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cntd.ru/document/1200003608" TargetMode="External"/><Relationship Id="rId3" Type="http://schemas.openxmlformats.org/officeDocument/2006/relationships/hyperlink" Target="https://docs.cntd.ru/document/902222351#6540IN" TargetMode="External"/><Relationship Id="rId7" Type="http://schemas.openxmlformats.org/officeDocument/2006/relationships/hyperlink" Target="https://docs.cntd.ru/document/1200095546" TargetMode="External"/><Relationship Id="rId2" Type="http://schemas.openxmlformats.org/officeDocument/2006/relationships/hyperlink" Target="https://docs.cntd.ru/document/1200095053#7D20K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cntd.ru/document/456054205#7D20K3" TargetMode="External"/><Relationship Id="rId5" Type="http://schemas.openxmlformats.org/officeDocument/2006/relationships/hyperlink" Target="https://docs.cntd.ru/document/499023522#6540IN" TargetMode="External"/><Relationship Id="rId4" Type="http://schemas.openxmlformats.org/officeDocument/2006/relationships/hyperlink" Target="https://docs.cntd.ru/document/902217205#6560IO" TargetMode="External"/><Relationship Id="rId9" Type="http://schemas.openxmlformats.org/officeDocument/2006/relationships/hyperlink" Target="https://docs.cntd.ru/document/90170404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200118606#7D20K3" TargetMode="External"/><Relationship Id="rId2" Type="http://schemas.openxmlformats.org/officeDocument/2006/relationships/hyperlink" Target="https://docs.cntd.ru/document/120008409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cntd.ru/document/871001022#7D20K3" TargetMode="External"/><Relationship Id="rId5" Type="http://schemas.openxmlformats.org/officeDocument/2006/relationships/hyperlink" Target="https://docs.cntd.ru/document/456054205#7D20K3" TargetMode="External"/><Relationship Id="rId4" Type="http://schemas.openxmlformats.org/officeDocument/2006/relationships/hyperlink" Target="https://docs.cntd.ru/document/5200312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6176" y="4149080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систем вентиляции и кондиционирование воздуха для обеспечения комфортных условий в помещениях МКД.</a:t>
            </a:r>
            <a:b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систем отопления для обеспечения комфортных условий в помещениях </a:t>
            </a:r>
            <a:r>
              <a:rPr lang="ru-RU" sz="36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МКД.</a:t>
            </a:r>
          </a:p>
        </p:txBody>
      </p:sp>
    </p:spTree>
    <p:extLst>
      <p:ext uri="{BB962C8B-B14F-4D97-AF65-F5344CB8AC3E}">
        <p14:creationId xmlns:p14="http://schemas.microsoft.com/office/powerpoint/2010/main" val="300077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34440"/>
            <a:ext cx="8229600" cy="438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	На </a:t>
            </a:r>
            <a:r>
              <a:rPr lang="ru-RU" dirty="0"/>
              <a:t>температуру в помещениях большое влияние оказывает ветер, поэтому на Севере расположение зданий определяется направлением господствующих ветров. Для уменьшения их охлаждающего действия рекомендуется располагать в сторону господствующих холодных ветров глухие торцовые стены, а не длинную ось зданий. В районах с жарким климатом актуальной является борьба с перегревом помещений. Для этого используется правильная ориентация окон по сторонам света. Ориентация окон на юго-запад рекомендуется в условиях жаркого и теплого климата из-за перегрева помещений. Наиболее благоприятной является ориентация окон на восток, юго-восток и юг.</a:t>
            </a:r>
          </a:p>
        </p:txBody>
      </p:sp>
    </p:spTree>
    <p:extLst>
      <p:ext uri="{BB962C8B-B14F-4D97-AF65-F5344CB8AC3E}">
        <p14:creationId xmlns:p14="http://schemas.microsoft.com/office/powerpoint/2010/main" val="345407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34440"/>
            <a:ext cx="8229600" cy="4389120"/>
          </a:xfrm>
        </p:spPr>
        <p:txBody>
          <a:bodyPr/>
          <a:lstStyle/>
          <a:p>
            <a:r>
              <a:rPr lang="ru-RU" dirty="0"/>
              <a:t>Защита помещений от солнечной радиации и перегрева достигается также за счет:</a:t>
            </a:r>
          </a:p>
          <a:p>
            <a:r>
              <a:rPr lang="ru-RU" dirty="0"/>
              <a:t>увеличения толщины сильно </a:t>
            </a:r>
            <a:r>
              <a:rPr lang="ru-RU" dirty="0" err="1"/>
              <a:t>инсолируемых</a:t>
            </a:r>
            <a:r>
              <a:rPr lang="ru-RU" dirty="0"/>
              <a:t> стен до 0,7 м и</a:t>
            </a:r>
          </a:p>
          <a:p>
            <a:r>
              <a:rPr lang="ru-RU" dirty="0"/>
              <a:t>более; увеличения высоты помещений - до 3,2 м;</a:t>
            </a:r>
          </a:p>
          <a:p>
            <a:r>
              <a:rPr lang="ru-RU" dirty="0"/>
              <a:t>окраски наружных стен в белый цвет для лучшего отражения солнечных лучей;</a:t>
            </a:r>
          </a:p>
          <a:p>
            <a:r>
              <a:rPr lang="ru-RU" dirty="0"/>
              <a:t>устройством над окнами козырьков, ставен, </a:t>
            </a:r>
            <a:r>
              <a:rPr lang="ru-RU" dirty="0" smtClean="0"/>
              <a:t>жалюзи </a:t>
            </a:r>
            <a:r>
              <a:rPr lang="ru-RU" dirty="0"/>
              <a:t>и других солнцезащитных сооружений.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65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2353" y="-31960"/>
            <a:ext cx="3456384" cy="640871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3200" b="1" dirty="0"/>
              <a:t>В</a:t>
            </a:r>
            <a:r>
              <a:rPr lang="ru-RU" sz="3200" b="1" dirty="0" smtClean="0"/>
              <a:t>ентиляция</a:t>
            </a:r>
            <a:r>
              <a:rPr lang="ru-RU" sz="3200" b="1" dirty="0"/>
              <a:t>:</a:t>
            </a:r>
            <a:r>
              <a:rPr lang="ru-RU" sz="3200" dirty="0"/>
              <a:t> </a:t>
            </a:r>
          </a:p>
          <a:p>
            <a:pPr marL="0" indent="0" algn="r">
              <a:buNone/>
            </a:pPr>
            <a:r>
              <a:rPr lang="ru-RU" dirty="0" smtClean="0"/>
              <a:t>Организация </a:t>
            </a:r>
            <a:r>
              <a:rPr lang="ru-RU" dirty="0"/>
              <a:t>естественного или искусственного обмена воздуха в помещениях для удаления избытков теплоты, влаги, вредных и других веществ с целью обеспечения допустимого микроклимата и качества воздуха в обслуживаемой или рабочей зонах.</a:t>
            </a:r>
            <a:endParaRPr lang="ru-RU" sz="1800" dirty="0"/>
          </a:p>
        </p:txBody>
      </p:sp>
      <p:pic>
        <p:nvPicPr>
          <p:cNvPr id="1026" name="Picture 2" descr="ÐÐµÐ½ÑÐ¸Ð»ÑÑÐ¸Ñ Ð² Ð¾ÑÐ¸ÑÐµ: ÐºÑÐ°ÑÐ½Ð¾ÑÑÑ, Ð½Ð¾ÑÐ¼Ñ, ÑÐµÐ½Ð°, Ð¿ÑÐ¾ÐµÐºÑÐ¸ÑÐ¾Ð²Ð°Ð½Ð¸Ðµ, Ð¼Ð¾Ð½ÑÐ°Ð¶ â  Â«ÐÐ²ÑÐ¾Ð¥Ð¾Ð»Ð¾Ð´Â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4756817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2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6781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</a:t>
            </a:r>
            <a:r>
              <a:rPr lang="ru-RU" b="1" dirty="0" smtClean="0"/>
              <a:t>ондиционирование </a:t>
            </a:r>
            <a:r>
              <a:rPr lang="ru-RU" b="1" dirty="0"/>
              <a:t>воздуха</a:t>
            </a:r>
            <a:r>
              <a:rPr lang="ru-RU" dirty="0"/>
              <a:t> 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348880"/>
            <a:ext cx="7543800" cy="388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Автоматическое </a:t>
            </a:r>
            <a:r>
              <a:rPr lang="ru-RU" dirty="0"/>
              <a:t>поддержание в закрытых помещениях всех или отдельных параметров воздуха (температуры, относительной влажности, чистоты, скорости движения и качества) с целью обеспечения оптимальных метеорологических условий, наиболее благоприятных для самочувствия людей, ведения технологического процесса, обеспечения сохранности ценностей.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1473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352839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Параметры </a:t>
            </a:r>
            <a:r>
              <a:rPr lang="ru-RU" dirty="0"/>
              <a:t>микроклимата и предельно допустимая концентрация вредных веществ в воздухе в жилых помещениях, общественных зданиях (административно-бытовых), в зданиях с большим пребыванием людей (торгово-развлекательные комплексы, кинотеатры, спортивные сооружения) в соответствии с </a:t>
            </a:r>
            <a:r>
              <a:rPr lang="ru-RU" u="sng" dirty="0">
                <a:hlinkClick r:id="rId2"/>
              </a:rPr>
              <a:t>ГОСТ 30494</a:t>
            </a:r>
            <a:r>
              <a:rPr lang="ru-RU" dirty="0"/>
              <a:t>, </a:t>
            </a:r>
            <a:r>
              <a:rPr lang="ru-RU" u="sng" dirty="0">
                <a:hlinkClick r:id="rId3"/>
              </a:rPr>
              <a:t>СанПиН 2.1.2.2645</a:t>
            </a:r>
            <a:r>
              <a:rPr lang="ru-RU" dirty="0"/>
              <a:t>, </a:t>
            </a:r>
            <a:r>
              <a:rPr lang="ru-RU" u="sng" dirty="0">
                <a:hlinkClick r:id="rId4"/>
              </a:rPr>
              <a:t>СанПиН 2.1.3.2630</a:t>
            </a:r>
            <a:r>
              <a:rPr lang="ru-RU" dirty="0"/>
              <a:t>, </a:t>
            </a:r>
            <a:r>
              <a:rPr lang="ru-RU" u="sng" dirty="0">
                <a:hlinkClick r:id="rId5"/>
              </a:rPr>
              <a:t>СанПиН 2.4.1.3049</a:t>
            </a:r>
            <a:r>
              <a:rPr lang="ru-RU" dirty="0"/>
              <a:t>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3717032"/>
            <a:ext cx="76328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	Параметры </a:t>
            </a:r>
            <a:r>
              <a:rPr lang="ru-RU" sz="2400" dirty="0"/>
              <a:t>микроклимата, нормируемое качество воздуха и предельно допустимая концентрация вредных веществ в воздухе в рабочей зоне в зданиях любого назначения в соответствии с </a:t>
            </a:r>
            <a:r>
              <a:rPr lang="ru-RU" sz="2400" u="sng" dirty="0">
                <a:hlinkClick r:id="rId6"/>
              </a:rPr>
              <a:t>СП 60.13330</a:t>
            </a:r>
            <a:r>
              <a:rPr lang="ru-RU" sz="2400" dirty="0"/>
              <a:t>, </a:t>
            </a:r>
            <a:r>
              <a:rPr lang="ru-RU" sz="2400" u="sng" dirty="0">
                <a:hlinkClick r:id="rId7"/>
              </a:rPr>
              <a:t>СП 131.13330</a:t>
            </a:r>
            <a:r>
              <a:rPr lang="ru-RU" sz="2400" dirty="0"/>
              <a:t>, </a:t>
            </a:r>
            <a:r>
              <a:rPr lang="ru-RU" sz="2400" u="sng" dirty="0">
                <a:hlinkClick r:id="rId8"/>
              </a:rPr>
              <a:t>ГОСТ 12.1.005</a:t>
            </a:r>
            <a:r>
              <a:rPr lang="ru-RU" sz="2400" dirty="0"/>
              <a:t>, </a:t>
            </a:r>
            <a:r>
              <a:rPr lang="ru-RU" sz="2400" u="sng" dirty="0">
                <a:hlinkClick r:id="rId2"/>
              </a:rPr>
              <a:t>ГОСТ 30494</a:t>
            </a:r>
            <a:r>
              <a:rPr lang="ru-RU" sz="2400" dirty="0"/>
              <a:t>, </a:t>
            </a:r>
            <a:r>
              <a:rPr lang="ru-RU" sz="2400" u="sng" dirty="0">
                <a:hlinkClick r:id="rId9"/>
              </a:rPr>
              <a:t>СанПиН 2.2.4.548</a:t>
            </a:r>
            <a:r>
              <a:rPr lang="ru-RU" sz="2400" dirty="0"/>
              <a:t>; </a:t>
            </a:r>
            <a:r>
              <a:rPr lang="ru-RU" sz="2400" u="sng" dirty="0">
                <a:hlinkClick r:id="rId3"/>
              </a:rPr>
              <a:t>СанПиН 2.1.2.2645</a:t>
            </a:r>
            <a:r>
              <a:rPr lang="ru-RU" sz="2400" dirty="0"/>
              <a:t>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110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805664" cy="5616624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 smtClean="0"/>
              <a:t>	Уровни </a:t>
            </a:r>
            <a:r>
              <a:rPr lang="ru-RU" dirty="0"/>
              <a:t>шума и вибрации при работе оборудования СВК в соответствии с </a:t>
            </a:r>
            <a:r>
              <a:rPr lang="ru-RU" u="sng" dirty="0">
                <a:hlinkClick r:id="rId2"/>
              </a:rPr>
              <a:t>СП 51.13330</a:t>
            </a:r>
            <a:r>
              <a:rPr lang="ru-RU" dirty="0"/>
              <a:t>, </a:t>
            </a:r>
            <a:r>
              <a:rPr lang="ru-RU" u="sng" dirty="0">
                <a:hlinkClick r:id="rId3"/>
              </a:rPr>
              <a:t>ГОСТ 12.1.003</a:t>
            </a:r>
            <a:r>
              <a:rPr lang="ru-RU" dirty="0"/>
              <a:t>, </a:t>
            </a:r>
            <a:r>
              <a:rPr lang="ru-RU" u="sng" dirty="0">
                <a:hlinkClick r:id="rId4"/>
              </a:rPr>
              <a:t>ГОСТ 12.1.036</a:t>
            </a:r>
            <a:r>
              <a:rPr lang="ru-RU" dirty="0"/>
              <a:t>, </a:t>
            </a:r>
            <a:r>
              <a:rPr lang="ru-RU" u="sng" dirty="0">
                <a:hlinkClick r:id="rId5"/>
              </a:rPr>
              <a:t>СП 60.13330</a:t>
            </a:r>
            <a:r>
              <a:rPr lang="ru-RU" dirty="0"/>
              <a:t>, </a:t>
            </a:r>
            <a:r>
              <a:rPr lang="ru-RU" dirty="0" smtClean="0"/>
              <a:t>для </a:t>
            </a:r>
            <a:r>
              <a:rPr lang="ru-RU" dirty="0"/>
              <a:t>систем аварийной вентиляции согласно </a:t>
            </a:r>
            <a:r>
              <a:rPr lang="ru-RU" u="sng" dirty="0">
                <a:hlinkClick r:id="rId3"/>
              </a:rPr>
              <a:t>ГОСТ 12.1.003</a:t>
            </a:r>
            <a:r>
              <a:rPr lang="ru-RU" dirty="0"/>
              <a:t> шум не более </a:t>
            </a:r>
            <a:r>
              <a:rPr lang="ru-RU" dirty="0" smtClean="0"/>
              <a:t>110 </a:t>
            </a:r>
            <a:r>
              <a:rPr lang="ru-RU" dirty="0" err="1" smtClean="0"/>
              <a:t>дБ</a:t>
            </a:r>
            <a:r>
              <a:rPr lang="ru-RU" dirty="0" err="1"/>
              <a:t>А</a:t>
            </a:r>
            <a:r>
              <a:rPr lang="ru-RU" dirty="0" smtClean="0"/>
              <a:t>, </a:t>
            </a:r>
            <a:r>
              <a:rPr lang="ru-RU" dirty="0"/>
              <a:t>импульсный шум - не более 125 </a:t>
            </a:r>
            <a:r>
              <a:rPr lang="ru-RU" dirty="0" err="1"/>
              <a:t>дБА</a:t>
            </a:r>
            <a:r>
              <a:rPr lang="ru-RU" dirty="0" smtClean="0"/>
              <a:t>;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Обеспечение </a:t>
            </a:r>
            <a:r>
              <a:rPr lang="ru-RU" dirty="0"/>
              <a:t>пожарной безопасности в соответствии </a:t>
            </a:r>
            <a:r>
              <a:rPr lang="ru-RU" dirty="0" smtClean="0"/>
              <a:t> СП </a:t>
            </a:r>
            <a:r>
              <a:rPr lang="ru-RU" dirty="0"/>
              <a:t>5.13330*, </a:t>
            </a:r>
            <a:r>
              <a:rPr lang="ru-RU" u="sng" dirty="0">
                <a:hlinkClick r:id="rId6"/>
              </a:rPr>
              <a:t>СП 112.13330</a:t>
            </a:r>
            <a:r>
              <a:rPr lang="ru-RU" dirty="0"/>
              <a:t>;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90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4582" y="548680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/>
              <a:t> </a:t>
            </a:r>
            <a:r>
              <a:rPr lang="ru-RU" sz="2400" b="1" dirty="0"/>
              <a:t>Классификация и эксплуатационные требования к системам вентиляции и кондиционирования воздуха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988840"/>
            <a:ext cx="79208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- функциональному назначению;</a:t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- способу подачи и удаления воздуха в помещения зданий (сооружений);</a:t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- способу организации воздухообмена;</a:t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- конструктивным параметрам;</a:t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- назначению</a:t>
            </a:r>
            <a:r>
              <a:rPr lang="ru-RU" dirty="0" smtClean="0"/>
              <a:t>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- принципу подачи воздуха и тепло- и </a:t>
            </a:r>
            <a:r>
              <a:rPr lang="ru-RU" dirty="0" err="1"/>
              <a:t>хладоносителей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815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Для </a:t>
            </a:r>
            <a:r>
              <a:rPr lang="ru-RU" dirty="0"/>
              <a:t>обеспечения комфортных условий необходимо поддерживать тепловой баланс между выделениями теплоты организмом человека и отдачей тепла окружающей среде. Обеспечить тепловой баланс можно, регулируя значения параметров </a:t>
            </a:r>
            <a:r>
              <a:rPr lang="ru-RU" dirty="0" smtClean="0"/>
              <a:t>микроклимата </a:t>
            </a:r>
            <a:r>
              <a:rPr lang="ru-RU" dirty="0"/>
              <a:t>в помещении</a:t>
            </a:r>
            <a:r>
              <a:rPr lang="ru-RU" dirty="0" smtClean="0"/>
              <a:t>.</a:t>
            </a:r>
            <a:r>
              <a:rPr lang="ru-RU" dirty="0"/>
              <a:t> Благоприятные условия микроклимата обеспечиваются системами отопления и вентиляции, устройствами кондиционирования воздуха, правильной ориентацией окон по сторонам света и другими средствами.</a:t>
            </a:r>
          </a:p>
        </p:txBody>
      </p:sp>
    </p:spTree>
    <p:extLst>
      <p:ext uri="{BB962C8B-B14F-4D97-AF65-F5344CB8AC3E}">
        <p14:creationId xmlns:p14="http://schemas.microsoft.com/office/powerpoint/2010/main" val="329445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92696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Для </a:t>
            </a:r>
            <a:r>
              <a:rPr lang="ru-RU" dirty="0"/>
              <a:t>отопления жилищ, школ, дошкольных учреждений, больниц и большинства общественных зданий наиболее используемым является центральное водяное отопление. Схема такого отопления включает: генератор тепла (котел, бойлер), разводящие трубы и стояки, обогревательные приборы (радиаторы). Во избежание ожогов и возгорания пыли температура поверхности радиаторов (батарей) водяного отопления не должна превышать 80 °С</a:t>
            </a:r>
          </a:p>
        </p:txBody>
      </p:sp>
      <p:pic>
        <p:nvPicPr>
          <p:cNvPr id="2050" name="Picture 2" descr="Ð¡ÑÐµÐ¼Ñ Ð¾ÑÐ¾Ð¿Ð»ÐµÐ½Ð¸Ñ Ð´Ð¾Ð¼Ð° - Ð¾Ð´Ð½Ð¾ÑÑÑÐ±Ð½Ð°Ñ Ð¸ Ð´Ð²ÑÑÑÑÑÐ±Ð½Ð°Ñ ÑÑÐµÐ¼Ð° ÑÐ¸ÑÑÐµÐ¼Ñ Ð¾ÑÐ¾Ð¿Ð»ÐµÐ½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20889"/>
            <a:ext cx="4752528" cy="353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23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000" dirty="0" smtClean="0"/>
              <a:t>Тепло </a:t>
            </a:r>
            <a:r>
              <a:rPr lang="ru-RU" sz="2000" dirty="0"/>
              <a:t>от радиаторов отдается в помещение путем контакта их поверхности с воздухом. Поэтому подобное отопление называется конвекционным. Паровое отопление из-за высокой температуры поверхности радиаторов не пригодно для обогрева жилых и общественных зданий</a:t>
            </a:r>
            <a:r>
              <a:rPr lang="ru-RU" sz="2000" dirty="0" smtClean="0"/>
              <a:t>.</a:t>
            </a:r>
            <a:r>
              <a:rPr lang="ru-RU" sz="2000" dirty="0"/>
              <a:t>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	В </a:t>
            </a:r>
            <a:r>
              <a:rPr lang="ru-RU" sz="2000" dirty="0"/>
              <a:t>закрытых помещениях различного типа во время пребывания там людей меняются химический состав и физические свойства воздуха: нарастает количество углекислого газа, водяных паров тяжелых ионов, уменьшается содержание кислорода, легких ионов, повышаются температура, запыленность и бактериальная загрязненность, появляются органические примеси. Для улучшения микроклимата и сохранения чистоты воздуха важнейшим средством является вентиляция и естественное проветривание (аэрация) помещений</a:t>
            </a:r>
          </a:p>
        </p:txBody>
      </p:sp>
    </p:spTree>
    <p:extLst>
      <p:ext uri="{BB962C8B-B14F-4D97-AF65-F5344CB8AC3E}">
        <p14:creationId xmlns:p14="http://schemas.microsoft.com/office/powerpoint/2010/main" val="155307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44</TotalTime>
  <Words>122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NewsPrint</vt:lpstr>
      <vt:lpstr>Работа систем вентиляции и кондиционирование воздуха для обеспечения комфортных условий в помещениях МКД. Работа систем отопления для обеспечения комфортных условий в помещениях МКД.</vt:lpstr>
      <vt:lpstr>Презентация PowerPoint</vt:lpstr>
      <vt:lpstr>Кондиционирование воздуха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Микроклимат жилого помещения. Типы микроклимата. Стандарты микроклимата</dc:title>
  <dc:creator>Дима Князев</dc:creator>
  <cp:lastModifiedBy>Масевнина</cp:lastModifiedBy>
  <cp:revision>9</cp:revision>
  <dcterms:created xsi:type="dcterms:W3CDTF">2023-01-03T11:12:21Z</dcterms:created>
  <dcterms:modified xsi:type="dcterms:W3CDTF">2024-01-26T07:06:08Z</dcterms:modified>
</cp:coreProperties>
</file>