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78" r:id="rId3"/>
    <p:sldId id="257" r:id="rId4"/>
    <p:sldId id="258" r:id="rId5"/>
    <p:sldId id="259" r:id="rId6"/>
    <p:sldId id="262" r:id="rId7"/>
    <p:sldId id="263" r:id="rId8"/>
    <p:sldId id="272" r:id="rId9"/>
    <p:sldId id="266" r:id="rId10"/>
    <p:sldId id="267" r:id="rId11"/>
    <p:sldId id="268" r:id="rId12"/>
    <p:sldId id="269" r:id="rId13"/>
    <p:sldId id="276" r:id="rId14"/>
    <p:sldId id="277" r:id="rId15"/>
    <p:sldId id="270" r:id="rId16"/>
    <p:sldId id="271" r:id="rId17"/>
    <p:sldId id="264" r:id="rId18"/>
    <p:sldId id="265" r:id="rId19"/>
    <p:sldId id="273" r:id="rId20"/>
    <p:sldId id="275" r:id="rId21"/>
    <p:sldId id="274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  <a:srgbClr val="FFFF00"/>
    <a:srgbClr val="006666"/>
    <a:srgbClr val="CC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24" autoAdjust="0"/>
  </p:normalViewPr>
  <p:slideViewPr>
    <p:cSldViewPr>
      <p:cViewPr varScale="1">
        <p:scale>
          <a:sx n="69" d="100"/>
          <a:sy n="69" d="100"/>
        </p:scale>
        <p:origin x="-54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874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C7699C-6A14-4A8B-A10A-59971FA689CA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AB2F68-474E-4729-B255-C9B60178E7A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B2F68-474E-4729-B255-C9B60178E7AE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978595-15FD-489C-B0A8-BF2E7771ABD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141061-BE4A-4D0A-A996-0F19638FD63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5EDE47-82BB-4D84-8F15-DDFBEEECA72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9903AB-B637-46B2-84D5-7B4871EFD5B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A94CCF-89F0-4E51-934B-7AB369E8BA9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8F669C-3CA3-4D1B-AB2A-D495175ED9C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C640E6-D3C3-4829-AB9C-39B7C4DDF6D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C2271A-BB71-4E02-9023-58757F685B3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89BF61-DE23-4142-B690-6F9E494B0F6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92553A-C95A-4CE2-8CD0-C3D5315376E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47ABD9-248B-4327-8E03-0760AC8613F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ED4485A-37A1-46A6-81C5-08F4F6EA905C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2060575"/>
            <a:ext cx="6985000" cy="1470025"/>
          </a:xfrm>
        </p:spPr>
        <p:txBody>
          <a:bodyPr/>
          <a:lstStyle/>
          <a:p>
            <a:r>
              <a:rPr lang="ru-RU" sz="6000" b="1" dirty="0" smtClean="0">
                <a:solidFill>
                  <a:srgbClr val="FFC000"/>
                </a:solidFill>
                <a:latin typeface="Monotype Corsiva" pitchFamily="66" charset="0"/>
                <a:cs typeface="Times New Roman" pitchFamily="18" charset="0"/>
              </a:rPr>
              <a:t>«Природные источники углеводородов»</a:t>
            </a:r>
            <a:endParaRPr lang="ru-RU" sz="6000" b="1" dirty="0">
              <a:solidFill>
                <a:srgbClr val="FFC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5084763"/>
            <a:ext cx="6119813" cy="841375"/>
          </a:xfrm>
        </p:spPr>
        <p:txBody>
          <a:bodyPr/>
          <a:lstStyle/>
          <a:p>
            <a:r>
              <a:rPr lang="ru-RU" sz="20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Подготовила: Дзагоева Ф.Б.</a:t>
            </a:r>
            <a:endParaRPr lang="ru-RU" sz="2000" b="1" dirty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539750" y="928670"/>
            <a:ext cx="8032778" cy="1036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24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ГБПОУ ВМТ</a:t>
            </a:r>
            <a:endParaRPr lang="ru-RU" sz="2400" b="1" dirty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Состав нефти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400" dirty="0" smtClean="0">
                <a:solidFill>
                  <a:srgbClr val="CCFFCC"/>
                </a:solidFill>
                <a:latin typeface="Times New Roman" pitchFamily="18" charset="0"/>
                <a:cs typeface="Times New Roman" pitchFamily="18" charset="0"/>
              </a:rPr>
              <a:t>    Смесь  около 1000 веществ:</a:t>
            </a:r>
          </a:p>
          <a:p>
            <a:pPr>
              <a:buNone/>
            </a:pPr>
            <a:endParaRPr lang="ru-RU" sz="2400" dirty="0" smtClean="0">
              <a:solidFill>
                <a:srgbClr val="CCFF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CCFFCC"/>
                </a:solidFill>
                <a:latin typeface="Times New Roman" pitchFamily="18" charset="0"/>
                <a:cs typeface="Times New Roman" pitchFamily="18" charset="0"/>
              </a:rPr>
              <a:t>алканы;</a:t>
            </a:r>
          </a:p>
          <a:p>
            <a:r>
              <a:rPr lang="ru-RU" sz="2400" dirty="0" smtClean="0">
                <a:solidFill>
                  <a:srgbClr val="CCFFCC"/>
                </a:solidFill>
                <a:latin typeface="Times New Roman" pitchFamily="18" charset="0"/>
                <a:cs typeface="Times New Roman" pitchFamily="18" charset="0"/>
              </a:rPr>
              <a:t>циклоалканы;</a:t>
            </a:r>
          </a:p>
          <a:p>
            <a:r>
              <a:rPr lang="ru-RU" sz="2400" dirty="0" smtClean="0">
                <a:solidFill>
                  <a:srgbClr val="CCFFCC"/>
                </a:solidFill>
                <a:latin typeface="Times New Roman" pitchFamily="18" charset="0"/>
                <a:cs typeface="Times New Roman" pitchFamily="18" charset="0"/>
              </a:rPr>
              <a:t>арены (ароматические углеводороды);</a:t>
            </a:r>
          </a:p>
          <a:p>
            <a:r>
              <a:rPr lang="ru-RU" sz="2400" dirty="0" smtClean="0">
                <a:solidFill>
                  <a:srgbClr val="CCFFCC"/>
                </a:solidFill>
                <a:latin typeface="Times New Roman" pitchFamily="18" charset="0"/>
                <a:cs typeface="Times New Roman" pitchFamily="18" charset="0"/>
              </a:rPr>
              <a:t>алкены</a:t>
            </a:r>
          </a:p>
          <a:p>
            <a:r>
              <a:rPr lang="ru-RU" sz="2400" dirty="0" smtClean="0">
                <a:solidFill>
                  <a:srgbClr val="CCFFCC"/>
                </a:solidFill>
                <a:latin typeface="Times New Roman" pitchFamily="18" charset="0"/>
                <a:cs typeface="Times New Roman" pitchFamily="18" charset="0"/>
              </a:rPr>
              <a:t>органические соединения, содержащие </a:t>
            </a:r>
            <a:r>
              <a:rPr lang="en-US" sz="2400" dirty="0" smtClean="0">
                <a:solidFill>
                  <a:srgbClr val="CCFFCC"/>
                </a:solidFill>
                <a:latin typeface="Times New Roman" pitchFamily="18" charset="0"/>
                <a:cs typeface="Times New Roman" pitchFamily="18" charset="0"/>
              </a:rPr>
              <a:t>S, N, O</a:t>
            </a:r>
            <a:r>
              <a:rPr lang="ru-RU" sz="2400" dirty="0" smtClean="0">
                <a:solidFill>
                  <a:srgbClr val="CCFFCC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400" dirty="0" smtClean="0">
                <a:solidFill>
                  <a:srgbClr val="CCFFCC"/>
                </a:solidFill>
                <a:latin typeface="Times New Roman" pitchFamily="18" charset="0"/>
                <a:cs typeface="Times New Roman" pitchFamily="18" charset="0"/>
              </a:rPr>
              <a:t>вода;</a:t>
            </a:r>
          </a:p>
          <a:p>
            <a:r>
              <a:rPr lang="ru-RU" sz="2400" dirty="0" smtClean="0">
                <a:solidFill>
                  <a:srgbClr val="CCFFCC"/>
                </a:solidFill>
                <a:latin typeface="Times New Roman" pitchFamily="18" charset="0"/>
                <a:cs typeface="Times New Roman" pitchFamily="18" charset="0"/>
              </a:rPr>
              <a:t>минеральные соли;</a:t>
            </a:r>
          </a:p>
          <a:p>
            <a:r>
              <a:rPr lang="ru-RU" sz="2400" dirty="0" smtClean="0">
                <a:solidFill>
                  <a:srgbClr val="CCFFCC"/>
                </a:solidFill>
                <a:latin typeface="Times New Roman" pitchFamily="18" charset="0"/>
                <a:cs typeface="Times New Roman" pitchFamily="18" charset="0"/>
              </a:rPr>
              <a:t>механические примеси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0"/>
            <a:ext cx="7472386" cy="1214422"/>
          </a:xfrm>
        </p:spPr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Переработка нефти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5984" y="1285860"/>
            <a:ext cx="6400816" cy="4840303"/>
          </a:xfrm>
        </p:spPr>
        <p:txBody>
          <a:bodyPr/>
          <a:lstStyle/>
          <a:p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Перегонкой </a:t>
            </a:r>
            <a:r>
              <a:rPr lang="ru-RU" sz="2400" dirty="0" smtClean="0">
                <a:solidFill>
                  <a:srgbClr val="CCFFCC"/>
                </a:solidFill>
                <a:latin typeface="Times New Roman" pitchFamily="18" charset="0"/>
                <a:cs typeface="Times New Roman" pitchFamily="18" charset="0"/>
              </a:rPr>
              <a:t>называют процесс  разделения жидких смесей на фракции или отдельные компоненты на основании различия в их температурах кипения.</a:t>
            </a:r>
            <a:endParaRPr lang="ru-RU" sz="2400" dirty="0"/>
          </a:p>
        </p:txBody>
      </p:sp>
      <p:pic>
        <p:nvPicPr>
          <p:cNvPr id="4" name="Picture 2" descr="C:\Users\1\Desktop\Нефт\0012-010-Syrj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3223774"/>
            <a:ext cx="2292887" cy="3634226"/>
          </a:xfrm>
          <a:prstGeom prst="rect">
            <a:avLst/>
          </a:prstGeom>
          <a:noFill/>
        </p:spPr>
      </p:pic>
      <p:pic>
        <p:nvPicPr>
          <p:cNvPr id="5" name="Picture 2" descr="C:\Users\1\Desktop\Нефт\image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7981" y="3214686"/>
            <a:ext cx="2428876" cy="3643314"/>
          </a:xfrm>
          <a:prstGeom prst="rect">
            <a:avLst/>
          </a:prstGeom>
          <a:noFill/>
        </p:spPr>
      </p:pic>
      <p:pic>
        <p:nvPicPr>
          <p:cNvPr id="6" name="Picture 1" descr="C:\Users\1\Desktop\Нефт\image009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28604"/>
            <a:ext cx="2482073" cy="6143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Фракции нефти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14422"/>
            <a:ext cx="8929718" cy="5643578"/>
          </a:xfrm>
        </p:spPr>
        <p:txBody>
          <a:bodyPr/>
          <a:lstStyle/>
          <a:p>
            <a:pPr fontAlgn="t"/>
            <a:r>
              <a:rPr lang="ru-RU" b="1" i="1" dirty="0" smtClean="0">
                <a:solidFill>
                  <a:srgbClr val="FFFF00"/>
                </a:solidFill>
              </a:rPr>
              <a:t>1. </a:t>
            </a:r>
            <a:r>
              <a:rPr lang="ru-RU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Бензин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 =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20 - 200˚С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(С5-С12) – автомобильное и авиационное горючее.</a:t>
            </a:r>
          </a:p>
          <a:p>
            <a:pPr fontAlgn="t"/>
            <a:r>
              <a:rPr lang="ru-RU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2. Лигроин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 = 15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0 - 2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0˚С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(С8-С14) – горючее для тракторов.</a:t>
            </a:r>
          </a:p>
          <a:p>
            <a:pPr fontAlgn="t"/>
            <a:r>
              <a:rPr lang="ru-RU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3. Керосин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 = 18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0 - 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00˚С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(С12-С18) – горючее для тракторов, реактивных самолётов, ракет.</a:t>
            </a:r>
          </a:p>
          <a:p>
            <a:pPr fontAlgn="t"/>
            <a:r>
              <a:rPr lang="ru-RU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4. Газойль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 =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75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00˚С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(С17-С22) - дизельное топливо.</a:t>
            </a:r>
          </a:p>
          <a:p>
            <a:pPr fontAlgn="t"/>
            <a:r>
              <a:rPr lang="ru-RU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5. Мазут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 &gt; 400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˚С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(С 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&gt;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20)</a:t>
            </a:r>
          </a:p>
          <a:p>
            <a:pPr fontAlgn="t"/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t">
              <a:buNone/>
            </a:pP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t">
              <a:buNone/>
            </a:pP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t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Вторичная переработка нефти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Крекингом </a:t>
            </a:r>
            <a:r>
              <a:rPr lang="ru-RU" sz="2400" dirty="0" smtClean="0">
                <a:solidFill>
                  <a:srgbClr val="CCFFCC"/>
                </a:solidFill>
                <a:latin typeface="Times New Roman" pitchFamily="18" charset="0"/>
                <a:cs typeface="Times New Roman" pitchFamily="18" charset="0"/>
              </a:rPr>
              <a:t>( от </a:t>
            </a:r>
            <a:r>
              <a:rPr lang="ru-RU" sz="2400" dirty="0" err="1" smtClean="0">
                <a:solidFill>
                  <a:srgbClr val="CCFFCC"/>
                </a:solidFill>
                <a:latin typeface="Times New Roman" pitchFamily="18" charset="0"/>
                <a:cs typeface="Times New Roman" pitchFamily="18" charset="0"/>
              </a:rPr>
              <a:t>анг</a:t>
            </a:r>
            <a:r>
              <a:rPr lang="ru-RU" sz="2400" dirty="0" smtClean="0">
                <a:solidFill>
                  <a:srgbClr val="CCFF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smtClean="0">
                <a:solidFill>
                  <a:srgbClr val="CCFFCC"/>
                </a:solidFill>
                <a:latin typeface="Times New Roman" pitchFamily="18" charset="0"/>
                <a:cs typeface="Times New Roman" pitchFamily="18" charset="0"/>
              </a:rPr>
              <a:t>Crack – </a:t>
            </a:r>
            <a:r>
              <a:rPr lang="ru-RU" sz="2400" dirty="0" smtClean="0">
                <a:solidFill>
                  <a:srgbClr val="CCFFCC"/>
                </a:solidFill>
                <a:latin typeface="Times New Roman" pitchFamily="18" charset="0"/>
                <a:cs typeface="Times New Roman" pitchFamily="18" charset="0"/>
              </a:rPr>
              <a:t>расщеплять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400" dirty="0" smtClean="0">
                <a:solidFill>
                  <a:srgbClr val="CCFFCC"/>
                </a:solidFill>
                <a:latin typeface="Times New Roman" pitchFamily="18" charset="0"/>
                <a:cs typeface="Times New Roman" pitchFamily="18" charset="0"/>
              </a:rPr>
              <a:t>называют процесс переработки нефтепродуктов при повышенных значениях температуры  и давления с целью получения  органических соединений с меньшей молекулярной массой.</a:t>
            </a:r>
          </a:p>
          <a:p>
            <a:pPr>
              <a:buNone/>
            </a:pPr>
            <a:r>
              <a:rPr lang="ru-RU" sz="2400" dirty="0" smtClean="0">
                <a:solidFill>
                  <a:srgbClr val="CCFFCC"/>
                </a:solidFill>
                <a:latin typeface="Times New Roman" pitchFamily="18" charset="0"/>
                <a:cs typeface="Times New Roman" pitchFamily="18" charset="0"/>
              </a:rPr>
              <a:t>       Промышленный крекинг впервые был осуществлён русским инженером В.Г.Шуховым в 1891 г.</a:t>
            </a:r>
          </a:p>
          <a:p>
            <a:pPr>
              <a:buNone/>
            </a:pPr>
            <a:r>
              <a:rPr lang="ru-RU" sz="2400" dirty="0" smtClean="0">
                <a:solidFill>
                  <a:srgbClr val="CCFF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dirty="0" smtClean="0">
                <a:solidFill>
                  <a:srgbClr val="CCFFCC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→ C</a:t>
            </a:r>
            <a:r>
              <a:rPr lang="en-US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+ C</a:t>
            </a:r>
            <a:r>
              <a:rPr lang="en-US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16 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buNone/>
            </a:pP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800" dirty="0" err="1" smtClean="0">
                <a:solidFill>
                  <a:srgbClr val="CCFFCC"/>
                </a:solidFill>
                <a:latin typeface="Times New Roman" pitchFamily="18" charset="0"/>
                <a:cs typeface="Times New Roman" pitchFamily="18" charset="0"/>
              </a:rPr>
              <a:t>Гексадекан</a:t>
            </a:r>
            <a:r>
              <a:rPr lang="ru-RU" sz="1800" dirty="0" smtClean="0">
                <a:solidFill>
                  <a:srgbClr val="CCFFCC"/>
                </a:solidFill>
                <a:latin typeface="Times New Roman" pitchFamily="18" charset="0"/>
                <a:cs typeface="Times New Roman" pitchFamily="18" charset="0"/>
              </a:rPr>
              <a:t>          Октан         </a:t>
            </a:r>
            <a:r>
              <a:rPr lang="ru-RU" sz="1800" dirty="0" err="1" smtClean="0">
                <a:solidFill>
                  <a:srgbClr val="CCFFCC"/>
                </a:solidFill>
                <a:latin typeface="Times New Roman" pitchFamily="18" charset="0"/>
                <a:cs typeface="Times New Roman" pitchFamily="18" charset="0"/>
              </a:rPr>
              <a:t>Октен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Виды крекинга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Термический крекинг -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проводится при температуре 450 – 550 ˚С. Применяется для получения бензина </a:t>
            </a:r>
          </a:p>
          <a:p>
            <a:pPr lvl="0"/>
            <a:endParaRPr lang="ru-RU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Каталитический крекинг -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проводится в присутствии катализатора (алюмосиликатов), получаются алканы разветвлённого строения. Применяется для производства бензина более высокого качества</a:t>
            </a:r>
          </a:p>
          <a:p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Экологические проблемы использования нефти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Picture 9" descr="C:\Users\1\Desktop\Нефт\oil-spill-in-dalian-1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5000636"/>
            <a:ext cx="2535382" cy="157163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1643050"/>
            <a:ext cx="857256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dirty="0" smtClean="0">
                <a:solidFill>
                  <a:srgbClr val="CCFFCC"/>
                </a:solidFill>
                <a:latin typeface="Times New Roman" pitchFamily="18" charset="0"/>
                <a:cs typeface="Times New Roman" pitchFamily="18" charset="0"/>
              </a:rPr>
              <a:t>  Нефть загрязняет океан при аварийных ситуациях , возникающих на танкерах, разрывах морских трубопроводов, авариях на морских буровых. Ежегодно в океан сливается 2,5 млн. т. нефти.</a:t>
            </a:r>
          </a:p>
          <a:p>
            <a:pPr>
              <a:buNone/>
            </a:pPr>
            <a:r>
              <a:rPr lang="ru-RU" sz="2400" dirty="0" smtClean="0">
                <a:solidFill>
                  <a:srgbClr val="CCFFCC"/>
                </a:solidFill>
                <a:latin typeface="Times New Roman" pitchFamily="18" charset="0"/>
                <a:cs typeface="Times New Roman" pitchFamily="18" charset="0"/>
              </a:rPr>
              <a:t>       Растекаясь тонким слоем по поверхности воды, нефтепродукты нарушают её газообмен с атмосферой, лишая растительные и животные организмы нормальных условий жизнедеятельности.</a:t>
            </a:r>
            <a:endParaRPr lang="ru-RU" sz="2400" dirty="0">
              <a:solidFill>
                <a:srgbClr val="CC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1\Desktop\Нефт\15_bfd7e8c5d8f19b9518f1f37a5a3ee4a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4929198"/>
            <a:ext cx="2362471" cy="1643074"/>
          </a:xfrm>
          <a:prstGeom prst="rect">
            <a:avLst/>
          </a:prstGeom>
          <a:noFill/>
        </p:spPr>
      </p:pic>
      <p:pic>
        <p:nvPicPr>
          <p:cNvPr id="7" name="Picture 1" descr="C:\Users\1\Desktop\Нефт\mir_1303428836699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7554" y="5000636"/>
            <a:ext cx="2928926" cy="15890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/>
          <a:lstStyle/>
          <a:p>
            <a: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Д.И.Менделеев считал, что нефть – ценнейшее сырьё для производства многих органических веществ, и поэтому неразумно использовать её только как топливо. «Топить можно и ассигнациями» - говорил он.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Каменный уголь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57298"/>
            <a:ext cx="8229600" cy="4768865"/>
          </a:xfrm>
        </p:spPr>
        <p:txBody>
          <a:bodyPr/>
          <a:lstStyle/>
          <a:p>
            <a:pPr>
              <a:buNone/>
            </a:pPr>
            <a:r>
              <a:rPr lang="ru-RU" sz="2400" dirty="0" smtClean="0">
                <a:solidFill>
                  <a:srgbClr val="CCFFCC"/>
                </a:solidFill>
                <a:latin typeface="Times New Roman" pitchFamily="18" charset="0"/>
                <a:cs typeface="Times New Roman" pitchFamily="18" charset="0"/>
              </a:rPr>
              <a:t>        Представляет собой полезное ископаемое, которое образовалось миллионы лет назад из отмерших остатков растений. Состав его сложен, в нем присутствуют как органические, так и неорганические вещества.  </a:t>
            </a:r>
          </a:p>
          <a:p>
            <a:pPr>
              <a:buNone/>
            </a:pPr>
            <a:r>
              <a:rPr lang="ru-RU" sz="2400" dirty="0" smtClean="0">
                <a:solidFill>
                  <a:srgbClr val="CCFFCC"/>
                </a:solidFill>
                <a:latin typeface="Times New Roman" pitchFamily="18" charset="0"/>
                <a:cs typeface="Times New Roman" pitchFamily="18" charset="0"/>
              </a:rPr>
              <a:t>       Запасы угля значительно превышают запасы нефти, и тем более газа.</a:t>
            </a:r>
          </a:p>
          <a:p>
            <a:pPr>
              <a:buNone/>
            </a:pPr>
            <a:r>
              <a:rPr lang="ru-RU" sz="2400" dirty="0" smtClean="0">
                <a:solidFill>
                  <a:srgbClr val="CCFFCC"/>
                </a:solidFill>
                <a:latin typeface="Times New Roman" pitchFamily="18" charset="0"/>
                <a:cs typeface="Times New Roman" pitchFamily="18" charset="0"/>
              </a:rPr>
              <a:t>       Наибольшую часть каменного угля используют как топливо, остальное количество служит сырьем  для коксохимического производства.</a:t>
            </a:r>
          </a:p>
          <a:p>
            <a:endParaRPr lang="ru-RU" dirty="0">
              <a:solidFill>
                <a:srgbClr val="CCFFCC"/>
              </a:solidFill>
            </a:endParaRPr>
          </a:p>
        </p:txBody>
      </p:sp>
      <p:pic>
        <p:nvPicPr>
          <p:cNvPr id="4" name="Picture 5" descr="C:\Users\1\Desktop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V="1">
            <a:off x="2357422" y="5000636"/>
            <a:ext cx="4000528" cy="1643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Коксование каменного угля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Коксование –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это процесс высокотемпературного нагревания (1000˚С) угля без доступа воздуха.</a:t>
            </a:r>
          </a:p>
          <a:p>
            <a:endParaRPr lang="ru-RU" dirty="0"/>
          </a:p>
        </p:txBody>
      </p:sp>
      <p:pic>
        <p:nvPicPr>
          <p:cNvPr id="4" name="Picture 5" descr="C:\Users\1\Desktop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3214686"/>
            <a:ext cx="3228975" cy="3357562"/>
          </a:xfrm>
          <a:prstGeom prst="rect">
            <a:avLst/>
          </a:prstGeom>
          <a:noFill/>
        </p:spPr>
      </p:pic>
      <p:pic>
        <p:nvPicPr>
          <p:cNvPr id="5" name="Picture 4" descr="C:\Users\1\Desktop\181201633459147-coking-coal-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3214686"/>
            <a:ext cx="3214710" cy="33575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Продукты коксования каменного угля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928802"/>
            <a:ext cx="8286808" cy="4197361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Коксовый газ –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аммиак, водород, этилен.</a:t>
            </a:r>
            <a:endParaRPr lang="ru-RU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Надсмольная вода -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соли аммония.</a:t>
            </a:r>
            <a:endParaRPr lang="ru-RU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Каменноугольная смола – б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ензол, нафталин, </a:t>
            </a:r>
          </a:p>
          <a:p>
            <a:pPr>
              <a:buNone/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фенол.</a:t>
            </a:r>
            <a:endParaRPr lang="ru-RU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Кокс -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производство чугуна.</a:t>
            </a:r>
          </a:p>
          <a:p>
            <a:endParaRPr lang="ru-RU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C:\Users\1\Desktop\98e66839fb96a718679b993eadfd9d7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4643446"/>
            <a:ext cx="3019001" cy="19288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Полезные ископаемые России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1\Desktop\img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7938" y="0"/>
            <a:ext cx="934193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Вопросы для закрепления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Какие главные источники углеводородов вам известны?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Каков состав природного газа? 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Какие  преимущества  имеет по сравнению с другими видами топлива природный газ?  Для каких целей он используется?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Назовите важнейшие нефтепродукты и укажите области их применения. 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Чем отличаются важнейшие нефтепродукты по химическому составу?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 осуществляется перегонка нефти?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Какие основные продукты получают при коксовании каменного угля?</a:t>
            </a:r>
          </a:p>
          <a:p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Picture 1" descr="C:\Users\1\Desktop\Нефт\uchebnik.pn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99802" l="0" r="100000"/>
                    </a14:imgEffect>
                  </a14:imgLayer>
                </a14:imgProps>
              </a:ext>
            </a:extLst>
          </a:blip>
          <a:srcRect l="1561" r="831" b="5293"/>
          <a:stretch/>
        </p:blipFill>
        <p:spPr bwMode="auto">
          <a:xfrm>
            <a:off x="457200" y="1618507"/>
            <a:ext cx="8229600" cy="44893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472254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Природный газ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85860"/>
            <a:ext cx="5043494" cy="4840303"/>
          </a:xfrm>
        </p:spPr>
        <p:txBody>
          <a:bodyPr/>
          <a:lstStyle/>
          <a:p>
            <a:pPr>
              <a:buNone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Природный газ – это смесь газов, образовавшихся в недрах земли при анаэробном  разложении органических веществ.</a:t>
            </a:r>
          </a:p>
          <a:p>
            <a:pPr>
              <a:buNone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Природный газ относится к полезным ископаемым.</a:t>
            </a:r>
          </a:p>
          <a:p>
            <a:pPr>
              <a:buNone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Природный газ в пластовых условиях – находится в газообразном состоянии – в виде отдельных скоплений или в виде газовой шапки нефтегазовых месторождений.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6" name="Picture 5" descr="C:\Users\1\Desktop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39230" y="0"/>
            <a:ext cx="2504770" cy="1931306"/>
          </a:xfrm>
          <a:prstGeom prst="rect">
            <a:avLst/>
          </a:prstGeom>
          <a:noFill/>
        </p:spPr>
      </p:pic>
      <p:pic>
        <p:nvPicPr>
          <p:cNvPr id="7" name="Picture 2" descr="C:\Users\1\Desktop\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49738" y="2786058"/>
            <a:ext cx="3294262" cy="37429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Состав природного газа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>
              <a:solidFill>
                <a:srgbClr val="CCFFCC"/>
              </a:solidFill>
            </a:endParaRPr>
          </a:p>
        </p:txBody>
      </p:sp>
      <p:pic>
        <p:nvPicPr>
          <p:cNvPr id="6" name="Picture 2" descr="C:\Users\1\Desktop\п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516927"/>
            <a:ext cx="7983290" cy="46981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Свойства природного газа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Физические: </a:t>
            </a:r>
          </a:p>
          <a:p>
            <a:pPr>
              <a:buNone/>
            </a:pP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без цвета, вкуса и запаха.</a:t>
            </a:r>
          </a:p>
          <a:p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Химические:</a:t>
            </a:r>
          </a:p>
          <a:p>
            <a:pPr>
              <a:buNone/>
            </a:pP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горит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голубым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пламенем.</a:t>
            </a:r>
          </a:p>
          <a:p>
            <a:pPr>
              <a:buNone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СН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+ 2О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 smtClean="0">
                <a:solidFill>
                  <a:schemeClr val="bg1"/>
                </a:solidFill>
                <a:latin typeface="Book Antiqua"/>
                <a:cs typeface="Times New Roman" pitchFamily="18" charset="0"/>
              </a:rPr>
              <a:t>→ СО</a:t>
            </a:r>
            <a:r>
              <a:rPr lang="ru-RU" sz="1600" b="1" dirty="0" smtClean="0">
                <a:solidFill>
                  <a:schemeClr val="bg1"/>
                </a:solidFill>
                <a:latin typeface="Book Antiqua"/>
                <a:cs typeface="Times New Roman" pitchFamily="18" charset="0"/>
              </a:rPr>
              <a:t>2</a:t>
            </a:r>
            <a:r>
              <a:rPr lang="ru-RU" sz="2400" b="1" dirty="0" smtClean="0">
                <a:solidFill>
                  <a:schemeClr val="bg1"/>
                </a:solidFill>
                <a:latin typeface="Book Antiqua"/>
                <a:cs typeface="Times New Roman" pitchFamily="18" charset="0"/>
              </a:rPr>
              <a:t> + 2Н</a:t>
            </a:r>
            <a:r>
              <a:rPr lang="ru-RU" sz="1600" b="1" dirty="0" smtClean="0">
                <a:solidFill>
                  <a:schemeClr val="bg1"/>
                </a:solidFill>
                <a:latin typeface="Book Antiqua"/>
                <a:cs typeface="Times New Roman" pitchFamily="18" charset="0"/>
              </a:rPr>
              <a:t>2</a:t>
            </a:r>
            <a:r>
              <a:rPr lang="ru-RU" sz="2400" b="1" dirty="0" smtClean="0">
                <a:solidFill>
                  <a:schemeClr val="bg1"/>
                </a:solidFill>
                <a:latin typeface="Book Antiqua"/>
                <a:cs typeface="Times New Roman" pitchFamily="18" charset="0"/>
              </a:rPr>
              <a:t>О + </a:t>
            </a:r>
            <a:r>
              <a:rPr lang="en-US" sz="2400" b="1" dirty="0" smtClean="0">
                <a:solidFill>
                  <a:schemeClr val="bg1"/>
                </a:solidFill>
                <a:latin typeface="Book Antiqua"/>
                <a:cs typeface="Times New Roman" pitchFamily="18" charset="0"/>
              </a:rPr>
              <a:t>Q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Природный газ - экологически чистое топливо.</a:t>
            </a:r>
          </a:p>
          <a:p>
            <a:endParaRPr lang="ru-RU" dirty="0">
              <a:solidFill>
                <a:srgbClr val="CCFF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>
              <a:solidFill>
                <a:srgbClr val="CCFFCC"/>
              </a:solidFill>
            </a:endParaRPr>
          </a:p>
        </p:txBody>
      </p:sp>
      <p:pic>
        <p:nvPicPr>
          <p:cNvPr id="4" name="Picture 2" descr="C:\Users\1\Desktop\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79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Нефть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indent="0">
              <a:spcBef>
                <a:spcPts val="0"/>
              </a:spcBef>
              <a:buNone/>
            </a:pPr>
            <a:r>
              <a:rPr lang="ru-RU" sz="2800" dirty="0" smtClean="0">
                <a:solidFill>
                  <a:srgbClr val="CCFFCC"/>
                </a:solidFill>
                <a:latin typeface="Times New Roman" pitchFamily="18" charset="0"/>
                <a:cs typeface="Times New Roman" pitchFamily="18" charset="0"/>
              </a:rPr>
              <a:t>   Залежи нефти находятся в недрах земли на разной глубине, где нефть заполняет свободное пространство между некоторыми породами.        </a:t>
            </a:r>
          </a:p>
          <a:p>
            <a:pPr indent="0">
              <a:spcBef>
                <a:spcPts val="0"/>
              </a:spcBef>
              <a:buNone/>
            </a:pPr>
            <a:r>
              <a:rPr lang="ru-RU" sz="2800" dirty="0" smtClean="0">
                <a:solidFill>
                  <a:srgbClr val="CCFFCC"/>
                </a:solidFill>
                <a:latin typeface="Times New Roman" pitchFamily="18" charset="0"/>
                <a:cs typeface="Times New Roman" pitchFamily="18" charset="0"/>
              </a:rPr>
              <a:t>   Сегодня нефть является одним из важнейших для человечества полезных ископаемых. </a:t>
            </a:r>
            <a:endParaRPr lang="ru-RU" sz="2800" dirty="0">
              <a:solidFill>
                <a:srgbClr val="CCFFCC"/>
              </a:solidFill>
            </a:endParaRPr>
          </a:p>
        </p:txBody>
      </p:sp>
      <p:pic>
        <p:nvPicPr>
          <p:cNvPr id="4" name="Picture 2" descr="C:\Users\1\Desktop\Нефт\geologich_slovar_img_images_4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4714884"/>
            <a:ext cx="3357554" cy="191081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00100" y="5072074"/>
            <a:ext cx="37147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>
              <a:spcBef>
                <a:spcPts val="0"/>
              </a:spcBef>
              <a:buNone/>
            </a:pPr>
            <a:r>
              <a:rPr lang="ru-RU" dirty="0" smtClean="0">
                <a:solidFill>
                  <a:srgbClr val="CCFF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dirty="0" smtClean="0">
                <a:solidFill>
                  <a:srgbClr val="CCFFCC"/>
                </a:solidFill>
                <a:latin typeface="Times New Roman" pitchFamily="18" charset="0"/>
                <a:cs typeface="Times New Roman" pitchFamily="18" charset="0"/>
              </a:rPr>
              <a:t>1 - нефтяной газ</a:t>
            </a:r>
          </a:p>
          <a:p>
            <a:pPr indent="0"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CCFFCC"/>
                </a:solidFill>
                <a:latin typeface="Times New Roman" pitchFamily="18" charset="0"/>
                <a:cs typeface="Times New Roman" pitchFamily="18" charset="0"/>
              </a:rPr>
              <a:t>    2 – нефть</a:t>
            </a:r>
          </a:p>
          <a:p>
            <a:pPr indent="0"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CCFFCC"/>
                </a:solidFill>
                <a:latin typeface="Times New Roman" pitchFamily="18" charset="0"/>
                <a:cs typeface="Times New Roman" pitchFamily="18" charset="0"/>
              </a:rPr>
              <a:t>    3 - вода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Применение продуктов переработки нефти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Picture 2" descr="C:\Users\1\Desktop\Нефт\65936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80466"/>
            <a:ext cx="9144000" cy="51775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Физические свойства нефти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85860"/>
            <a:ext cx="7643866" cy="4840303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ru-RU" sz="2800" dirty="0" smtClean="0">
                <a:solidFill>
                  <a:srgbClr val="CCFFCC"/>
                </a:solidFill>
                <a:latin typeface="Times New Roman" pitchFamily="18" charset="0"/>
                <a:cs typeface="Times New Roman" pitchFamily="18" charset="0"/>
              </a:rPr>
              <a:t>густая маслянистая жидкость;</a:t>
            </a:r>
          </a:p>
          <a:p>
            <a:pPr>
              <a:lnSpc>
                <a:spcPct val="200000"/>
              </a:lnSpc>
            </a:pPr>
            <a:r>
              <a:rPr lang="ru-RU" sz="2800" dirty="0" smtClean="0">
                <a:solidFill>
                  <a:srgbClr val="CCFFCC"/>
                </a:solidFill>
                <a:latin typeface="Times New Roman" pitchFamily="18" charset="0"/>
                <a:cs typeface="Times New Roman" pitchFamily="18" charset="0"/>
              </a:rPr>
              <a:t>цвет от светло-коричневого до темно-бурого;</a:t>
            </a:r>
          </a:p>
          <a:p>
            <a:pPr>
              <a:lnSpc>
                <a:spcPct val="200000"/>
              </a:lnSpc>
            </a:pPr>
            <a:r>
              <a:rPr lang="ru-RU" sz="2800" dirty="0" smtClean="0">
                <a:solidFill>
                  <a:srgbClr val="CCFFCC"/>
                </a:solidFill>
                <a:latin typeface="Times New Roman" pitchFamily="18" charset="0"/>
                <a:cs typeface="Times New Roman" pitchFamily="18" charset="0"/>
              </a:rPr>
              <a:t>характерный запах;</a:t>
            </a:r>
          </a:p>
          <a:p>
            <a:pPr>
              <a:lnSpc>
                <a:spcPct val="200000"/>
              </a:lnSpc>
            </a:pPr>
            <a:r>
              <a:rPr lang="ru-RU" sz="2800" dirty="0" smtClean="0">
                <a:solidFill>
                  <a:srgbClr val="CCFFCC"/>
                </a:solidFill>
                <a:latin typeface="Times New Roman" pitchFamily="18" charset="0"/>
                <a:cs typeface="Times New Roman" pitchFamily="18" charset="0"/>
              </a:rPr>
              <a:t>легче воды (плотность от 0,65 до 1.05);</a:t>
            </a:r>
          </a:p>
          <a:p>
            <a:pPr>
              <a:lnSpc>
                <a:spcPct val="200000"/>
              </a:lnSpc>
            </a:pPr>
            <a:r>
              <a:rPr lang="ru-RU" sz="2800" dirty="0" smtClean="0">
                <a:solidFill>
                  <a:srgbClr val="CCFFCC"/>
                </a:solidFill>
                <a:latin typeface="Times New Roman" pitchFamily="18" charset="0"/>
                <a:cs typeface="Times New Roman" pitchFamily="18" charset="0"/>
              </a:rPr>
              <a:t>в воде не растворяется.</a:t>
            </a:r>
          </a:p>
          <a:p>
            <a:endParaRPr lang="ru-RU" dirty="0"/>
          </a:p>
        </p:txBody>
      </p:sp>
      <p:pic>
        <p:nvPicPr>
          <p:cNvPr id="4" name="Picture 2" descr="C:\Users\1\Desktop\Нефт\нефть_темна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86890" y="3296942"/>
            <a:ext cx="1957110" cy="35610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imiya4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Himiya4</Template>
  <TotalTime>607</TotalTime>
  <Words>734</Words>
  <Application>Microsoft Office PowerPoint</Application>
  <PresentationFormat>Экран (4:3)</PresentationFormat>
  <Paragraphs>86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Himiya4</vt:lpstr>
      <vt:lpstr>«Природные источники углеводородов»</vt:lpstr>
      <vt:lpstr>Полезные ископаемые России</vt:lpstr>
      <vt:lpstr>Природный газ</vt:lpstr>
      <vt:lpstr>Состав природного газа</vt:lpstr>
      <vt:lpstr>Свойства природного газа</vt:lpstr>
      <vt:lpstr>Слайд 6</vt:lpstr>
      <vt:lpstr>Нефть</vt:lpstr>
      <vt:lpstr>Применение продуктов переработки нефти</vt:lpstr>
      <vt:lpstr>Физические свойства нефти</vt:lpstr>
      <vt:lpstr>Состав нефти</vt:lpstr>
      <vt:lpstr>Переработка нефти</vt:lpstr>
      <vt:lpstr>Фракции нефти</vt:lpstr>
      <vt:lpstr>Вторичная переработка нефти</vt:lpstr>
      <vt:lpstr>Виды крекинга</vt:lpstr>
      <vt:lpstr>Экологические проблемы использования нефти</vt:lpstr>
      <vt:lpstr>Слайд 16</vt:lpstr>
      <vt:lpstr>Каменный уголь</vt:lpstr>
      <vt:lpstr>Коксование каменного угля</vt:lpstr>
      <vt:lpstr>Продукты коксования каменного угля</vt:lpstr>
      <vt:lpstr>Вопросы для закрепления</vt:lpstr>
      <vt:lpstr>Спасибо за внимание!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Природные источники углеводородов</dc:title>
  <dc:creator>1</dc:creator>
  <cp:lastModifiedBy>1</cp:lastModifiedBy>
  <cp:revision>53</cp:revision>
  <dcterms:created xsi:type="dcterms:W3CDTF">2018-04-23T07:06:56Z</dcterms:created>
  <dcterms:modified xsi:type="dcterms:W3CDTF">2023-02-14T07:25:22Z</dcterms:modified>
</cp:coreProperties>
</file>