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82" r:id="rId3"/>
    <p:sldId id="365" r:id="rId4"/>
    <p:sldId id="366" r:id="rId5"/>
    <p:sldId id="367" r:id="rId6"/>
    <p:sldId id="368" r:id="rId7"/>
    <p:sldId id="369" r:id="rId8"/>
    <p:sldId id="299" r:id="rId9"/>
    <p:sldId id="296" r:id="rId10"/>
    <p:sldId id="297" r:id="rId11"/>
    <p:sldId id="298" r:id="rId12"/>
    <p:sldId id="370" r:id="rId13"/>
    <p:sldId id="300" r:id="rId14"/>
    <p:sldId id="307" r:id="rId15"/>
    <p:sldId id="301" r:id="rId16"/>
    <p:sldId id="371" r:id="rId17"/>
    <p:sldId id="283" r:id="rId18"/>
    <p:sldId id="348" r:id="rId19"/>
    <p:sldId id="358" r:id="rId20"/>
    <p:sldId id="359" r:id="rId21"/>
    <p:sldId id="360" r:id="rId22"/>
    <p:sldId id="361" r:id="rId23"/>
    <p:sldId id="362" r:id="rId24"/>
    <p:sldId id="363" r:id="rId25"/>
    <p:sldId id="36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5EC"/>
    <a:srgbClr val="FFFFFF"/>
    <a:srgbClr val="4DC1ED"/>
    <a:srgbClr val="B2B8C2"/>
    <a:srgbClr val="0671B5"/>
    <a:srgbClr val="4BB6E0"/>
    <a:srgbClr val="F6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0"/>
    <p:restoredTop sz="94316"/>
  </p:normalViewPr>
  <p:slideViewPr>
    <p:cSldViewPr snapToGrid="0" snapToObjects="1">
      <p:cViewPr>
        <p:scale>
          <a:sx n="57" d="100"/>
          <a:sy n="57" d="100"/>
        </p:scale>
        <p:origin x="-78" y="-10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408CD-6F30-B04D-A8A9-905F69127FBA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4A45D-0113-FD4D-A234-5C0FE4F6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4A45D-0113-FD4D-A234-5C0FE4F642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5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6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4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4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48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4A45D-0113-FD4D-A234-5C0FE4F642E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2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4A45D-0113-FD4D-A234-5C0FE4F642E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8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89A019-2C34-69F6-9B3D-848A7E3DC912}"/>
              </a:ext>
            </a:extLst>
          </p:cNvPr>
          <p:cNvSpPr/>
          <p:nvPr userDrawn="1"/>
        </p:nvSpPr>
        <p:spPr>
          <a:xfrm>
            <a:off x="425302" y="644"/>
            <a:ext cx="3882631" cy="6857999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937E3C77-DAE9-9D9A-9C72-6F7D0F4657B4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34EF17AC-30FF-0209-21B7-A153A7D34709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4798D1-9B93-A0D5-C20E-13031112B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4838" y="572864"/>
            <a:ext cx="7061860" cy="2487541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9964D80-4043-765E-0B35-68C8D1C3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04838" y="3354199"/>
            <a:ext cx="706186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FDCE63-1A48-AB80-DDF7-6A82AB0C87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5" b="99467" l="79" r="98424">
                        <a14:foregroundMark x1="12057" y1="10586" x2="29551" y2="15080"/>
                        <a14:foregroundMark x1="32309" y1="14090" x2="21355" y2="20564"/>
                        <a14:foregroundMark x1="21355" y1="20564" x2="11348" y2="30998"/>
                        <a14:foregroundMark x1="11348" y1="30998" x2="5595" y2="47372"/>
                        <a14:foregroundMark x1="5595" y1="47372" x2="5516" y2="60548"/>
                        <a14:foregroundMark x1="5516" y1="60548" x2="23247" y2="77685"/>
                        <a14:foregroundMark x1="23247" y1="77685" x2="51221" y2="82635"/>
                        <a14:foregroundMark x1="51221" y1="82635" x2="52561" y2="82178"/>
                        <a14:foregroundMark x1="88574" y1="58644" x2="91883" y2="71668"/>
                        <a14:foregroundMark x1="91883" y1="71668" x2="89125" y2="82711"/>
                        <a14:foregroundMark x1="89125" y1="82711" x2="83767" y2="90099"/>
                        <a14:foregroundMark x1="44681" y1="74029" x2="53822" y2="67098"/>
                        <a14:foregroundMark x1="53822" y1="67098" x2="61466" y2="74410"/>
                        <a14:foregroundMark x1="3704" y1="7464" x2="83530" y2="11348"/>
                        <a14:foregroundMark x1="83530" y1="11348" x2="93381" y2="23686"/>
                        <a14:foregroundMark x1="93381" y1="23686" x2="93144" y2="84158"/>
                        <a14:foregroundMark x1="93144" y1="84158" x2="35697" y2="88271"/>
                        <a14:foregroundMark x1="35697" y1="88271" x2="20804" y2="86596"/>
                        <a14:foregroundMark x1="20804" y1="86596" x2="14184" y2="83930"/>
                        <a14:foregroundMark x1="1576" y1="94212" x2="47439" y2="94440"/>
                        <a14:foregroundMark x1="47439" y1="94440" x2="80378" y2="92993"/>
                        <a14:foregroundMark x1="80378" y1="92993" x2="97321" y2="94440"/>
                        <a14:foregroundMark x1="1182" y1="98401" x2="49251" y2="98553"/>
                        <a14:foregroundMark x1="49251" y1="98553" x2="93538" y2="93298"/>
                        <a14:foregroundMark x1="93538" y1="93298" x2="97321" y2="98401"/>
                        <a14:foregroundMark x1="97321" y1="85834" x2="97478" y2="97182"/>
                        <a14:foregroundMark x1="97478" y1="97182" x2="68716" y2="99695"/>
                        <a14:foregroundMark x1="68716" y1="99695" x2="68479" y2="99467"/>
                        <a14:foregroundMark x1="13554" y1="86443" x2="1576" y2="89337"/>
                        <a14:foregroundMark x1="1576" y1="89337" x2="79" y2="95659"/>
                        <a14:foregroundMark x1="1576" y1="85529" x2="48936" y2="84235"/>
                        <a14:foregroundMark x1="98131" y1="63060" x2="98025" y2="72768"/>
                        <a14:foregroundMark x1="54531" y1="27647" x2="72971" y2="28408"/>
                        <a14:foregroundMark x1="72971" y1="28408" x2="69031" y2="19193"/>
                        <a14:foregroundMark x1="57841" y1="31912" x2="72104" y2="31912"/>
                        <a14:foregroundMark x1="62096" y1="34958" x2="65721" y2="32902"/>
                        <a14:foregroundMark x1="7959" y1="16679" x2="6777" y2="21554"/>
                        <a14:foregroundMark x1="48779" y1="4265" x2="56501" y2="5179"/>
                        <a14:foregroundMark x1="66036" y1="88652" x2="69819" y2="89642"/>
                        <a14:foregroundMark x1="32467" y1="90937" x2="32309" y2="95354"/>
                        <a14:backgroundMark x1="97084" y1="27494" x2="97084" y2="22239"/>
                        <a14:backgroundMark x1="97636" y1="42879" x2="98503" y2="34349"/>
                        <a14:backgroundMark x1="98503" y1="28256" x2="98503" y2="7921"/>
                        <a14:backgroundMark x1="97636" y1="80350" x2="99921" y2="74257"/>
                        <a14:backgroundMark x1="97951" y1="55369" x2="98424" y2="46535"/>
                        <a14:backgroundMark x1="98582" y1="42346" x2="98582" y2="36558"/>
                        <a14:backgroundMark x1="96217" y1="7464" x2="97636" y2="28104"/>
                        <a14:backgroundMark x1="96848" y1="29931" x2="96848" y2="33968"/>
                        <a14:backgroundMark x1="97794" y1="39299" x2="97951" y2="26580"/>
                        <a14:backgroundMark x1="97163" y1="26809" x2="97400" y2="36481"/>
                        <a14:backgroundMark x1="98503" y1="39985" x2="98976" y2="57883"/>
                        <a14:backgroundMark x1="97006" y1="77075" x2="98976" y2="71668"/>
                        <a14:backgroundMark x1="97242" y1="59177" x2="98030" y2="60396"/>
                        <a14:backgroundMark x1="97715" y1="78522" x2="98424" y2="72430"/>
                        <a14:backgroundMark x1="97636" y1="61005" x2="97951" y2="62148"/>
                        <a14:backgroundMark x1="97557" y1="57273" x2="98582" y2="62986"/>
                        <a14:backgroundMark x1="96848" y1="75248" x2="98503" y2="70830"/>
                        <a14:backgroundMark x1="97715" y1="79665" x2="98266" y2="72430"/>
                        <a14:backgroundMark x1="97872" y1="72734" x2="97636" y2="73724"/>
                        <a14:backgroundMark x1="97557" y1="78751" x2="97636" y2="81721"/>
                        <a14:backgroundMark x1="97400" y1="75628" x2="98188" y2="73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5129"/>
          <a:stretch/>
        </p:blipFill>
        <p:spPr>
          <a:xfrm>
            <a:off x="1035780" y="3245476"/>
            <a:ext cx="2793635" cy="429843"/>
          </a:xfrm>
          <a:prstGeom prst="rect">
            <a:avLst/>
          </a:prstGeom>
        </p:spPr>
      </p:pic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xmlns="" id="{F680884E-A645-A7D1-CA66-6034C6343CD3}"/>
              </a:ext>
            </a:extLst>
          </p:cNvPr>
          <p:cNvGrpSpPr/>
          <p:nvPr userDrawn="1"/>
        </p:nvGrpSpPr>
        <p:grpSpPr>
          <a:xfrm>
            <a:off x="-13293" y="5284981"/>
            <a:ext cx="12257115" cy="1203674"/>
            <a:chOff x="-13293" y="5284981"/>
            <a:chExt cx="12257115" cy="120367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064CDED5-5528-C42D-E9CE-EF4D2C2D1808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32E44BE6-BED4-466D-1AED-579F9349342E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B1EE3AB3-4407-1BEA-4583-D87FE53EE1DE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530F88B7-60B7-98D6-9775-320E80B95878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CF930A1-7D24-44E5-7BB5-D16A09A0FA07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359A3FFC-1876-9856-06B5-5480D736FD2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14C3CD81-2630-33B9-FECC-4546A65EC7D4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5416DB94-529C-0D28-AC2C-CE08CEFCF92B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4735C919-CFF1-2612-0667-5F0B0AABF86C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2FCD59A2-44BB-4258-67B3-09E6A9EE7D97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711A5ED3-1920-BB91-3CF7-C21D567614F1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0D6244C2-F3B9-EEA2-DBD3-69658E13E982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225EA9F7-508B-0838-A0D6-A0F42CDD93C6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6565D2EF-AF31-AB11-C552-5B490E46F086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CCC805F0-16AD-7E4F-8A12-2B9942BBC4DA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48B5FD5-D489-81BC-82D4-42424647249A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1F9C56CD-A32A-56A1-9447-580B60C5C945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1153478D-F7C5-3C0F-1800-E7F5C28DCB87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DCAAC707-273B-F7A8-AC97-661815B82F6E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02A1B1F3-7C93-004C-083A-BFAB177EA547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781540B8-2A86-2B90-6D8C-FBC7346C21F8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ADB037CB-2F50-8124-B770-85C9FF8D3F17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9C2F453-DAC8-2C45-CA9D-D91E7F8D87F0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86082C8C-DC0A-D210-2713-F190ADCFCD73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43A0CC32-B344-6353-C676-A6CCAF561238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50F8EF5E-3F35-87B1-13BD-77692E553D31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xmlns="" id="{F60ECEE4-8DBC-ED80-6078-7B83D203CFEC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xmlns="" id="{53DE536C-4E25-4AC8-9B18-805D1A17BCD9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6BA80B6A-CD69-723E-4EE8-AA80B49F7942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xmlns="" id="{B0A62B40-5370-065A-F368-1B16755543C4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715CA73C-A3F4-BE11-BA8B-F1C4F4270BB2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xmlns="" id="{511E20CB-1A3C-FF86-7AD2-81B5ACAB1EEB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xmlns="" id="{084E4290-242D-E02B-B4CE-632B3C50301D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xmlns="" id="{F60DB5F6-FC0D-DCD6-7B43-62F1678A905D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xmlns="" id="{9B26EC04-E410-74D6-C38B-AD477D7C6620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605799BC-7E9B-CC74-DDE1-9F95C6EFFE60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xmlns="" id="{4B74BD83-028F-6F75-B4F2-7099AD19555F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xmlns="" id="{73116A2F-A6D6-05B4-CFD2-3EDB11130EA3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xmlns="" id="{D87DCF65-0797-213F-5432-0C941A02FA2B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F8B8B89D-1F4C-CEA3-B809-311A8BDFE682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xmlns="" id="{CA6A4FDE-02C3-3A1B-C966-04D0BDBA58D7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xmlns="" id="{D5BE7D58-7977-EFA6-7475-7477100406D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xmlns="" id="{92CA43FD-636E-AAD0-C235-D85F6A8F4AC5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xmlns="" id="{BF168A32-5A4E-EB99-7E81-EC92295A98CF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xmlns="" id="{048859B9-0335-6E9C-EDDD-156A4CF20372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xmlns="" id="{8847A478-6F1A-2B37-E249-F4F7C0C2EB3B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A21744-7A96-11EC-C083-C468E8F875D2}"/>
              </a:ext>
            </a:extLst>
          </p:cNvPr>
          <p:cNvSpPr txBox="1"/>
          <p:nvPr userDrawn="1"/>
        </p:nvSpPr>
        <p:spPr>
          <a:xfrm>
            <a:off x="4453467" y="479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Информатика. В 2 ч. Ч. 1. Базовый уровень. Учебное пособие для СПО 1">
            <a:extLst>
              <a:ext uri="{FF2B5EF4-FFF2-40B4-BE49-F238E27FC236}">
                <a16:creationId xmlns:a16="http://schemas.microsoft.com/office/drawing/2014/main" xmlns="" id="{0839321B-1439-94F2-D16F-D0F6E966FD2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75" b="52420" l="6667" r="72250">
                        <a14:foregroundMark x1="7667" y1="39767" x2="7500" y2="36385"/>
                        <a14:foregroundMark x1="11750" y1="48455" x2="22250" y2="48571"/>
                        <a14:foregroundMark x1="22250" y1="48571" x2="29417" y2="45598"/>
                        <a14:foregroundMark x1="28250" y1="51837" x2="40417" y2="51895"/>
                        <a14:foregroundMark x1="40417" y1="51895" x2="47750" y2="46589"/>
                        <a14:foregroundMark x1="47750" y1="46589" x2="48083" y2="44257"/>
                        <a14:foregroundMark x1="49500" y1="50146" x2="49500" y2="50146"/>
                        <a14:foregroundMark x1="49500" y1="50146" x2="52500" y2="50496"/>
                        <a14:foregroundMark x1="8333" y1="38017" x2="8083" y2="45656"/>
                        <a14:foregroundMark x1="8083" y1="45656" x2="13000" y2="41983"/>
                        <a14:foregroundMark x1="8667" y1="48746" x2="8167" y2="51720"/>
                        <a14:foregroundMark x1="9083" y1="39242" x2="10333" y2="42099"/>
                        <a14:foregroundMark x1="9000" y1="30612" x2="20333" y2="27347"/>
                        <a14:foregroundMark x1="20333" y1="27347" x2="25750" y2="27638"/>
                        <a14:foregroundMark x1="13833" y1="25131" x2="8333" y2="33003"/>
                        <a14:foregroundMark x1="8333" y1="33003" x2="9750" y2="37901"/>
                        <a14:foregroundMark x1="12583" y1="25015" x2="7750" y2="31370"/>
                        <a14:foregroundMark x1="7750" y1="31370" x2="8083" y2="33120"/>
                        <a14:foregroundMark x1="6667" y1="52362" x2="15083" y2="52536"/>
                        <a14:foregroundMark x1="43667" y1="52536" x2="43667" y2="52536"/>
                        <a14:foregroundMark x1="64833" y1="24956" x2="70333" y2="23907"/>
                        <a14:foregroundMark x1="62167" y1="29213" x2="59917" y2="28630"/>
                        <a14:foregroundMark x1="61083" y1="28105" x2="69583" y2="24257"/>
                        <a14:foregroundMark x1="69583" y1="24257" x2="69750" y2="24082"/>
                        <a14:foregroundMark x1="58667" y1="27347" x2="66750" y2="23090"/>
                        <a14:foregroundMark x1="66750" y1="23090" x2="63500" y2="27172"/>
                        <a14:foregroundMark x1="64167" y1="23324" x2="64167" y2="23324"/>
                        <a14:foregroundMark x1="62083" y1="23615" x2="62083" y2="23615"/>
                        <a14:foregroundMark x1="59417" y1="24140" x2="59417" y2="24140"/>
                        <a14:foregroundMark x1="59500" y1="24723" x2="59250" y2="26297"/>
                        <a14:foregroundMark x1="7000" y1="25773" x2="7000" y2="30262"/>
                        <a14:foregroundMark x1="30667" y1="22624" x2="31750" y2="21108"/>
                        <a14:foregroundMark x1="6750" y1="31953" x2="7000" y2="34344"/>
                        <a14:foregroundMark x1="68083" y1="22507" x2="68083" y2="22507"/>
                        <a14:foregroundMark x1="68333" y1="22391" x2="69250" y2="23324"/>
                        <a14:foregroundMark x1="60833" y1="28571" x2="72333" y2="23265"/>
                        <a14:foregroundMark x1="65250" y1="26647" x2="71083" y2="24198"/>
                        <a14:foregroundMark x1="71417" y1="24198" x2="71417" y2="24198"/>
                        <a14:foregroundMark x1="71667" y1="24140" x2="71667" y2="24140"/>
                        <a14:foregroundMark x1="71917" y1="24023" x2="71917" y2="24023"/>
                        <a14:foregroundMark x1="72250" y1="24023" x2="72250" y2="24023"/>
                        <a14:foregroundMark x1="31500" y1="20175" x2="36917" y2="20408"/>
                        <a14:foregroundMark x1="26667" y1="21633" x2="29000" y2="21691"/>
                        <a14:foregroundMark x1="28333" y1="20991" x2="29500" y2="21050"/>
                        <a14:foregroundMark x1="25833" y1="22682" x2="25833" y2="24431"/>
                        <a14:foregroundMark x1="53417" y1="24898" x2="59500" y2="25190"/>
                        <a14:foregroundMark x1="50917" y1="24431" x2="52583" y2="24490"/>
                        <a14:foregroundMark x1="48750" y1="24723" x2="51000" y2="24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836" r="27165" b="46408"/>
          <a:stretch/>
        </p:blipFill>
        <p:spPr bwMode="auto">
          <a:xfrm>
            <a:off x="941950" y="607346"/>
            <a:ext cx="3495370" cy="24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7DCE2D-D47F-89D1-EFA4-06B544377696}"/>
              </a:ext>
            </a:extLst>
          </p:cNvPr>
          <p:cNvSpPr txBox="1"/>
          <p:nvPr userDrawn="1"/>
        </p:nvSpPr>
        <p:spPr>
          <a:xfrm>
            <a:off x="1850884" y="4182080"/>
            <a:ext cx="1031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СПО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6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852267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1870640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CB632301-C30C-2073-FBA1-E74C18172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794" y="3401754"/>
            <a:ext cx="5330825" cy="290469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xmlns="" id="{55686E08-534E-D526-0FFD-56C6BA3E59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01753"/>
            <a:ext cx="5330825" cy="2904699"/>
          </a:xfrm>
        </p:spPr>
        <p:txBody>
          <a:bodyPr/>
          <a:lstStyle/>
          <a:p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5E1A8105-1CC0-2D67-9D5F-867332BD9C0F}"/>
              </a:ext>
            </a:extLst>
          </p:cNvPr>
          <p:cNvSpPr/>
          <p:nvPr userDrawn="1"/>
        </p:nvSpPr>
        <p:spPr>
          <a:xfrm rot="5400000">
            <a:off x="11638649" y="213725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144CA2DE-B638-C9D8-28F2-61B631482096}"/>
              </a:ext>
            </a:extLst>
          </p:cNvPr>
          <p:cNvSpPr/>
          <p:nvPr userDrawn="1"/>
        </p:nvSpPr>
        <p:spPr>
          <a:xfrm rot="5400000">
            <a:off x="11638649" y="160233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04F76072-36C5-BA83-C2EC-1E6650A9D181}"/>
              </a:ext>
            </a:extLst>
          </p:cNvPr>
          <p:cNvSpPr/>
          <p:nvPr userDrawn="1"/>
        </p:nvSpPr>
        <p:spPr>
          <a:xfrm rot="5400000">
            <a:off x="11639658" y="1869792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6B9650B1-B4F2-098C-E872-59521CC840B0}"/>
              </a:ext>
            </a:extLst>
          </p:cNvPr>
          <p:cNvSpPr/>
          <p:nvPr userDrawn="1"/>
        </p:nvSpPr>
        <p:spPr>
          <a:xfrm rot="5400000">
            <a:off x="11638649" y="293962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BE6B430B-3467-EEB3-665F-1867E88D39FA}"/>
              </a:ext>
            </a:extLst>
          </p:cNvPr>
          <p:cNvSpPr/>
          <p:nvPr userDrawn="1"/>
        </p:nvSpPr>
        <p:spPr>
          <a:xfrm rot="5400000">
            <a:off x="11638649" y="2404708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1F0B14B5-6FA4-0A14-177E-4FE019B28EE3}"/>
              </a:ext>
            </a:extLst>
          </p:cNvPr>
          <p:cNvSpPr/>
          <p:nvPr userDrawn="1"/>
        </p:nvSpPr>
        <p:spPr>
          <a:xfrm rot="5400000">
            <a:off x="11639658" y="267216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4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F67EE83A-8F15-6AC4-FE68-47EFD31065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946215" y="5140094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l">
              <a:buNone/>
              <a:defRPr>
                <a:solidFill>
                  <a:schemeClr val="tx2"/>
                </a:solidFill>
              </a:defRPr>
            </a:lvl2pPr>
            <a:lvl3pPr marL="914400" indent="0" algn="l">
              <a:buNone/>
              <a:defRPr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2"/>
                </a:solidFill>
              </a:defRPr>
            </a:lvl4pPr>
            <a:lvl5pPr marL="1828800" indent="0" algn="l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:a16="http://schemas.microsoft.com/office/drawing/2014/main" xmlns="" id="{E7FE3A3C-00A8-BD16-CC3C-E2E4CFD240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3751" y="3845858"/>
            <a:ext cx="3307978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0EA513C8-E6F5-5F09-A984-0F4D020AFE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3751" y="400120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r"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xmlns="" id="{1B37C7AA-0057-0F9D-FDDE-6E0A810545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41598" y="400120"/>
            <a:ext cx="3307978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EDDAB7F-2B86-5BF9-3AEC-EF3DBEE6DC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38575" y="2379663"/>
            <a:ext cx="4403725" cy="2460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A0E6CB1B-63CF-4E8D-EEFC-EF6AA275C1B8}"/>
              </a:ext>
            </a:extLst>
          </p:cNvPr>
          <p:cNvSpPr/>
          <p:nvPr userDrawn="1"/>
        </p:nvSpPr>
        <p:spPr>
          <a:xfrm rot="5400000">
            <a:off x="7333330" y="111447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5D0FBE4A-956F-22A4-B30D-1FC05A7F9695}"/>
              </a:ext>
            </a:extLst>
          </p:cNvPr>
          <p:cNvSpPr/>
          <p:nvPr userDrawn="1"/>
        </p:nvSpPr>
        <p:spPr>
          <a:xfrm rot="5400000">
            <a:off x="7334339" y="138193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3B86CEA2-177B-7714-84A1-6D64A1699194}"/>
              </a:ext>
            </a:extLst>
          </p:cNvPr>
          <p:cNvSpPr/>
          <p:nvPr userDrawn="1"/>
        </p:nvSpPr>
        <p:spPr>
          <a:xfrm rot="5400000">
            <a:off x="7331312" y="565439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746D9EA5-DB57-4680-FDBB-7E02934171C0}"/>
              </a:ext>
            </a:extLst>
          </p:cNvPr>
          <p:cNvSpPr/>
          <p:nvPr userDrawn="1"/>
        </p:nvSpPr>
        <p:spPr>
          <a:xfrm rot="5400000">
            <a:off x="7332321" y="83289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2CFA7EC8-AB4C-FED5-C710-906D15A6375D}"/>
              </a:ext>
            </a:extLst>
          </p:cNvPr>
          <p:cNvSpPr/>
          <p:nvPr userDrawn="1"/>
        </p:nvSpPr>
        <p:spPr>
          <a:xfrm rot="5400000">
            <a:off x="4633673" y="582505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74CCDD24-53AC-6BF1-3BD3-B0A2C8B48A84}"/>
              </a:ext>
            </a:extLst>
          </p:cNvPr>
          <p:cNvSpPr/>
          <p:nvPr userDrawn="1"/>
        </p:nvSpPr>
        <p:spPr>
          <a:xfrm rot="5400000">
            <a:off x="4634682" y="6092508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36E52B4E-1726-EF3F-CBCA-77C2075B99A8}"/>
              </a:ext>
            </a:extLst>
          </p:cNvPr>
          <p:cNvSpPr/>
          <p:nvPr userDrawn="1"/>
        </p:nvSpPr>
        <p:spPr>
          <a:xfrm rot="5400000">
            <a:off x="4631655" y="5276013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1465838C-B23F-1EA9-5308-9C628712DAF7}"/>
              </a:ext>
            </a:extLst>
          </p:cNvPr>
          <p:cNvSpPr/>
          <p:nvPr userDrawn="1"/>
        </p:nvSpPr>
        <p:spPr>
          <a:xfrm rot="5400000">
            <a:off x="4632664" y="5543471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7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C75DCCC-847F-6897-B9FA-8E22A34F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61" y="281291"/>
            <a:ext cx="10858993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6A53E0B-C0D6-EE65-7105-22CAAB7ED2F0}"/>
              </a:ext>
            </a:extLst>
          </p:cNvPr>
          <p:cNvGrpSpPr/>
          <p:nvPr userDrawn="1"/>
        </p:nvGrpSpPr>
        <p:grpSpPr>
          <a:xfrm>
            <a:off x="532106" y="220795"/>
            <a:ext cx="11019433" cy="1446553"/>
            <a:chOff x="523200" y="357295"/>
            <a:chExt cx="11019433" cy="1446553"/>
          </a:xfrm>
          <a:solidFill>
            <a:schemeClr val="bg1">
              <a:lumMod val="95000"/>
            </a:schemeClr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1178F38F-CA29-F2AA-ACE5-15175A941F6B}"/>
                </a:ext>
              </a:extLst>
            </p:cNvPr>
            <p:cNvSpPr/>
            <p:nvPr userDrawn="1"/>
          </p:nvSpPr>
          <p:spPr>
            <a:xfrm>
              <a:off x="523200" y="357295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6AEE27A7-F4B0-506F-CBF2-9F9E4020176B}"/>
                </a:ext>
              </a:extLst>
            </p:cNvPr>
            <p:cNvSpPr/>
            <p:nvPr userDrawn="1"/>
          </p:nvSpPr>
          <p:spPr>
            <a:xfrm rot="5400000">
              <a:off x="-135858" y="1025990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71FB71FA-5461-6E2D-CD00-5F3A9382223C}"/>
                </a:ext>
              </a:extLst>
            </p:cNvPr>
            <p:cNvSpPr/>
            <p:nvPr userDrawn="1"/>
          </p:nvSpPr>
          <p:spPr>
            <a:xfrm rot="5400000">
              <a:off x="10764370" y="1025991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AE0A2D73-C258-BC22-4D43-5C4DC3446B47}"/>
                </a:ext>
              </a:extLst>
            </p:cNvPr>
            <p:cNvSpPr/>
            <p:nvPr userDrawn="1"/>
          </p:nvSpPr>
          <p:spPr>
            <a:xfrm>
              <a:off x="527099" y="1685048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769951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15D00E87-AFE6-7AE5-371D-CC21936B6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050" y="1306286"/>
            <a:ext cx="6497637" cy="534702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50972DE-F3E2-63C4-74F8-E025884948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70688" y="214313"/>
            <a:ext cx="4960937" cy="62452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BF6AED3-6FC8-6F80-316A-99DBCBF7A6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51" y="178605"/>
            <a:ext cx="6497638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BE01A6FA-AABD-D437-75F7-9C2AEA67E629}"/>
              </a:ext>
            </a:extLst>
          </p:cNvPr>
          <p:cNvGrpSpPr/>
          <p:nvPr userDrawn="1"/>
        </p:nvGrpSpPr>
        <p:grpSpPr>
          <a:xfrm rot="5400000">
            <a:off x="10963554" y="1044415"/>
            <a:ext cx="2329132" cy="240303"/>
            <a:chOff x="10887" y="6351002"/>
            <a:chExt cx="4810495" cy="51664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72695318-61E3-68C9-8AC5-1E30DD8FE1D8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FFAD6B51-6CFE-75B2-2C63-FA66184CE0F5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22C8C741-AA99-B114-2652-4F510CD3EC8C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961E48EC-BE19-04BB-AE34-E758D2F84C5C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AAD8B9F5-4D2F-4296-18CB-D972B6FA28DF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8AE683E8-53A5-54F4-381D-7E92D173DF73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99F3A38F-1EBE-C7F1-606A-269DD9C9EEED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D896B601-EEE0-B22F-A839-087A1554245B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B1FF6881-7951-F778-4568-26DFA80A039B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7A1F192C-C20D-34EB-1FE8-393B4C921A4E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726886C-5966-77B7-7315-CC1F62B8FA58}"/>
              </a:ext>
            </a:extLst>
          </p:cNvPr>
          <p:cNvSpPr/>
          <p:nvPr userDrawn="1"/>
        </p:nvSpPr>
        <p:spPr>
          <a:xfrm rot="5400000">
            <a:off x="12046362" y="237550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44BED95-5AA3-F534-CE4F-4C2EFEF60B26}"/>
              </a:ext>
            </a:extLst>
          </p:cNvPr>
          <p:cNvSpPr/>
          <p:nvPr userDrawn="1"/>
        </p:nvSpPr>
        <p:spPr>
          <a:xfrm rot="5400000">
            <a:off x="12047371" y="2642965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66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A0ED5E6-B22C-7B6B-3334-5C31211B5B54}"/>
              </a:ext>
            </a:extLst>
          </p:cNvPr>
          <p:cNvGrpSpPr/>
          <p:nvPr userDrawn="1"/>
        </p:nvGrpSpPr>
        <p:grpSpPr>
          <a:xfrm>
            <a:off x="-11267" y="-1"/>
            <a:ext cx="12203267" cy="6858001"/>
            <a:chOff x="-11267" y="-1"/>
            <a:chExt cx="12203267" cy="6858001"/>
          </a:xfrm>
          <a:solidFill>
            <a:schemeClr val="bg1">
              <a:lumMod val="95000"/>
            </a:schemeClr>
          </a:solidFill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712765BB-A450-B35A-0556-ADF116DD1E43}"/>
                </a:ext>
              </a:extLst>
            </p:cNvPr>
            <p:cNvSpPr/>
            <p:nvPr userDrawn="1"/>
          </p:nvSpPr>
          <p:spPr>
            <a:xfrm>
              <a:off x="0" y="1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1E7E1C5-C78A-D51A-BF47-979EF215CBFD}"/>
                </a:ext>
              </a:extLst>
            </p:cNvPr>
            <p:cNvSpPr/>
            <p:nvPr userDrawn="1"/>
          </p:nvSpPr>
          <p:spPr>
            <a:xfrm>
              <a:off x="0" y="6578930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837C1A66-87E6-DDD2-CEEF-259DD6BFCE0E}"/>
                </a:ext>
              </a:extLst>
            </p:cNvPr>
            <p:cNvSpPr/>
            <p:nvPr userDrawn="1"/>
          </p:nvSpPr>
          <p:spPr>
            <a:xfrm rot="5400000">
              <a:off x="-3298067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F859AEE2-5B2F-26B5-4A31-4EB679381B8C}"/>
                </a:ext>
              </a:extLst>
            </p:cNvPr>
            <p:cNvSpPr/>
            <p:nvPr userDrawn="1"/>
          </p:nvSpPr>
          <p:spPr>
            <a:xfrm rot="5400000">
              <a:off x="8620800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0159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937E3C77-DAE9-9D9A-9C72-6F7D0F4657B4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34EF17AC-30FF-0209-21B7-A153A7D34709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89A019-2C34-69F6-9B3D-848A7E3DC912}"/>
              </a:ext>
            </a:extLst>
          </p:cNvPr>
          <p:cNvSpPr/>
          <p:nvPr userDrawn="1"/>
        </p:nvSpPr>
        <p:spPr>
          <a:xfrm>
            <a:off x="425302" y="0"/>
            <a:ext cx="5084501" cy="6857999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xmlns="" id="{F680884E-A645-A7D1-CA66-6034C6343CD3}"/>
              </a:ext>
            </a:extLst>
          </p:cNvPr>
          <p:cNvGrpSpPr/>
          <p:nvPr userDrawn="1"/>
        </p:nvGrpSpPr>
        <p:grpSpPr>
          <a:xfrm>
            <a:off x="-13293" y="5284981"/>
            <a:ext cx="12257115" cy="1203674"/>
            <a:chOff x="-13293" y="5284981"/>
            <a:chExt cx="12257115" cy="120367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064CDED5-5528-C42D-E9CE-EF4D2C2D1808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32E44BE6-BED4-466D-1AED-579F9349342E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B1EE3AB3-4407-1BEA-4583-D87FE53EE1DE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530F88B7-60B7-98D6-9775-320E80B95878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2CF930A1-7D24-44E5-7BB5-D16A09A0FA07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359A3FFC-1876-9856-06B5-5480D736FD2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14C3CD81-2630-33B9-FECC-4546A65EC7D4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5416DB94-529C-0D28-AC2C-CE08CEFCF92B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4735C919-CFF1-2612-0667-5F0B0AABF86C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2FCD59A2-44BB-4258-67B3-09E6A9EE7D97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711A5ED3-1920-BB91-3CF7-C21D567614F1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0D6244C2-F3B9-EEA2-DBD3-69658E13E982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225EA9F7-508B-0838-A0D6-A0F42CDD93C6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6565D2EF-AF31-AB11-C552-5B490E46F086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CCC805F0-16AD-7E4F-8A12-2B9942BBC4DA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148B5FD5-D489-81BC-82D4-42424647249A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1F9C56CD-A32A-56A1-9447-580B60C5C945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1153478D-F7C5-3C0F-1800-E7F5C28DCB87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DCAAC707-273B-F7A8-AC97-661815B82F6E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02A1B1F3-7C93-004C-083A-BFAB177EA547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781540B8-2A86-2B90-6D8C-FBC7346C21F8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ADB037CB-2F50-8124-B770-85C9FF8D3F17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89C2F453-DAC8-2C45-CA9D-D91E7F8D87F0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86082C8C-DC0A-D210-2713-F190ADCFCD73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43A0CC32-B344-6353-C676-A6CCAF561238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50F8EF5E-3F35-87B1-13BD-77692E553D31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xmlns="" id="{F60ECEE4-8DBC-ED80-6078-7B83D203CFEC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xmlns="" id="{53DE536C-4E25-4AC8-9B18-805D1A17BCD9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6BA80B6A-CD69-723E-4EE8-AA80B49F7942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xmlns="" id="{B0A62B40-5370-065A-F368-1B16755543C4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715CA73C-A3F4-BE11-BA8B-F1C4F4270BB2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xmlns="" id="{511E20CB-1A3C-FF86-7AD2-81B5ACAB1EEB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xmlns="" id="{084E4290-242D-E02B-B4CE-632B3C50301D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xmlns="" id="{F60DB5F6-FC0D-DCD6-7B43-62F1678A905D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xmlns="" id="{9B26EC04-E410-74D6-C38B-AD477D7C6620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xmlns="" id="{605799BC-7E9B-CC74-DDE1-9F95C6EFFE60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xmlns="" id="{4B74BD83-028F-6F75-B4F2-7099AD19555F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xmlns="" id="{73116A2F-A6D6-05B4-CFD2-3EDB11130EA3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xmlns="" id="{D87DCF65-0797-213F-5432-0C941A02FA2B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xmlns="" id="{F8B8B89D-1F4C-CEA3-B809-311A8BDFE682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xmlns="" id="{CA6A4FDE-02C3-3A1B-C966-04D0BDBA58D7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xmlns="" id="{D5BE7D58-7977-EFA6-7475-7477100406D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xmlns="" id="{92CA43FD-636E-AAD0-C235-D85F6A8F4AC5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xmlns="" id="{BF168A32-5A4E-EB99-7E81-EC92295A98CF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xmlns="" id="{048859B9-0335-6E9C-EDDD-156A4CF20372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xmlns="" id="{8847A478-6F1A-2B37-E249-F4F7C0C2EB3B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4798D1-9B93-A0D5-C20E-13031112B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199" y="-532061"/>
            <a:ext cx="4982604" cy="142360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СЛОВА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9964D80-4043-765E-0B35-68C8D1C3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91524" y="1137231"/>
            <a:ext cx="3957603" cy="3775812"/>
          </a:xfrm>
        </p:spPr>
        <p:txBody>
          <a:bodyPr/>
          <a:lstStyle>
            <a:lvl1pPr marL="342900" indent="-342900" algn="l">
              <a:buClr>
                <a:srgbClr val="0AB5EC"/>
              </a:buClr>
              <a:buFont typeface="Системный шрифт, обычный"/>
              <a:buChar char="✦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247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FE41476-70D3-5A17-E69B-04640A32F979}"/>
              </a:ext>
            </a:extLst>
          </p:cNvPr>
          <p:cNvSpPr/>
          <p:nvPr userDrawn="1"/>
        </p:nvSpPr>
        <p:spPr>
          <a:xfrm rot="5400000">
            <a:off x="-3352747" y="3351377"/>
            <a:ext cx="6858002" cy="155249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5014590-9C95-74FA-AE7A-A100226E9D4E}"/>
              </a:ext>
            </a:extLst>
          </p:cNvPr>
          <p:cNvSpPr/>
          <p:nvPr userDrawn="1"/>
        </p:nvSpPr>
        <p:spPr>
          <a:xfrm rot="16200000">
            <a:off x="-2606144" y="2684024"/>
            <a:ext cx="6904071" cy="1463184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2134604B-DEA5-DD12-116E-7246A3EF3E85}"/>
              </a:ext>
            </a:extLst>
          </p:cNvPr>
          <p:cNvGrpSpPr/>
          <p:nvPr userDrawn="1"/>
        </p:nvGrpSpPr>
        <p:grpSpPr>
          <a:xfrm>
            <a:off x="-13293" y="5559301"/>
            <a:ext cx="12257115" cy="1203674"/>
            <a:chOff x="-13293" y="5284981"/>
            <a:chExt cx="12257115" cy="120367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DB4D42B2-A868-8B5B-242A-379518E60141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134146B3-2767-7DA6-A5DB-43348BE9FDB6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2236177E-DF6C-4A9C-5E96-F9FED0CC0A58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8C8A3371-6839-024A-96FB-1A238E986CE6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48A1D7FB-2179-479B-FC8D-446C4BC5C3AA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2699204C-B57D-32E7-24A9-6C1209A099E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ECC7A439-65BD-8CA4-9DE9-AD31DC25DA89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1418FFC1-1A5C-196F-F5C9-7AEBBF446289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709DCFD9-1737-EA26-4348-BA90F264E78E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FA821696-E704-08DF-5B9F-804DE0F28D23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205A904C-1D08-F65C-60C6-E75F71ED22B4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88133616-89E0-0377-D1BD-608556905ED3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EC5E1BD5-ECFC-93C8-7D9C-58B9EB0FF224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536AC8E0-59F8-B55A-B658-40F0661FCB23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35844103-9ECC-0A47-6F8F-6D42C90D1DA8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4792FC6C-E5C5-7D6E-0A64-248E568CD425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32B2A1D9-1CA7-DCA0-9546-74B92FA744CE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837B128C-35D4-936D-327F-743201159D7C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C0B4B096-D535-436B-59C7-20951B12AC62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7510FEC7-93ED-DCD6-3E1A-1BD5C8D1D958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6B967668-4ABD-166D-CD9F-3121FB8A6CA5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0099E1E1-A466-5568-263C-53913EBD3E6D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39384177-25C9-EE8D-DF0A-8CE7534BD226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0BB78CA9-83BA-46BB-0A68-B97E0C9D8AB0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6AECFEFA-6C94-0DC2-E8F8-1BB780C16921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EC2B6C74-2546-8121-97A0-0E6A22232229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2CC31384-C41C-E84D-910D-02B53D619B0F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FAF3795A-14B0-7CFE-BB87-E286C6E71C47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3CC15C59-E510-524D-3327-4DFB168D2048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2D845F95-43A1-ED89-8BD0-B76497566DB8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4CA29D99-689B-684E-4B00-662CCD113429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1101A179-8539-A17E-215B-C583A9730D91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16AE66AF-E9EF-6B63-3EEF-42D8EE910BD3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32839AA3-DC59-2D42-881F-A60139468C92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E749FDAC-892C-32A4-11D2-33D4BD10EAE1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85850BAB-7767-8AA3-4F80-562FA10AD1AA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CD0786E5-7254-29BD-FB33-B3FDE1310920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312AF986-7005-8BA9-FD8F-D400AD496004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7A3F9702-A620-7BE4-8EA5-2EF4BB1712CD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6AB32B0F-95EB-9E13-33D6-AFD3D95FB019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6B6B97DA-C5B8-56BB-068E-870A6BB28281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A0713FA4-CB65-95D6-69DA-66CC774225B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18B4D365-3C52-E5AC-8563-28FA42F93A7A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1480BB1D-2AE7-AC7F-369A-B0FED5FE24E2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4CB8BBA2-1816-5457-798D-6175F3404087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524D6AB9-E615-BBDE-1DD1-AB10043F0F3E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662674" y="2050709"/>
            <a:ext cx="4982604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САМОЕ ГЛАВНОЕ</a:t>
            </a:r>
          </a:p>
        </p:txBody>
      </p:sp>
      <p:sp>
        <p:nvSpPr>
          <p:cNvPr id="56" name="Текст 55">
            <a:extLst>
              <a:ext uri="{FF2B5EF4-FFF2-40B4-BE49-F238E27FC236}">
                <a16:creationId xmlns:a16="http://schemas.microsoft.com/office/drawing/2014/main" xmlns="" id="{C4F218B0-EA38-6324-AE4E-7A6A18819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2730" y="411720"/>
            <a:ext cx="10202095" cy="4982605"/>
          </a:xfrm>
        </p:spPr>
        <p:txBody>
          <a:bodyPr/>
          <a:lstStyle>
            <a:lvl1pPr marL="457200" indent="-45720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146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FE41476-70D3-5A17-E69B-04640A32F979}"/>
              </a:ext>
            </a:extLst>
          </p:cNvPr>
          <p:cNvSpPr/>
          <p:nvPr userDrawn="1"/>
        </p:nvSpPr>
        <p:spPr>
          <a:xfrm rot="5400000">
            <a:off x="-3217461" y="3216091"/>
            <a:ext cx="6858002" cy="425822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A821696-E704-08DF-5B9F-804DE0F28D23}"/>
              </a:ext>
            </a:extLst>
          </p:cNvPr>
          <p:cNvSpPr/>
          <p:nvPr userDrawn="1"/>
        </p:nvSpPr>
        <p:spPr>
          <a:xfrm rot="5400000">
            <a:off x="1182352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05A904C-1D08-F65C-60C6-E75F71ED22B4}"/>
              </a:ext>
            </a:extLst>
          </p:cNvPr>
          <p:cNvSpPr/>
          <p:nvPr userDrawn="1"/>
        </p:nvSpPr>
        <p:spPr>
          <a:xfrm rot="5400000">
            <a:off x="584753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8133616-89E0-0377-D1BD-608556905ED3}"/>
              </a:ext>
            </a:extLst>
          </p:cNvPr>
          <p:cNvSpPr/>
          <p:nvPr userDrawn="1"/>
        </p:nvSpPr>
        <p:spPr>
          <a:xfrm rot="5400000">
            <a:off x="1182352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C5E1BD5-ECFC-93C8-7D9C-58B9EB0FF224}"/>
              </a:ext>
            </a:extLst>
          </p:cNvPr>
          <p:cNvSpPr/>
          <p:nvPr userDrawn="1"/>
        </p:nvSpPr>
        <p:spPr>
          <a:xfrm rot="5400000">
            <a:off x="584753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36AC8E0-59F8-B55A-B658-40F0661FCB23}"/>
              </a:ext>
            </a:extLst>
          </p:cNvPr>
          <p:cNvSpPr/>
          <p:nvPr userDrawn="1"/>
        </p:nvSpPr>
        <p:spPr>
          <a:xfrm rot="5400000">
            <a:off x="1182352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5844103-9ECC-0A47-6F8F-6D42C90D1DA8}"/>
              </a:ext>
            </a:extLst>
          </p:cNvPr>
          <p:cNvSpPr/>
          <p:nvPr userDrawn="1"/>
        </p:nvSpPr>
        <p:spPr>
          <a:xfrm rot="5400000">
            <a:off x="584753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2CC31384-C41C-E84D-910D-02B53D619B0F}"/>
              </a:ext>
            </a:extLst>
          </p:cNvPr>
          <p:cNvSpPr/>
          <p:nvPr userDrawn="1"/>
        </p:nvSpPr>
        <p:spPr>
          <a:xfrm rot="5400000">
            <a:off x="1189000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FAF3795A-14B0-7CFE-BB87-E286C6E71C47}"/>
              </a:ext>
            </a:extLst>
          </p:cNvPr>
          <p:cNvSpPr/>
          <p:nvPr userDrawn="1"/>
        </p:nvSpPr>
        <p:spPr>
          <a:xfrm rot="5400000">
            <a:off x="-1380606" y="3851859"/>
            <a:ext cx="4811199" cy="1201084"/>
          </a:xfrm>
          <a:prstGeom prst="rect">
            <a:avLst/>
          </a:prstGeom>
          <a:solidFill>
            <a:srgbClr val="4DC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CC15C59-E510-524D-3327-4DFB168D2048}"/>
              </a:ext>
            </a:extLst>
          </p:cNvPr>
          <p:cNvSpPr/>
          <p:nvPr userDrawn="1"/>
        </p:nvSpPr>
        <p:spPr>
          <a:xfrm rot="5400000">
            <a:off x="591401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D845F95-43A1-ED89-8BD0-B76497566DB8}"/>
              </a:ext>
            </a:extLst>
          </p:cNvPr>
          <p:cNvSpPr/>
          <p:nvPr userDrawn="1"/>
        </p:nvSpPr>
        <p:spPr>
          <a:xfrm rot="5400000">
            <a:off x="1189000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CA29D99-689B-684E-4B00-662CCD113429}"/>
              </a:ext>
            </a:extLst>
          </p:cNvPr>
          <p:cNvSpPr/>
          <p:nvPr userDrawn="1"/>
        </p:nvSpPr>
        <p:spPr>
          <a:xfrm rot="5400000">
            <a:off x="591401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101A179-8539-A17E-215B-C583A9730D91}"/>
              </a:ext>
            </a:extLst>
          </p:cNvPr>
          <p:cNvSpPr/>
          <p:nvPr userDrawn="1"/>
        </p:nvSpPr>
        <p:spPr>
          <a:xfrm rot="5400000">
            <a:off x="1189000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6AE66AF-E9EF-6B63-3EEF-42D8EE910BD3}"/>
              </a:ext>
            </a:extLst>
          </p:cNvPr>
          <p:cNvSpPr/>
          <p:nvPr userDrawn="1"/>
        </p:nvSpPr>
        <p:spPr>
          <a:xfrm rot="5400000">
            <a:off x="591401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32839AA3-DC59-2D42-881F-A60139468C92}"/>
              </a:ext>
            </a:extLst>
          </p:cNvPr>
          <p:cNvSpPr/>
          <p:nvPr userDrawn="1"/>
        </p:nvSpPr>
        <p:spPr>
          <a:xfrm rot="5400000">
            <a:off x="1194048" y="516866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E749FDAC-892C-32A4-11D2-33D4BD10EAE1}"/>
              </a:ext>
            </a:extLst>
          </p:cNvPr>
          <p:cNvSpPr/>
          <p:nvPr userDrawn="1"/>
        </p:nvSpPr>
        <p:spPr>
          <a:xfrm rot="5400000">
            <a:off x="1193292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85850BAB-7767-8AA3-4F80-562FA10AD1AA}"/>
              </a:ext>
            </a:extLst>
          </p:cNvPr>
          <p:cNvSpPr/>
          <p:nvPr userDrawn="1"/>
        </p:nvSpPr>
        <p:spPr>
          <a:xfrm rot="5400000">
            <a:off x="595693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CD0786E5-7254-29BD-FB33-B3FDE1310920}"/>
              </a:ext>
            </a:extLst>
          </p:cNvPr>
          <p:cNvSpPr/>
          <p:nvPr userDrawn="1"/>
        </p:nvSpPr>
        <p:spPr>
          <a:xfrm rot="5400000">
            <a:off x="1193292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312AF986-7005-8BA9-FD8F-D400AD496004}"/>
              </a:ext>
            </a:extLst>
          </p:cNvPr>
          <p:cNvSpPr/>
          <p:nvPr userDrawn="1"/>
        </p:nvSpPr>
        <p:spPr>
          <a:xfrm rot="5400000">
            <a:off x="595693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A3F9702-A620-7BE4-8EA5-2EF4BB1712CD}"/>
              </a:ext>
            </a:extLst>
          </p:cNvPr>
          <p:cNvSpPr/>
          <p:nvPr userDrawn="1"/>
        </p:nvSpPr>
        <p:spPr>
          <a:xfrm rot="5400000">
            <a:off x="1193292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AB32B0F-95EB-9E13-33D6-AFD3D95FB019}"/>
              </a:ext>
            </a:extLst>
          </p:cNvPr>
          <p:cNvSpPr/>
          <p:nvPr userDrawn="1"/>
        </p:nvSpPr>
        <p:spPr>
          <a:xfrm rot="5400000">
            <a:off x="595693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6B6B97DA-C5B8-56BB-068E-870A6BB28281}"/>
              </a:ext>
            </a:extLst>
          </p:cNvPr>
          <p:cNvSpPr/>
          <p:nvPr userDrawn="1"/>
        </p:nvSpPr>
        <p:spPr>
          <a:xfrm rot="5400000">
            <a:off x="1193292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A0713FA4-CB65-95D6-69DA-66CC774225B7}"/>
              </a:ext>
            </a:extLst>
          </p:cNvPr>
          <p:cNvSpPr/>
          <p:nvPr userDrawn="1"/>
        </p:nvSpPr>
        <p:spPr>
          <a:xfrm rot="5400000">
            <a:off x="595693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18B4D365-3C52-E5AC-8563-28FA42F93A7A}"/>
              </a:ext>
            </a:extLst>
          </p:cNvPr>
          <p:cNvSpPr/>
          <p:nvPr userDrawn="1"/>
        </p:nvSpPr>
        <p:spPr>
          <a:xfrm rot="5400000">
            <a:off x="1197584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1480BB1D-2AE7-AC7F-369A-B0FED5FE24E2}"/>
              </a:ext>
            </a:extLst>
          </p:cNvPr>
          <p:cNvSpPr/>
          <p:nvPr userDrawn="1"/>
        </p:nvSpPr>
        <p:spPr>
          <a:xfrm rot="5400000">
            <a:off x="599985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5014590-9C95-74FA-AE7A-A100226E9D4E}"/>
              </a:ext>
            </a:extLst>
          </p:cNvPr>
          <p:cNvSpPr/>
          <p:nvPr userDrawn="1"/>
        </p:nvSpPr>
        <p:spPr>
          <a:xfrm rot="16200000">
            <a:off x="-1143002" y="1531036"/>
            <a:ext cx="4335992" cy="1201085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274054" y="1727403"/>
            <a:ext cx="4335993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ОПОРНЫЙ КОНСПЕКТ</a:t>
            </a:r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xmlns="" id="{603EE70C-79A2-D14B-BD2F-9B9DA563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359" y="281291"/>
            <a:ext cx="9448095" cy="1325563"/>
          </a:xfrm>
        </p:spPr>
        <p:txBody>
          <a:bodyPr>
            <a:normAutofit/>
          </a:bodyPr>
          <a:lstStyle>
            <a:lvl1pPr algn="just">
              <a:defRPr sz="29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262AD2E9-F33B-4D87-4340-C4DDC452AEE8}"/>
              </a:ext>
            </a:extLst>
          </p:cNvPr>
          <p:cNvGrpSpPr/>
          <p:nvPr userDrawn="1"/>
        </p:nvGrpSpPr>
        <p:grpSpPr>
          <a:xfrm>
            <a:off x="1963850" y="220795"/>
            <a:ext cx="9587689" cy="1446553"/>
            <a:chOff x="523200" y="357295"/>
            <a:chExt cx="11019433" cy="1446553"/>
          </a:xfrm>
          <a:solidFill>
            <a:srgbClr val="B2B8C2"/>
          </a:solidFill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53A72E87-67AB-6FB9-19EF-92701FC68714}"/>
                </a:ext>
              </a:extLst>
            </p:cNvPr>
            <p:cNvSpPr/>
            <p:nvPr userDrawn="1"/>
          </p:nvSpPr>
          <p:spPr>
            <a:xfrm>
              <a:off x="523200" y="357295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33BCDCE9-F56D-81AC-A62E-DC209B73BEB1}"/>
                </a:ext>
              </a:extLst>
            </p:cNvPr>
            <p:cNvSpPr/>
            <p:nvPr userDrawn="1"/>
          </p:nvSpPr>
          <p:spPr>
            <a:xfrm rot="5400000">
              <a:off x="-135858" y="1025990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E58C56CE-B3AC-651B-9470-AE6547CF4B3E}"/>
                </a:ext>
              </a:extLst>
            </p:cNvPr>
            <p:cNvSpPr/>
            <p:nvPr userDrawn="1"/>
          </p:nvSpPr>
          <p:spPr>
            <a:xfrm rot="5400000">
              <a:off x="10764370" y="1025991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xmlns="" id="{02725A5E-4B6E-EF11-8BF1-014E2A75E355}"/>
                </a:ext>
              </a:extLst>
            </p:cNvPr>
            <p:cNvSpPr/>
            <p:nvPr userDrawn="1"/>
          </p:nvSpPr>
          <p:spPr>
            <a:xfrm>
              <a:off x="527099" y="1685048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65E3728E-C821-E865-37FE-5482555EE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1050" y="2046288"/>
            <a:ext cx="9396413" cy="4032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190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FE41476-70D3-5A17-E69B-04640A32F979}"/>
              </a:ext>
            </a:extLst>
          </p:cNvPr>
          <p:cNvSpPr/>
          <p:nvPr userDrawn="1"/>
        </p:nvSpPr>
        <p:spPr>
          <a:xfrm rot="5400000">
            <a:off x="-3217461" y="3216091"/>
            <a:ext cx="6858002" cy="425822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A821696-E704-08DF-5B9F-804DE0F28D23}"/>
              </a:ext>
            </a:extLst>
          </p:cNvPr>
          <p:cNvSpPr/>
          <p:nvPr userDrawn="1"/>
        </p:nvSpPr>
        <p:spPr>
          <a:xfrm rot="5400000">
            <a:off x="1182352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05A904C-1D08-F65C-60C6-E75F71ED22B4}"/>
              </a:ext>
            </a:extLst>
          </p:cNvPr>
          <p:cNvSpPr/>
          <p:nvPr userDrawn="1"/>
        </p:nvSpPr>
        <p:spPr>
          <a:xfrm rot="5400000">
            <a:off x="584753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8133616-89E0-0377-D1BD-608556905ED3}"/>
              </a:ext>
            </a:extLst>
          </p:cNvPr>
          <p:cNvSpPr/>
          <p:nvPr userDrawn="1"/>
        </p:nvSpPr>
        <p:spPr>
          <a:xfrm rot="5400000">
            <a:off x="1182352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C5E1BD5-ECFC-93C8-7D9C-58B9EB0FF224}"/>
              </a:ext>
            </a:extLst>
          </p:cNvPr>
          <p:cNvSpPr/>
          <p:nvPr userDrawn="1"/>
        </p:nvSpPr>
        <p:spPr>
          <a:xfrm rot="5400000">
            <a:off x="584753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36AC8E0-59F8-B55A-B658-40F0661FCB23}"/>
              </a:ext>
            </a:extLst>
          </p:cNvPr>
          <p:cNvSpPr/>
          <p:nvPr userDrawn="1"/>
        </p:nvSpPr>
        <p:spPr>
          <a:xfrm rot="5400000">
            <a:off x="1182352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5844103-9ECC-0A47-6F8F-6D42C90D1DA8}"/>
              </a:ext>
            </a:extLst>
          </p:cNvPr>
          <p:cNvSpPr/>
          <p:nvPr userDrawn="1"/>
        </p:nvSpPr>
        <p:spPr>
          <a:xfrm rot="5400000">
            <a:off x="584753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2CC31384-C41C-E84D-910D-02B53D619B0F}"/>
              </a:ext>
            </a:extLst>
          </p:cNvPr>
          <p:cNvSpPr/>
          <p:nvPr userDrawn="1"/>
        </p:nvSpPr>
        <p:spPr>
          <a:xfrm rot="5400000">
            <a:off x="1189000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FAF3795A-14B0-7CFE-BB87-E286C6E71C47}"/>
              </a:ext>
            </a:extLst>
          </p:cNvPr>
          <p:cNvSpPr/>
          <p:nvPr userDrawn="1"/>
        </p:nvSpPr>
        <p:spPr>
          <a:xfrm rot="5400000">
            <a:off x="-1380606" y="3851859"/>
            <a:ext cx="4811199" cy="1201084"/>
          </a:xfrm>
          <a:prstGeom prst="rect">
            <a:avLst/>
          </a:prstGeom>
          <a:solidFill>
            <a:srgbClr val="4DC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CC15C59-E510-524D-3327-4DFB168D2048}"/>
              </a:ext>
            </a:extLst>
          </p:cNvPr>
          <p:cNvSpPr/>
          <p:nvPr userDrawn="1"/>
        </p:nvSpPr>
        <p:spPr>
          <a:xfrm rot="5400000">
            <a:off x="591401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D845F95-43A1-ED89-8BD0-B76497566DB8}"/>
              </a:ext>
            </a:extLst>
          </p:cNvPr>
          <p:cNvSpPr/>
          <p:nvPr userDrawn="1"/>
        </p:nvSpPr>
        <p:spPr>
          <a:xfrm rot="5400000">
            <a:off x="1189000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CA29D99-689B-684E-4B00-662CCD113429}"/>
              </a:ext>
            </a:extLst>
          </p:cNvPr>
          <p:cNvSpPr/>
          <p:nvPr userDrawn="1"/>
        </p:nvSpPr>
        <p:spPr>
          <a:xfrm rot="5400000">
            <a:off x="591401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1101A179-8539-A17E-215B-C583A9730D91}"/>
              </a:ext>
            </a:extLst>
          </p:cNvPr>
          <p:cNvSpPr/>
          <p:nvPr userDrawn="1"/>
        </p:nvSpPr>
        <p:spPr>
          <a:xfrm rot="5400000">
            <a:off x="1189000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6AE66AF-E9EF-6B63-3EEF-42D8EE910BD3}"/>
              </a:ext>
            </a:extLst>
          </p:cNvPr>
          <p:cNvSpPr/>
          <p:nvPr userDrawn="1"/>
        </p:nvSpPr>
        <p:spPr>
          <a:xfrm rot="5400000">
            <a:off x="591401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32839AA3-DC59-2D42-881F-A60139468C92}"/>
              </a:ext>
            </a:extLst>
          </p:cNvPr>
          <p:cNvSpPr/>
          <p:nvPr userDrawn="1"/>
        </p:nvSpPr>
        <p:spPr>
          <a:xfrm rot="5400000">
            <a:off x="1194048" y="516866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E749FDAC-892C-32A4-11D2-33D4BD10EAE1}"/>
              </a:ext>
            </a:extLst>
          </p:cNvPr>
          <p:cNvSpPr/>
          <p:nvPr userDrawn="1"/>
        </p:nvSpPr>
        <p:spPr>
          <a:xfrm rot="5400000">
            <a:off x="1193292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85850BAB-7767-8AA3-4F80-562FA10AD1AA}"/>
              </a:ext>
            </a:extLst>
          </p:cNvPr>
          <p:cNvSpPr/>
          <p:nvPr userDrawn="1"/>
        </p:nvSpPr>
        <p:spPr>
          <a:xfrm rot="5400000">
            <a:off x="595693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CD0786E5-7254-29BD-FB33-B3FDE1310920}"/>
              </a:ext>
            </a:extLst>
          </p:cNvPr>
          <p:cNvSpPr/>
          <p:nvPr userDrawn="1"/>
        </p:nvSpPr>
        <p:spPr>
          <a:xfrm rot="5400000">
            <a:off x="1193292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312AF986-7005-8BA9-FD8F-D400AD496004}"/>
              </a:ext>
            </a:extLst>
          </p:cNvPr>
          <p:cNvSpPr/>
          <p:nvPr userDrawn="1"/>
        </p:nvSpPr>
        <p:spPr>
          <a:xfrm rot="5400000">
            <a:off x="595693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7A3F9702-A620-7BE4-8EA5-2EF4BB1712CD}"/>
              </a:ext>
            </a:extLst>
          </p:cNvPr>
          <p:cNvSpPr/>
          <p:nvPr userDrawn="1"/>
        </p:nvSpPr>
        <p:spPr>
          <a:xfrm rot="5400000">
            <a:off x="1193292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AB32B0F-95EB-9E13-33D6-AFD3D95FB019}"/>
              </a:ext>
            </a:extLst>
          </p:cNvPr>
          <p:cNvSpPr/>
          <p:nvPr userDrawn="1"/>
        </p:nvSpPr>
        <p:spPr>
          <a:xfrm rot="5400000">
            <a:off x="595693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6B6B97DA-C5B8-56BB-068E-870A6BB28281}"/>
              </a:ext>
            </a:extLst>
          </p:cNvPr>
          <p:cNvSpPr/>
          <p:nvPr userDrawn="1"/>
        </p:nvSpPr>
        <p:spPr>
          <a:xfrm rot="5400000">
            <a:off x="1193292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A0713FA4-CB65-95D6-69DA-66CC774225B7}"/>
              </a:ext>
            </a:extLst>
          </p:cNvPr>
          <p:cNvSpPr/>
          <p:nvPr userDrawn="1"/>
        </p:nvSpPr>
        <p:spPr>
          <a:xfrm rot="5400000">
            <a:off x="595693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18B4D365-3C52-E5AC-8563-28FA42F93A7A}"/>
              </a:ext>
            </a:extLst>
          </p:cNvPr>
          <p:cNvSpPr/>
          <p:nvPr userDrawn="1"/>
        </p:nvSpPr>
        <p:spPr>
          <a:xfrm rot="5400000">
            <a:off x="1197584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1480BB1D-2AE7-AC7F-369A-B0FED5FE24E2}"/>
              </a:ext>
            </a:extLst>
          </p:cNvPr>
          <p:cNvSpPr/>
          <p:nvPr userDrawn="1"/>
        </p:nvSpPr>
        <p:spPr>
          <a:xfrm rot="5400000">
            <a:off x="599985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5014590-9C95-74FA-AE7A-A100226E9D4E}"/>
              </a:ext>
            </a:extLst>
          </p:cNvPr>
          <p:cNvSpPr/>
          <p:nvPr userDrawn="1"/>
        </p:nvSpPr>
        <p:spPr>
          <a:xfrm rot="16200000">
            <a:off x="-1143002" y="1531036"/>
            <a:ext cx="4335992" cy="1201085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274054" y="1727403"/>
            <a:ext cx="4335993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ОПОРНЫЙ КОНСПЕКТ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0ECB7D8-1341-9839-ADB6-DAAEFA04A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100" y="179388"/>
            <a:ext cx="10025063" cy="6042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91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8"/>
            <a:ext cx="10858994" cy="454742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EDFA4EB-1405-017A-5BE6-CE17095E5A01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A8D17CB-2F81-8FE2-DB7F-22F979385F90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56C9C8BF-D529-C701-F6C1-D4588A0CF18F}"/>
              </a:ext>
            </a:extLst>
          </p:cNvPr>
          <p:cNvGrpSpPr/>
          <p:nvPr userDrawn="1"/>
        </p:nvGrpSpPr>
        <p:grpSpPr>
          <a:xfrm>
            <a:off x="10887" y="6351002"/>
            <a:ext cx="4810495" cy="516648"/>
            <a:chOff x="10887" y="6351002"/>
            <a:chExt cx="4810495" cy="516648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862C1A98-34DF-F235-C843-AB5A69C9346D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51D0B9C6-0737-E04B-B39D-5664BADB5A8A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964F5C83-EB6B-6F3C-6790-0581726A6DC9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E0BCBFA2-5236-6BF8-F406-5A00C5DB91B2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9EAA583A-C4CF-F682-90A6-2D60941A2176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B014577F-6918-4D84-119A-F4D252C00B95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xmlns="" id="{4D4F1296-FCF7-8A83-3521-B4ADC28A30DB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6E2C3AF2-B5FA-AC04-663C-396D7C72BC8C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08944D8B-2CA5-A0AC-04FA-D4A9F292DBE5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DCFCB4C4-495F-51EB-F6EE-1F8A5EF814BF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797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3234" y="412329"/>
            <a:ext cx="9787703" cy="132556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8"/>
            <a:ext cx="10858994" cy="454742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00716F5-9D23-185A-747F-04D9EAD53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46" b="89943" l="9868" r="89803">
                        <a14:foregroundMark x1="34211" y1="41092" x2="39474" y2="41667"/>
                        <a14:foregroundMark x1="36184" y1="60057" x2="41447" y2="60632"/>
                        <a14:foregroundMark x1="61513" y1="62644" x2="64145" y2="61782"/>
                        <a14:foregroundMark x1="61842" y1="42816" x2="64803" y2="40805"/>
                        <a14:foregroundMark x1="31250" y1="61207" x2="38487" y2="61207"/>
                        <a14:foregroundMark x1="31908" y1="61207" x2="39145" y2="60345"/>
                        <a14:foregroundMark x1="20724" y1="17241" x2="20724" y2="17241"/>
                        <a14:foregroundMark x1="21053" y1="22414" x2="21053" y2="22414"/>
                        <a14:foregroundMark x1="21053" y1="27586" x2="21053" y2="27586"/>
                        <a14:foregroundMark x1="21053" y1="33046" x2="21053" y2="33046"/>
                        <a14:foregroundMark x1="21053" y1="38218" x2="21053" y2="38218"/>
                        <a14:foregroundMark x1="21053" y1="43103" x2="21053" y2="43103"/>
                        <a14:foregroundMark x1="21382" y1="46839" x2="21382" y2="46839"/>
                        <a14:foregroundMark x1="20724" y1="52299" x2="20724" y2="52299"/>
                        <a14:foregroundMark x1="20724" y1="57471" x2="20724" y2="57471"/>
                        <a14:foregroundMark x1="20724" y1="62644" x2="20724" y2="62644"/>
                        <a14:foregroundMark x1="20395" y1="67816" x2="20395" y2="67816"/>
                        <a14:foregroundMark x1="20724" y1="72126" x2="20724" y2="72126"/>
                        <a14:foregroundMark x1="21053" y1="77874" x2="21053" y2="77874"/>
                        <a14:foregroundMark x1="20724" y1="82471" x2="20724" y2="82471"/>
                        <a14:foregroundMark x1="52139" y1="9750" x2="53947" y2="10057"/>
                        <a14:foregroundMark x1="42105" y1="8046" x2="45018" y2="8541"/>
                        <a14:foregroundMark x1="47368" y1="12356" x2="47368" y2="12356"/>
                        <a14:backgroundMark x1="46382" y1="8908" x2="48684" y2="9483"/>
                        <a14:backgroundMark x1="48684" y1="9195" x2="50329" y2="10057"/>
                        <a14:backgroundMark x1="44079" y1="9483" x2="44079" y2="9483"/>
                        <a14:backgroundMark x1="44737" y1="9483" x2="44737" y2="9483"/>
                        <a14:backgroundMark x1="44408" y1="8908" x2="44408" y2="8908"/>
                        <a14:backgroundMark x1="46711" y1="9195" x2="51316" y2="10632"/>
                        <a14:backgroundMark x1="49671" y1="10057" x2="45066" y2="8621"/>
                        <a14:backgroundMark x1="47697" y1="8621" x2="50987" y2="10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77" y="332203"/>
            <a:ext cx="1227958" cy="140568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8B87DA0-0C06-ADCF-AB6C-14DF61F22AEC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7DF364A-1B69-56C6-DFA5-42C0B3101505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621DA128-2D17-F10B-5EE0-0917A8B960DD}"/>
              </a:ext>
            </a:extLst>
          </p:cNvPr>
          <p:cNvGrpSpPr/>
          <p:nvPr userDrawn="1"/>
        </p:nvGrpSpPr>
        <p:grpSpPr>
          <a:xfrm>
            <a:off x="10887" y="6351002"/>
            <a:ext cx="4810495" cy="516648"/>
            <a:chOff x="10887" y="6351002"/>
            <a:chExt cx="4810495" cy="51664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068FCA0F-1B1B-D78B-2F05-35F19CB6E77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26842F50-E95E-7832-E834-22C2901E3E0C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CBB6BB81-BB78-5AD5-8851-5D2D2F13BB2E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AFABFE7-977D-2817-3FAA-27A5B83C0258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8C56028B-CFFA-E758-B354-82845D2ACD53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7332B212-A6D0-0B68-A10C-69144780D186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17FBE1DD-FD34-0955-F539-7F92CF9E9A76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C9C9D96F-C35E-2AA5-A888-49052F15471D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734D8D4F-08D6-00CA-984A-24E3A524C415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A76ADAF5-E3EC-9E34-7014-27B0D141B8ED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9889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132556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xmlns="" id="{BD18FCB1-C9CD-1BAF-0578-EAA2D4588C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31265" y="1895575"/>
            <a:ext cx="8253984" cy="2573338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4">
            <a:extLst>
              <a:ext uri="{FF2B5EF4-FFF2-40B4-BE49-F238E27FC236}">
                <a16:creationId xmlns:a16="http://schemas.microsoft.com/office/drawing/2014/main" xmlns="" id="{DD2D9D71-C603-5A67-51EA-316B484E04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62038" y="4005592"/>
            <a:ext cx="5424487" cy="2573338"/>
          </a:xfrm>
        </p:spPr>
        <p:txBody>
          <a:bodyPr/>
          <a:lstStyle/>
          <a:p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76CE5056-F6E2-5A5E-6C98-540ED9AEE778}"/>
              </a:ext>
            </a:extLst>
          </p:cNvPr>
          <p:cNvGrpSpPr/>
          <p:nvPr userDrawn="1"/>
        </p:nvGrpSpPr>
        <p:grpSpPr>
          <a:xfrm>
            <a:off x="1" y="6599676"/>
            <a:ext cx="3050930" cy="258324"/>
            <a:chOff x="10887" y="6351002"/>
            <a:chExt cx="4810495" cy="51664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5E60154D-0A57-88CE-9D07-2207DC66831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6C35E707-6B56-5356-F6C4-8876A0A09C86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1ECBC377-1E81-4B76-131F-704D18F835C3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37454376-AC3C-D342-309C-FE93461D6262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34F0897A-EF08-C492-4A89-02C132DC1860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0EEF2BB8-595E-9179-F579-3EAFB8E6C290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DF8112C1-C3EF-3E3D-8AF3-0D1472B5413A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57162744-85F5-95A3-FCD4-F70943B8E7D9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3967F7A9-D804-5FE9-3816-7A8CA0B6F166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F9F8E841-BD81-B784-0446-252101173577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AC323DF0-9F86-B5E4-B5A2-88E486B73278}"/>
              </a:ext>
            </a:extLst>
          </p:cNvPr>
          <p:cNvGrpSpPr/>
          <p:nvPr userDrawn="1"/>
        </p:nvGrpSpPr>
        <p:grpSpPr>
          <a:xfrm rot="5400000">
            <a:off x="10575473" y="1396303"/>
            <a:ext cx="3050930" cy="258324"/>
            <a:chOff x="10887" y="6351002"/>
            <a:chExt cx="4810495" cy="516648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587CD13F-5064-E437-3624-D241FCE56DB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FE668593-C9C2-0B01-670A-D772040A540C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0C12DF80-615D-6AFA-7954-0117934EFBF2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0B046B06-27E0-F89C-DF40-F0DD0061B086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AC0DEBF8-3212-7598-9188-21B1C6BA8B15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C2512362-22D5-3CB3-085B-C0F3FD44A5A0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xmlns="" id="{1B7704C0-5A49-566A-5F58-726C689773C9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xmlns="" id="{654A6EC6-CDF2-8E18-5D7F-11FA76C10E48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99650B61-1CE9-1E8B-7A62-FE819986F208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9E7B5509-EA99-BDD3-DF21-DB097379AD2D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4471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03" y="279071"/>
            <a:ext cx="10858994" cy="1822103"/>
          </a:xfrm>
        </p:spPr>
        <p:txBody>
          <a:bodyPr/>
          <a:lstStyle>
            <a:lvl1pPr marL="0" indent="0" algn="just">
              <a:buNone/>
              <a:defRPr>
                <a:solidFill>
                  <a:schemeClr val="tx2"/>
                </a:solidFill>
              </a:defRPr>
            </a:lvl1pPr>
            <a:lvl2pPr marL="457200" indent="0" algn="just">
              <a:buNone/>
              <a:defRPr>
                <a:solidFill>
                  <a:schemeClr val="tx2"/>
                </a:solidFill>
              </a:defRPr>
            </a:lvl2pPr>
            <a:lvl3pPr marL="914400" indent="0" algn="just">
              <a:buNone/>
              <a:defRPr>
                <a:solidFill>
                  <a:schemeClr val="tx2"/>
                </a:solidFill>
              </a:defRPr>
            </a:lvl3pPr>
            <a:lvl4pPr marL="1371600" indent="0" algn="just">
              <a:buNone/>
              <a:defRPr>
                <a:solidFill>
                  <a:schemeClr val="tx2"/>
                </a:solidFill>
              </a:defRPr>
            </a:lvl4pPr>
            <a:lvl5pPr marL="1828800" indent="0" algn="just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C859873C-8BE9-6DF9-3BBC-B9E7AE4730B3}"/>
              </a:ext>
            </a:extLst>
          </p:cNvPr>
          <p:cNvGrpSpPr/>
          <p:nvPr userDrawn="1"/>
        </p:nvGrpSpPr>
        <p:grpSpPr>
          <a:xfrm>
            <a:off x="-11267" y="-1"/>
            <a:ext cx="12203267" cy="6858001"/>
            <a:chOff x="-11267" y="-1"/>
            <a:chExt cx="12203267" cy="6858001"/>
          </a:xfrm>
          <a:solidFill>
            <a:schemeClr val="bg1">
              <a:lumMod val="95000"/>
            </a:schemeClr>
          </a:solidFill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543D09BE-B454-6DC9-0290-6970B9A3849F}"/>
                </a:ext>
              </a:extLst>
            </p:cNvPr>
            <p:cNvSpPr/>
            <p:nvPr userDrawn="1"/>
          </p:nvSpPr>
          <p:spPr>
            <a:xfrm>
              <a:off x="0" y="1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ED8C5E0F-9BF8-887E-16F8-17E98A197860}"/>
                </a:ext>
              </a:extLst>
            </p:cNvPr>
            <p:cNvSpPr/>
            <p:nvPr userDrawn="1"/>
          </p:nvSpPr>
          <p:spPr>
            <a:xfrm>
              <a:off x="0" y="6578930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DD6BDDC5-1AB8-5894-786A-67714FD71D72}"/>
                </a:ext>
              </a:extLst>
            </p:cNvPr>
            <p:cNvSpPr/>
            <p:nvPr userDrawn="1"/>
          </p:nvSpPr>
          <p:spPr>
            <a:xfrm rot="5400000">
              <a:off x="-3298067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D9A6497E-C7A9-84BF-FE25-5E3A1D813693}"/>
                </a:ext>
              </a:extLst>
            </p:cNvPr>
            <p:cNvSpPr/>
            <p:nvPr userDrawn="1"/>
          </p:nvSpPr>
          <p:spPr>
            <a:xfrm rot="5400000">
              <a:off x="8620800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D44D0522-9F98-7C1F-4629-42882CB457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2238" y="2819227"/>
            <a:ext cx="6146800" cy="304165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A7721748-74FD-650E-6625-CAF19208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236" y="3198943"/>
            <a:ext cx="3741666" cy="221723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just">
              <a:buNone/>
              <a:defRPr/>
            </a:lvl1pPr>
            <a:lvl2pPr marL="457200" indent="0" algn="just">
              <a:buNone/>
              <a:defRPr/>
            </a:lvl2pPr>
            <a:lvl3pPr marL="914400" indent="0" algn="just">
              <a:buNone/>
              <a:defRPr/>
            </a:lvl3pPr>
            <a:lvl4pPr marL="1371600" indent="0" algn="just">
              <a:buNone/>
              <a:defRPr/>
            </a:lvl4pPr>
            <a:lvl5pPr marL="1828800" indent="0" algn="just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7399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B58762-193F-989A-EF08-F90C96C1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6CCFEB-5BB6-2ECF-0C34-ED466C012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927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61" r:id="rId7"/>
    <p:sldLayoutId id="2147483660" r:id="rId8"/>
    <p:sldLayoutId id="2147483658" r:id="rId9"/>
    <p:sldLayoutId id="2147483657" r:id="rId10"/>
    <p:sldLayoutId id="2147483659" r:id="rId11"/>
    <p:sldLayoutId id="2147483654" r:id="rId12"/>
    <p:sldLayoutId id="2147483656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DA66AF7-78A7-A2C5-0A5F-02AC8B31B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540472"/>
            <a:ext cx="7940040" cy="2888528"/>
          </a:xfrm>
        </p:spPr>
        <p:txBody>
          <a:bodyPr>
            <a:noAutofit/>
          </a:bodyPr>
          <a:lstStyle/>
          <a:p>
            <a:r>
              <a:rPr lang="ru-RU" altLang="ru-RU" sz="4400" dirty="0"/>
              <a:t>ТАБЛИЦЫ ИСТИННОСТИ</a:t>
            </a:r>
            <a:endParaRPr lang="ru-RU" sz="44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7DB4B726-2C8C-7961-7DB8-B7FE6AE44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0430" y="3699632"/>
            <a:ext cx="7061860" cy="1655762"/>
          </a:xfrm>
        </p:spPr>
        <p:txBody>
          <a:bodyPr/>
          <a:lstStyle/>
          <a:p>
            <a:r>
              <a:rPr lang="ru-RU" altLang="ru-RU" dirty="0"/>
              <a:t>ЭЛЕМЕНТЫ ТЕОРИИ МНОЖЕСТВ И АЛГЕБРЫ ЛОГИКИ</a:t>
            </a:r>
          </a:p>
        </p:txBody>
      </p:sp>
    </p:spTree>
    <p:extLst>
      <p:ext uri="{BB962C8B-B14F-4D97-AF65-F5344CB8AC3E}">
        <p14:creationId xmlns:p14="http://schemas.microsoft.com/office/powerpoint/2010/main" val="218463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одержимое 2"/>
          <p:cNvSpPr txBox="1">
            <a:spLocks/>
          </p:cNvSpPr>
          <p:nvPr/>
        </p:nvSpPr>
        <p:spPr>
          <a:xfrm>
            <a:off x="726789" y="1816008"/>
            <a:ext cx="4214842" cy="1714512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а) (A ∨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С)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 В</a:t>
            </a:r>
          </a:p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б) (A ∨ В)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(C → A)</a:t>
            </a:r>
          </a:p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в) (A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 В ∨ С)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(В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→ A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С)</a:t>
            </a:r>
          </a:p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г) (A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В) ∨ (С ∨ A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→ В)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2155" y="3863805"/>
            <a:ext cx="5184576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в) (A ∧ В ∨ С) ∧ (В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→ A ∧ С)</a:t>
            </a:r>
          </a:p>
          <a:p>
            <a:pPr lvl="0" algn="just">
              <a:spcBef>
                <a:spcPct val="20000"/>
              </a:spcBef>
            </a:pP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64162" y="4322523"/>
          <a:ext cx="4860000" cy="1706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973437" y="4751918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5228" y="4751918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912235" y="3539805"/>
            <a:ext cx="216000" cy="324000"/>
          </a:xfrm>
          <a:prstGeom prst="wedgeRectCallout">
            <a:avLst>
              <a:gd name="adj1" fmla="val -8833"/>
              <a:gd name="adj2" fmla="val 691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4488299" y="3545435"/>
            <a:ext cx="216000" cy="324000"/>
          </a:xfrm>
          <a:prstGeom prst="wedgeRectCallout">
            <a:avLst>
              <a:gd name="adj1" fmla="val -8833"/>
              <a:gd name="adj2" fmla="val 691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6420545" y="3539805"/>
            <a:ext cx="216000" cy="324000"/>
          </a:xfrm>
          <a:prstGeom prst="wedgeRectCallout">
            <a:avLst>
              <a:gd name="adj1" fmla="val -8833"/>
              <a:gd name="adj2" fmla="val 691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60545" y="4751918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5775917" y="3539805"/>
            <a:ext cx="216000" cy="324000"/>
          </a:xfrm>
          <a:prstGeom prst="wedgeRectCallout">
            <a:avLst>
              <a:gd name="adj1" fmla="val -8833"/>
              <a:gd name="adj2" fmla="val 691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5134661" y="3539805"/>
            <a:ext cx="216000" cy="324000"/>
          </a:xfrm>
          <a:prstGeom prst="wedgeRectCallout">
            <a:avLst>
              <a:gd name="adj1" fmla="val -8833"/>
              <a:gd name="adj2" fmla="val 691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02232" y="4751918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32115" y="4751992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27" name="Рисунок 26" descr="нет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6495" y="4792157"/>
            <a:ext cx="357790" cy="3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Прямоугольник 27"/>
          <p:cNvSpPr/>
          <p:nvPr/>
        </p:nvSpPr>
        <p:spPr>
          <a:xfrm>
            <a:off x="655351" y="3093102"/>
            <a:ext cx="4071966" cy="396000"/>
          </a:xfrm>
          <a:prstGeom prst="rect">
            <a:avLst/>
          </a:prstGeom>
          <a:solidFill>
            <a:srgbClr val="F6F8F3">
              <a:alpha val="67843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98227" y="1807218"/>
            <a:ext cx="4104000" cy="828000"/>
          </a:xfrm>
          <a:prstGeom prst="rect">
            <a:avLst/>
          </a:prstGeom>
          <a:solidFill>
            <a:srgbClr val="F6F8F3">
              <a:alpha val="67843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нет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4441" y="2664474"/>
            <a:ext cx="357790" cy="3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5249090" y="1737892"/>
          <a:ext cx="2160000" cy="1706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2" name="Управляющая кнопка: возврат 31">
            <a:hlinkClick r:id="rId4" action="ppaction://hlinksldjump" highlightClick="1"/>
          </p:cNvPr>
          <p:cNvSpPr/>
          <p:nvPr/>
        </p:nvSpPr>
        <p:spPr>
          <a:xfrm>
            <a:off x="8256588" y="5616403"/>
            <a:ext cx="1727200" cy="413000"/>
          </a:xfrm>
          <a:prstGeom prst="actionButtonReturn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0486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19" grpId="0" animBg="1"/>
      <p:bldP spid="18" grpId="0" animBg="1"/>
      <p:bldP spid="22" grpId="0"/>
      <p:bldP spid="20" grpId="0" animBg="1"/>
      <p:bldP spid="21" grpId="0" animBg="1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одержимое 2"/>
          <p:cNvSpPr txBox="1">
            <a:spLocks/>
          </p:cNvSpPr>
          <p:nvPr/>
        </p:nvSpPr>
        <p:spPr>
          <a:xfrm>
            <a:off x="692119" y="1819974"/>
            <a:ext cx="4214842" cy="1714512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а) (A ∨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С)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 В</a:t>
            </a:r>
          </a:p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б) (A ∨ В)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(C → A)</a:t>
            </a:r>
          </a:p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в) (A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 В ∨ С)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(В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→ A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С)</a:t>
            </a:r>
          </a:p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г) (A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В) ∨ (С ∨ A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→ В)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2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32400" y="1722120"/>
          <a:ext cx="2160000" cy="1706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70649" y="3817857"/>
            <a:ext cx="5184576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г) (A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В) ∨ (С ∨ A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→ В)</a:t>
            </a:r>
          </a:p>
          <a:p>
            <a:pPr lvl="0" algn="just">
              <a:spcBef>
                <a:spcPct val="20000"/>
              </a:spcBef>
            </a:pP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842656" y="4276575"/>
          <a:ext cx="4320000" cy="1706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70279" y="4704588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5710" y="4704588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490729" y="3493857"/>
            <a:ext cx="216000" cy="324000"/>
          </a:xfrm>
          <a:prstGeom prst="wedgeRectCallout">
            <a:avLst>
              <a:gd name="adj1" fmla="val -8833"/>
              <a:gd name="adj2" fmla="val 691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5856031" y="3499487"/>
            <a:ext cx="216000" cy="324000"/>
          </a:xfrm>
          <a:prstGeom prst="wedgeRectCallout">
            <a:avLst>
              <a:gd name="adj1" fmla="val -8833"/>
              <a:gd name="adj2" fmla="val 691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6425849" y="3493857"/>
            <a:ext cx="216000" cy="324000"/>
          </a:xfrm>
          <a:prstGeom prst="wedgeRectCallout">
            <a:avLst>
              <a:gd name="adj1" fmla="val -8833"/>
              <a:gd name="adj2" fmla="val 691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7214" y="4704588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5210809" y="3499487"/>
            <a:ext cx="216000" cy="324000"/>
          </a:xfrm>
          <a:prstGeom prst="wedgeRectCallout">
            <a:avLst>
              <a:gd name="adj1" fmla="val -8833"/>
              <a:gd name="adj2" fmla="val 691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7280" y="4704588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0279" y="5136588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95710" y="5136588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67214" y="5136588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67280" y="5136588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70279" y="5556162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5710" y="5556162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7214" y="5556162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7280" y="5556162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63557" y="1825698"/>
            <a:ext cx="4071966" cy="1214446"/>
          </a:xfrm>
          <a:prstGeom prst="rect">
            <a:avLst/>
          </a:prstGeom>
          <a:solidFill>
            <a:srgbClr val="F6F8F3">
              <a:alpha val="67843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да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9705" y="2974070"/>
            <a:ext cx="473874" cy="4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Управляющая кнопка: возврат 34">
            <a:hlinkClick r:id="rId4" action="ppaction://hlinksldjump" highlightClick="1"/>
          </p:cNvPr>
          <p:cNvSpPr/>
          <p:nvPr/>
        </p:nvSpPr>
        <p:spPr>
          <a:xfrm>
            <a:off x="8302722" y="5570455"/>
            <a:ext cx="1681066" cy="413000"/>
          </a:xfrm>
          <a:prstGeom prst="actionButtonReturn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7311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19" grpId="0" animBg="1"/>
      <p:bldP spid="18" grpId="0" animBg="1"/>
      <p:bldP spid="22" grpId="0"/>
      <p:bldP spid="20" grpId="0" animBg="1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B8804-9D0D-E01B-CCD7-A5964F37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B48237-FBE0-DC73-800E-E43F81A8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9"/>
            <a:ext cx="10858994" cy="546372"/>
          </a:xfrm>
        </p:spPr>
        <p:txBody>
          <a:bodyPr/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Дана логическая функция: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 (x, y, z) =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∨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∨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z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&amp;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∨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587D77-70AD-25A8-2DBD-EC039B8232A6}"/>
              </a:ext>
            </a:extLst>
          </p:cNvPr>
          <p:cNvSpPr txBox="1"/>
          <p:nvPr/>
        </p:nvSpPr>
        <p:spPr>
          <a:xfrm>
            <a:off x="671946" y="2318683"/>
            <a:ext cx="80988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Справа приведён фрагмент таблицы истинности, содержащий все наборы переменных, на которых </a:t>
            </a:r>
            <a:r>
              <a:rPr lang="ru-RU" sz="24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истинна. Определите, какому столбцу таблицы соответствует каждая из переменных.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CD4F5725-3912-CCE6-9310-7308722B7719}"/>
              </a:ext>
            </a:extLst>
          </p:cNvPr>
          <p:cNvGraphicFramePr>
            <a:graphicFrameLocks noGrp="1"/>
          </p:cNvGraphicFramePr>
          <p:nvPr/>
        </p:nvGraphicFramePr>
        <p:xfrm>
          <a:off x="8865222" y="2459975"/>
          <a:ext cx="2160000" cy="2560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8" name="Ответ2">
            <a:extLst>
              <a:ext uri="{FF2B5EF4-FFF2-40B4-BE49-F238E27FC236}">
                <a16:creationId xmlns:a16="http://schemas.microsoft.com/office/drawing/2014/main" xmlns="" id="{9550D9E2-6D91-3745-62F1-2CAAF7C3008E}"/>
              </a:ext>
            </a:extLst>
          </p:cNvPr>
          <p:cNvSpPr/>
          <p:nvPr/>
        </p:nvSpPr>
        <p:spPr>
          <a:xfrm>
            <a:off x="10423122" y="5816178"/>
            <a:ext cx="1296144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</a:p>
        </p:txBody>
      </p:sp>
      <p:sp>
        <p:nvSpPr>
          <p:cNvPr id="19" name="Содержимое 2">
            <a:extLst>
              <a:ext uri="{FF2B5EF4-FFF2-40B4-BE49-F238E27FC236}">
                <a16:creationId xmlns:a16="http://schemas.microsoft.com/office/drawing/2014/main" xmlns="" id="{FC391929-5B11-EF23-2FB8-3E1BA3550B5E}"/>
              </a:ext>
            </a:extLst>
          </p:cNvPr>
          <p:cNvSpPr txBox="1">
            <a:spLocks/>
          </p:cNvSpPr>
          <p:nvPr/>
        </p:nvSpPr>
        <p:spPr>
          <a:xfrm>
            <a:off x="752651" y="3880655"/>
            <a:ext cx="8072494" cy="264320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Существуют разные подходы к решению подобных задач: </a:t>
            </a:r>
          </a:p>
          <a:p>
            <a:pPr marL="457200" indent="-457200" algn="just">
              <a:spcBef>
                <a:spcPts val="600"/>
              </a:spcBef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1) построение полной таблицы истинности</a:t>
            </a:r>
          </a:p>
          <a:p>
            <a:pPr algn="just"/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2) методом  рассуждений</a:t>
            </a:r>
          </a:p>
        </p:txBody>
      </p:sp>
      <p:sp>
        <p:nvSpPr>
          <p:cNvPr id="20" name="Ответ2">
            <a:hlinkClick r:id="rId3" action="ppaction://hlinksldjump"/>
            <a:extLst>
              <a:ext uri="{FF2B5EF4-FFF2-40B4-BE49-F238E27FC236}">
                <a16:creationId xmlns:a16="http://schemas.microsoft.com/office/drawing/2014/main" xmlns="" id="{47A10865-951B-A5B8-151B-C9171B034FCD}"/>
              </a:ext>
            </a:extLst>
          </p:cNvPr>
          <p:cNvSpPr/>
          <p:nvPr/>
        </p:nvSpPr>
        <p:spPr>
          <a:xfrm>
            <a:off x="7096355" y="4799949"/>
            <a:ext cx="1296144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</p:txBody>
      </p:sp>
      <p:sp>
        <p:nvSpPr>
          <p:cNvPr id="21" name="Ответ2">
            <a:hlinkClick r:id="rId4" action="ppaction://hlinksldjump"/>
            <a:extLst>
              <a:ext uri="{FF2B5EF4-FFF2-40B4-BE49-F238E27FC236}">
                <a16:creationId xmlns:a16="http://schemas.microsoft.com/office/drawing/2014/main" xmlns="" id="{1F2A6FDF-F71F-893E-5A83-93F69305030C}"/>
              </a:ext>
            </a:extLst>
          </p:cNvPr>
          <p:cNvSpPr/>
          <p:nvPr/>
        </p:nvSpPr>
        <p:spPr>
          <a:xfrm>
            <a:off x="4818588" y="5461978"/>
            <a:ext cx="1296144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20F3C88A-A2C1-A659-B3CB-2553A61F99E7}"/>
              </a:ext>
            </a:extLst>
          </p:cNvPr>
          <p:cNvGrpSpPr/>
          <p:nvPr/>
        </p:nvGrpSpPr>
        <p:grpSpPr>
          <a:xfrm>
            <a:off x="8991794" y="2520124"/>
            <a:ext cx="1431309" cy="285752"/>
            <a:chOff x="6664968" y="1285860"/>
            <a:chExt cx="1431309" cy="285752"/>
          </a:xfrm>
        </p:grpSpPr>
        <p:sp>
          <p:nvSpPr>
            <p:cNvPr id="23" name="Прямоугольник 161 - на синем Х">
              <a:extLst>
                <a:ext uri="{FF2B5EF4-FFF2-40B4-BE49-F238E27FC236}">
                  <a16:creationId xmlns:a16="http://schemas.microsoft.com/office/drawing/2014/main" xmlns="" id="{B7028978-DF6F-1430-C1F4-D07A059F5DEA}"/>
                </a:ext>
              </a:extLst>
            </p:cNvPr>
            <p:cNvSpPr/>
            <p:nvPr/>
          </p:nvSpPr>
          <p:spPr>
            <a:xfrm>
              <a:off x="7739087" y="1285860"/>
              <a:ext cx="357190" cy="285752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x</a:t>
              </a:r>
              <a:endPara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Прямоугольник 161 - на синем Z">
              <a:extLst>
                <a:ext uri="{FF2B5EF4-FFF2-40B4-BE49-F238E27FC236}">
                  <a16:creationId xmlns:a16="http://schemas.microsoft.com/office/drawing/2014/main" xmlns="" id="{974EC096-6154-74D4-CAC6-FFF3365C8921}"/>
                </a:ext>
              </a:extLst>
            </p:cNvPr>
            <p:cNvSpPr/>
            <p:nvPr/>
          </p:nvSpPr>
          <p:spPr>
            <a:xfrm>
              <a:off x="6664968" y="1285860"/>
              <a:ext cx="357190" cy="285752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</a:t>
              </a:r>
              <a:endPara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161 - на синем Х">
              <a:extLst>
                <a:ext uri="{FF2B5EF4-FFF2-40B4-BE49-F238E27FC236}">
                  <a16:creationId xmlns:a16="http://schemas.microsoft.com/office/drawing/2014/main" xmlns="" id="{8097A967-FDA6-748A-87A9-BF98340AD2BD}"/>
                </a:ext>
              </a:extLst>
            </p:cNvPr>
            <p:cNvSpPr/>
            <p:nvPr/>
          </p:nvSpPr>
          <p:spPr>
            <a:xfrm>
              <a:off x="7215206" y="1285860"/>
              <a:ext cx="357190" cy="285752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  <a:endPara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2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/>
      <p:bldP spid="20" grpId="0" animBg="1"/>
      <p:bldP spid="20" grpId="1" animBg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23684" y="1993715"/>
          <a:ext cx="2160000" cy="2560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Содержимое 2"/>
          <p:cNvSpPr txBox="1">
            <a:spLocks/>
          </p:cNvSpPr>
          <p:nvPr/>
        </p:nvSpPr>
        <p:spPr>
          <a:xfrm>
            <a:off x="783781" y="1910280"/>
            <a:ext cx="5857916" cy="48118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Решение: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8223684" y="4636921"/>
          <a:ext cx="2160000" cy="1280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1579835" y="1390758"/>
            <a:ext cx="4500594" cy="430887"/>
            <a:chOff x="1785918" y="1714488"/>
            <a:chExt cx="4500594" cy="43088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785918" y="1714488"/>
              <a:ext cx="45005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F (x, y, z) =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ru-RU" sz="22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∨ </a:t>
              </a:r>
              <a:r>
                <a:rPr lang="ru-RU" sz="22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y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∨ </a:t>
              </a:r>
              <a:r>
                <a:rPr lang="ru-RU" sz="22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z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) </a:t>
              </a:r>
              <a:r>
                <a:rPr lang="en-US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&amp;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ru-RU" sz="22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∨ </a:t>
              </a:r>
              <a:r>
                <a:rPr lang="ru-RU" sz="22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y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rot="10800000" flipH="1">
              <a:off x="4067983" y="1805382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 flipH="1">
              <a:off x="4533735" y="1805382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 flipH="1">
              <a:off x="5276690" y="1805382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Текст-2" hidden="1"/>
          <p:cNvSpPr txBox="1">
            <a:spLocks/>
          </p:cNvSpPr>
          <p:nvPr/>
        </p:nvSpPr>
        <p:spPr>
          <a:xfrm>
            <a:off x="2166910" y="1857364"/>
            <a:ext cx="5857916" cy="2786082"/>
          </a:xfrm>
          <a:prstGeom prst="rect">
            <a:avLst/>
          </a:prstGeom>
          <a:noFill/>
        </p:spPr>
        <p:txBody>
          <a:bodyPr/>
          <a:lstStyle/>
          <a:p>
            <a:pPr algn="just"/>
            <a:r>
              <a:rPr lang="ru-RU" sz="2200" dirty="0">
                <a:latin typeface="Arial" pitchFamily="34" charset="0"/>
                <a:cs typeface="Arial" pitchFamily="34" charset="0"/>
              </a:rPr>
              <a:t>Выясним, при каких значениях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z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функция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F(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z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) = 0. 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200" dirty="0">
                <a:latin typeface="Arial" pitchFamily="34" charset="0"/>
                <a:cs typeface="Arial" pitchFamily="34" charset="0"/>
              </a:rPr>
              <a:t>Конъюнкция («и») ложна, если хотя бы один из операндов равен нулю. </a:t>
            </a:r>
          </a:p>
          <a:p>
            <a:pPr algn="just"/>
            <a:r>
              <a:rPr lang="ru-RU" sz="2200" dirty="0">
                <a:latin typeface="Arial" pitchFamily="34" charset="0"/>
                <a:cs typeface="Arial" pitchFamily="34" charset="0"/>
              </a:rPr>
              <a:t>Дизъюнкция («или») ложна только в случае равенства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нулю каждого из операндов, входящих в нее. </a:t>
            </a:r>
          </a:p>
        </p:txBody>
      </p:sp>
      <p:sp>
        <p:nvSpPr>
          <p:cNvPr id="33" name="Текст-3" hidden="1"/>
          <p:cNvSpPr txBox="1">
            <a:spLocks/>
          </p:cNvSpPr>
          <p:nvPr/>
        </p:nvSpPr>
        <p:spPr>
          <a:xfrm>
            <a:off x="2174932" y="1857364"/>
            <a:ext cx="5857916" cy="3143272"/>
          </a:xfrm>
          <a:prstGeom prst="rect">
            <a:avLst/>
          </a:prstGeom>
          <a:noFill/>
        </p:spPr>
        <p:txBody>
          <a:bodyPr/>
          <a:lstStyle/>
          <a:p>
            <a:pPr algn="just"/>
            <a:r>
              <a:rPr lang="ru-RU" sz="2200" dirty="0">
                <a:latin typeface="Arial" pitchFamily="34" charset="0"/>
                <a:cs typeface="Arial" pitchFamily="34" charset="0"/>
              </a:rPr>
              <a:t>Подберём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подходящие значения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y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z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заполняя следующую таблицу:</a:t>
            </a:r>
          </a:p>
        </p:txBody>
      </p:sp>
      <p:graphicFrame>
        <p:nvGraphicFramePr>
          <p:cNvPr id="34" name="Таблица 33" hidden="1"/>
          <p:cNvGraphicFramePr>
            <a:graphicFrameLocks noGrp="1"/>
          </p:cNvGraphicFramePr>
          <p:nvPr/>
        </p:nvGraphicFramePr>
        <p:xfrm>
          <a:off x="2238348" y="2714620"/>
          <a:ext cx="4231700" cy="1280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20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83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35" name="Группа 34" hidden="1"/>
          <p:cNvGrpSpPr/>
          <p:nvPr/>
        </p:nvGrpSpPr>
        <p:grpSpPr>
          <a:xfrm>
            <a:off x="2381224" y="3143249"/>
            <a:ext cx="1714512" cy="430887"/>
            <a:chOff x="3298816" y="1714488"/>
            <a:chExt cx="1714512" cy="430887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298816" y="1714488"/>
              <a:ext cx="17145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2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2200" dirty="0" err="1">
                  <a:latin typeface="Arial" pitchFamily="34" charset="0"/>
                  <a:cs typeface="Arial" pitchFamily="34" charset="0"/>
                </a:rPr>
                <a:t>x</a:t>
              </a:r>
              <a:r>
                <a:rPr lang="ru-RU" sz="2200" dirty="0">
                  <a:latin typeface="Arial" pitchFamily="34" charset="0"/>
                  <a:cs typeface="Arial" pitchFamily="34" charset="0"/>
                </a:rPr>
                <a:t> ∨ </a:t>
              </a:r>
              <a:r>
                <a:rPr lang="ru-RU" sz="2200" dirty="0" err="1">
                  <a:latin typeface="Arial" pitchFamily="34" charset="0"/>
                  <a:cs typeface="Arial" pitchFamily="34" charset="0"/>
                </a:rPr>
                <a:t>y</a:t>
              </a:r>
              <a:r>
                <a:rPr lang="ru-RU" sz="2200" dirty="0">
                  <a:latin typeface="Arial" pitchFamily="34" charset="0"/>
                  <a:cs typeface="Arial" pitchFamily="34" charset="0"/>
                </a:rPr>
                <a:t> ∨ </a:t>
              </a:r>
              <a:r>
                <a:rPr lang="ru-RU" sz="2200" dirty="0" err="1">
                  <a:latin typeface="Arial" pitchFamily="34" charset="0"/>
                  <a:cs typeface="Arial" pitchFamily="34" charset="0"/>
                </a:rPr>
                <a:t>z</a:t>
              </a:r>
              <a:r>
                <a:rPr lang="ru-RU" sz="2200" dirty="0">
                  <a:latin typeface="Arial" pitchFamily="34" charset="0"/>
                  <a:cs typeface="Arial" pitchFamily="34" charset="0"/>
                </a:rPr>
                <a:t> )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rot="10800000" flipH="1">
              <a:off x="4039408" y="1805382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 flipH="1">
              <a:off x="4505160" y="1805382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 hidden="1"/>
          <p:cNvGrpSpPr/>
          <p:nvPr/>
        </p:nvGrpSpPr>
        <p:grpSpPr>
          <a:xfrm>
            <a:off x="2524100" y="3571877"/>
            <a:ext cx="1428760" cy="430887"/>
            <a:chOff x="3428992" y="1714488"/>
            <a:chExt cx="1428760" cy="430887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428992" y="1714488"/>
              <a:ext cx="14287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2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2200" dirty="0" err="1">
                  <a:latin typeface="Arial" pitchFamily="34" charset="0"/>
                  <a:cs typeface="Arial" pitchFamily="34" charset="0"/>
                </a:rPr>
                <a:t>x</a:t>
              </a:r>
              <a:r>
                <a:rPr lang="ru-RU" sz="2200" dirty="0">
                  <a:latin typeface="Arial" pitchFamily="34" charset="0"/>
                  <a:cs typeface="Arial" pitchFamily="34" charset="0"/>
                </a:rPr>
                <a:t> ∨ </a:t>
              </a:r>
              <a:r>
                <a:rPr lang="ru-RU" sz="2200" dirty="0" err="1">
                  <a:latin typeface="Arial" pitchFamily="34" charset="0"/>
                  <a:cs typeface="Arial" pitchFamily="34" charset="0"/>
                </a:rPr>
                <a:t>y</a:t>
              </a:r>
              <a:r>
                <a:rPr lang="ru-RU" sz="22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 rot="10800000" flipH="1">
              <a:off x="3820496" y="1805382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 hidden="1"/>
          <p:cNvSpPr txBox="1"/>
          <p:nvPr/>
        </p:nvSpPr>
        <p:spPr>
          <a:xfrm>
            <a:off x="4381488" y="3155948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4" name="TextBox 53" hidden="1"/>
          <p:cNvSpPr txBox="1"/>
          <p:nvPr/>
        </p:nvSpPr>
        <p:spPr>
          <a:xfrm>
            <a:off x="4952992" y="3155948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5" name="TextBox 54" hidden="1"/>
          <p:cNvSpPr txBox="1"/>
          <p:nvPr/>
        </p:nvSpPr>
        <p:spPr>
          <a:xfrm>
            <a:off x="5453058" y="3155948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45" name="Таблица 44" hidden="1"/>
          <p:cNvGraphicFramePr>
            <a:graphicFrameLocks noGrp="1"/>
          </p:cNvGraphicFramePr>
          <p:nvPr/>
        </p:nvGraphicFramePr>
        <p:xfrm>
          <a:off x="2238348" y="2714620"/>
          <a:ext cx="4231700" cy="1706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20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83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46" name="Группа 45" hidden="1"/>
          <p:cNvGrpSpPr/>
          <p:nvPr/>
        </p:nvGrpSpPr>
        <p:grpSpPr>
          <a:xfrm>
            <a:off x="2381224" y="3143249"/>
            <a:ext cx="1714512" cy="430887"/>
            <a:chOff x="3298816" y="1714488"/>
            <a:chExt cx="1714512" cy="430887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298816" y="1714488"/>
              <a:ext cx="17145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2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2200" dirty="0" err="1">
                  <a:latin typeface="Arial" pitchFamily="34" charset="0"/>
                  <a:cs typeface="Arial" pitchFamily="34" charset="0"/>
                </a:rPr>
                <a:t>x</a:t>
              </a:r>
              <a:r>
                <a:rPr lang="ru-RU" sz="2200" dirty="0">
                  <a:latin typeface="Arial" pitchFamily="34" charset="0"/>
                  <a:cs typeface="Arial" pitchFamily="34" charset="0"/>
                </a:rPr>
                <a:t> ∨ </a:t>
              </a:r>
              <a:r>
                <a:rPr lang="ru-RU" sz="2200" dirty="0" err="1">
                  <a:latin typeface="Arial" pitchFamily="34" charset="0"/>
                  <a:cs typeface="Arial" pitchFamily="34" charset="0"/>
                </a:rPr>
                <a:t>y</a:t>
              </a:r>
              <a:r>
                <a:rPr lang="ru-RU" sz="2200" dirty="0">
                  <a:latin typeface="Arial" pitchFamily="34" charset="0"/>
                  <a:cs typeface="Arial" pitchFamily="34" charset="0"/>
                </a:rPr>
                <a:t> ∨ </a:t>
              </a:r>
              <a:r>
                <a:rPr lang="ru-RU" sz="2200" dirty="0" err="1">
                  <a:latin typeface="Arial" pitchFamily="34" charset="0"/>
                  <a:cs typeface="Arial" pitchFamily="34" charset="0"/>
                </a:rPr>
                <a:t>z</a:t>
              </a:r>
              <a:r>
                <a:rPr lang="ru-RU" sz="2200" dirty="0">
                  <a:latin typeface="Arial" pitchFamily="34" charset="0"/>
                  <a:cs typeface="Arial" pitchFamily="34" charset="0"/>
                </a:rPr>
                <a:t> )</a:t>
              </a: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rot="10800000" flipH="1">
              <a:off x="4039408" y="1805382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10800000" flipH="1">
              <a:off x="4505160" y="1805382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 hidden="1"/>
          <p:cNvGrpSpPr/>
          <p:nvPr/>
        </p:nvGrpSpPr>
        <p:grpSpPr>
          <a:xfrm>
            <a:off x="2524100" y="3783932"/>
            <a:ext cx="1428760" cy="430887"/>
            <a:chOff x="3428992" y="1714488"/>
            <a:chExt cx="1428760" cy="430887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3428992" y="1714488"/>
              <a:ext cx="14287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2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2200" dirty="0" err="1">
                  <a:latin typeface="Arial" pitchFamily="34" charset="0"/>
                  <a:cs typeface="Arial" pitchFamily="34" charset="0"/>
                </a:rPr>
                <a:t>x</a:t>
              </a:r>
              <a:r>
                <a:rPr lang="ru-RU" sz="2200" dirty="0">
                  <a:latin typeface="Arial" pitchFamily="34" charset="0"/>
                  <a:cs typeface="Arial" pitchFamily="34" charset="0"/>
                </a:rPr>
                <a:t> ∨ </a:t>
              </a:r>
              <a:r>
                <a:rPr lang="ru-RU" sz="2200" dirty="0" err="1">
                  <a:latin typeface="Arial" pitchFamily="34" charset="0"/>
                  <a:cs typeface="Arial" pitchFamily="34" charset="0"/>
                </a:rPr>
                <a:t>y</a:t>
              </a:r>
              <a:r>
                <a:rPr lang="ru-RU" sz="2200" dirty="0"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 rot="10800000" flipH="1">
              <a:off x="3820496" y="1805382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1" descr="C:\Documents and Settings\Администратор.HOME-FDD52612A3\Рабочий стол\Ирина_Раб стол\10-19\156.png" hidden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67505" y="-1500222"/>
            <a:ext cx="2145009" cy="2167200"/>
          </a:xfrm>
          <a:prstGeom prst="rect">
            <a:avLst/>
          </a:prstGeom>
          <a:noFill/>
        </p:spPr>
      </p:pic>
      <p:sp>
        <p:nvSpPr>
          <p:cNvPr id="57" name="Тескт-1-1"/>
          <p:cNvSpPr txBox="1">
            <a:spLocks/>
          </p:cNvSpPr>
          <p:nvPr/>
        </p:nvSpPr>
        <p:spPr>
          <a:xfrm>
            <a:off x="766763" y="2357430"/>
            <a:ext cx="7115187" cy="857256"/>
          </a:xfrm>
          <a:prstGeom prst="rect">
            <a:avLst/>
          </a:prstGeom>
          <a:noFill/>
        </p:spPr>
        <p:txBody>
          <a:bodyPr/>
          <a:lstStyle/>
          <a:p>
            <a:pPr algn="just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Сколько строк в полной таблице истинности для данной функции?</a:t>
            </a:r>
          </a:p>
        </p:txBody>
      </p:sp>
      <p:sp>
        <p:nvSpPr>
          <p:cNvPr id="58" name="Тескт-1-2"/>
          <p:cNvSpPr txBox="1">
            <a:spLocks/>
          </p:cNvSpPr>
          <p:nvPr/>
        </p:nvSpPr>
        <p:spPr>
          <a:xfrm>
            <a:off x="766763" y="3143248"/>
            <a:ext cx="7115187" cy="1214446"/>
          </a:xfrm>
          <a:prstGeom prst="rect">
            <a:avLst/>
          </a:prstGeom>
          <a:noFill/>
        </p:spPr>
        <p:txBody>
          <a:bodyPr/>
          <a:lstStyle/>
          <a:p>
            <a:pPr algn="just"/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Данная функция зависит от 3 логических переменных. Полная таблица истинности для нее должна состоять из </a:t>
            </a:r>
            <a:r>
              <a:rPr lang="ru-RU" sz="2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200" i="1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строк. </a:t>
            </a:r>
          </a:p>
        </p:txBody>
      </p:sp>
      <p:sp>
        <p:nvSpPr>
          <p:cNvPr id="59" name="Тескт-1-3"/>
          <p:cNvSpPr txBox="1">
            <a:spLocks/>
          </p:cNvSpPr>
          <p:nvPr/>
        </p:nvSpPr>
        <p:spPr>
          <a:xfrm>
            <a:off x="783781" y="4286256"/>
            <a:ext cx="7098169" cy="857256"/>
          </a:xfrm>
          <a:prstGeom prst="rect">
            <a:avLst/>
          </a:prstGeom>
          <a:noFill/>
        </p:spPr>
        <p:txBody>
          <a:bodyPr/>
          <a:lstStyle/>
          <a:p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каких наборах переменных </a:t>
            </a:r>
            <a:r>
              <a:rPr lang="en-US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функция </a:t>
            </a:r>
            <a:r>
              <a:rPr lang="en-US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 (x, y, z) =</a:t>
            </a:r>
            <a:r>
              <a:rPr lang="ru-RU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0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8726328" y="2430622"/>
            <a:ext cx="1943108" cy="430887"/>
            <a:chOff x="7058048" y="1652917"/>
            <a:chExt cx="1943108" cy="431663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8143900" y="1660830"/>
              <a:ext cx="78581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001024" y="1652917"/>
              <a:ext cx="1000132" cy="43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aseline="-25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= 0</a:t>
              </a:r>
              <a:r>
                <a:rPr lang="ru-RU" sz="2200" baseline="-25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7577159" y="1660830"/>
              <a:ext cx="7143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7058048" y="1660830"/>
              <a:ext cx="7143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8726328" y="2846209"/>
            <a:ext cx="1943108" cy="430887"/>
            <a:chOff x="7058048" y="1643050"/>
            <a:chExt cx="1943108" cy="430887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8143900" y="1660830"/>
              <a:ext cx="78581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001024" y="1643050"/>
              <a:ext cx="10001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aseline="-25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= 2</a:t>
              </a:r>
              <a:r>
                <a:rPr lang="ru-RU" sz="2200" baseline="-25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7577159" y="1660830"/>
              <a:ext cx="7143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7058048" y="1660830"/>
              <a:ext cx="7143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8726328" y="3274844"/>
            <a:ext cx="1943108" cy="430887"/>
            <a:chOff x="7058048" y="1643050"/>
            <a:chExt cx="1943108" cy="430887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8143900" y="1660830"/>
              <a:ext cx="78581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001024" y="1643050"/>
              <a:ext cx="10001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aseline="-25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= 3</a:t>
              </a:r>
              <a:r>
                <a:rPr lang="ru-RU" sz="2200" baseline="-25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7577159" y="1660830"/>
              <a:ext cx="7143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7058048" y="1660830"/>
              <a:ext cx="7143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8726328" y="3698709"/>
            <a:ext cx="1943108" cy="430887"/>
            <a:chOff x="7058048" y="1643050"/>
            <a:chExt cx="1943108" cy="430887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8143900" y="1660830"/>
              <a:ext cx="78581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001024" y="1643050"/>
              <a:ext cx="10001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aseline="-25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= 4</a:t>
              </a:r>
              <a:r>
                <a:rPr lang="ru-RU" sz="2200" baseline="-25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7577159" y="1660830"/>
              <a:ext cx="7143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7058048" y="1660830"/>
              <a:ext cx="7143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8726328" y="4127330"/>
            <a:ext cx="1943108" cy="430887"/>
            <a:chOff x="7058048" y="1643050"/>
            <a:chExt cx="1943108" cy="430887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8143900" y="1660830"/>
              <a:ext cx="78581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01024" y="1643050"/>
              <a:ext cx="10001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aseline="-25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= 7</a:t>
              </a:r>
              <a:r>
                <a:rPr lang="ru-RU" sz="2200" baseline="-25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7577159" y="1660830"/>
              <a:ext cx="7143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7058048" y="1660830"/>
              <a:ext cx="7143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8726328" y="4643271"/>
            <a:ext cx="1943108" cy="430887"/>
            <a:chOff x="7058048" y="1643050"/>
            <a:chExt cx="1943108" cy="440797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8143900" y="1660830"/>
              <a:ext cx="78581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001024" y="1643050"/>
              <a:ext cx="1000132" cy="44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aseline="-25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= 1</a:t>
              </a:r>
              <a:r>
                <a:rPr lang="ru-RU" sz="2200" baseline="-25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7577159" y="1660830"/>
              <a:ext cx="7143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7058048" y="1660830"/>
              <a:ext cx="7143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8726328" y="5067136"/>
            <a:ext cx="1943108" cy="430887"/>
            <a:chOff x="7058048" y="1643050"/>
            <a:chExt cx="1943108" cy="440797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8143900" y="1660830"/>
              <a:ext cx="78581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001024" y="1643050"/>
              <a:ext cx="1000132" cy="44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aseline="-25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= 5</a:t>
              </a:r>
              <a:r>
                <a:rPr lang="ru-RU" sz="2200" baseline="-25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7577159" y="1660830"/>
              <a:ext cx="7143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7058048" y="1660830"/>
              <a:ext cx="7143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726328" y="5495757"/>
            <a:ext cx="1943108" cy="430887"/>
            <a:chOff x="7058048" y="1643050"/>
            <a:chExt cx="1943108" cy="440797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8143900" y="1660830"/>
              <a:ext cx="78581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001024" y="1643050"/>
              <a:ext cx="1000132" cy="44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aseline="-25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2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= 6</a:t>
              </a:r>
              <a:r>
                <a:rPr lang="ru-RU" sz="2200" baseline="-25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7577159" y="1660830"/>
              <a:ext cx="7143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7058048" y="1660830"/>
              <a:ext cx="71438" cy="38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8324682" y="4649621"/>
            <a:ext cx="1431570" cy="432000"/>
            <a:chOff x="6656402" y="3870328"/>
            <a:chExt cx="1431570" cy="432000"/>
          </a:xfrm>
        </p:grpSpPr>
        <p:sp>
          <p:nvSpPr>
            <p:cNvPr id="109" name="TextBox 108"/>
            <p:cNvSpPr txBox="1"/>
            <p:nvPr/>
          </p:nvSpPr>
          <p:spPr>
            <a:xfrm>
              <a:off x="6656402" y="3870328"/>
              <a:ext cx="360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215206" y="3870328"/>
              <a:ext cx="360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727972" y="3870328"/>
              <a:ext cx="360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8324682" y="5065549"/>
            <a:ext cx="1431570" cy="432000"/>
            <a:chOff x="6656402" y="3870328"/>
            <a:chExt cx="1431570" cy="432000"/>
          </a:xfrm>
        </p:grpSpPr>
        <p:sp>
          <p:nvSpPr>
            <p:cNvPr id="114" name="TextBox 113"/>
            <p:cNvSpPr txBox="1"/>
            <p:nvPr/>
          </p:nvSpPr>
          <p:spPr>
            <a:xfrm>
              <a:off x="6656402" y="3870328"/>
              <a:ext cx="360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215206" y="3870328"/>
              <a:ext cx="360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727972" y="3870328"/>
              <a:ext cx="360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8324682" y="5494177"/>
            <a:ext cx="1431570" cy="432000"/>
            <a:chOff x="6656402" y="3870328"/>
            <a:chExt cx="1431570" cy="432000"/>
          </a:xfrm>
        </p:grpSpPr>
        <p:sp>
          <p:nvSpPr>
            <p:cNvPr id="118" name="TextBox 117"/>
            <p:cNvSpPr txBox="1"/>
            <p:nvPr/>
          </p:nvSpPr>
          <p:spPr>
            <a:xfrm>
              <a:off x="6656402" y="3870328"/>
              <a:ext cx="360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215206" y="3870328"/>
              <a:ext cx="360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727972" y="3870328"/>
              <a:ext cx="360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sp>
        <p:nvSpPr>
          <p:cNvPr id="121" name="Тескт-1-2"/>
          <p:cNvSpPr txBox="1">
            <a:spLocks/>
          </p:cNvSpPr>
          <p:nvPr/>
        </p:nvSpPr>
        <p:spPr>
          <a:xfrm>
            <a:off x="781828" y="5000636"/>
            <a:ext cx="7255930" cy="1214446"/>
          </a:xfrm>
          <a:prstGeom prst="rect">
            <a:avLst/>
          </a:prstGeom>
          <a:noFill/>
        </p:spPr>
        <p:txBody>
          <a:bodyPr/>
          <a:lstStyle/>
          <a:p>
            <a:pPr algn="just"/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Наборы переменных, на которых функция ложна - </a:t>
            </a:r>
            <a:r>
              <a:rPr lang="ru-RU" sz="2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001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101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2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110</a:t>
            </a:r>
            <a:r>
              <a:rPr lang="ru-RU" sz="2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Управляющая кнопка: возврат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F5AFC978-360A-73E1-D134-F126E4DB903C}"/>
              </a:ext>
            </a:extLst>
          </p:cNvPr>
          <p:cNvSpPr/>
          <p:nvPr/>
        </p:nvSpPr>
        <p:spPr>
          <a:xfrm>
            <a:off x="9695134" y="5918797"/>
            <a:ext cx="2292928" cy="428628"/>
          </a:xfrm>
          <a:prstGeom prst="actionButtonReturn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7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2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7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1" grpId="1" build="allAtOnce"/>
      <p:bldP spid="33" grpId="0" build="p"/>
      <p:bldP spid="33" grpId="1" build="allAtOnce"/>
      <p:bldP spid="53" grpId="0"/>
      <p:bldP spid="54" grpId="0"/>
      <p:bldP spid="55" grpId="0"/>
      <p:bldP spid="57" grpId="0"/>
      <p:bldP spid="58" grpId="0"/>
      <p:bldP spid="59" grpId="0"/>
      <p:bldP spid="1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Прямоугольник 123"/>
          <p:cNvSpPr/>
          <p:nvPr/>
        </p:nvSpPr>
        <p:spPr>
          <a:xfrm>
            <a:off x="5920900" y="1525574"/>
            <a:ext cx="828000" cy="357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0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190562" y="1903313"/>
          <a:ext cx="2160000" cy="2560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" name="Содержимое 2"/>
          <p:cNvSpPr txBox="1">
            <a:spLocks/>
          </p:cNvSpPr>
          <p:nvPr/>
        </p:nvSpPr>
        <p:spPr>
          <a:xfrm>
            <a:off x="638545" y="1903313"/>
            <a:ext cx="5857916" cy="372034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Решение: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8190562" y="4546519"/>
          <a:ext cx="2160000" cy="1280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2" name="Управляющая кнопка: возврат 121">
            <a:hlinkClick r:id="rId3" action="ppaction://hlinksldjump" highlightClick="1"/>
          </p:cNvPr>
          <p:cNvSpPr/>
          <p:nvPr/>
        </p:nvSpPr>
        <p:spPr>
          <a:xfrm>
            <a:off x="9695134" y="5918797"/>
            <a:ext cx="2292928" cy="428628"/>
          </a:xfrm>
          <a:prstGeom prst="actionButtonReturn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104" name="Текст-2"/>
          <p:cNvSpPr txBox="1">
            <a:spLocks/>
          </p:cNvSpPr>
          <p:nvPr/>
        </p:nvSpPr>
        <p:spPr>
          <a:xfrm>
            <a:off x="731838" y="2285992"/>
            <a:ext cx="7300926" cy="857256"/>
          </a:xfrm>
          <a:prstGeom prst="rect">
            <a:avLst/>
          </a:prstGeom>
          <a:noFill/>
        </p:spPr>
        <p:txBody>
          <a:bodyPr/>
          <a:lstStyle/>
          <a:p>
            <a:pPr algn="just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Выясним, при каких значениях </a:t>
            </a:r>
            <a:r>
              <a:rPr lang="ru-RU" sz="22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ru-RU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функция </a:t>
            </a:r>
            <a:r>
              <a:rPr lang="en-US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F(</a:t>
            </a:r>
            <a:r>
              <a:rPr lang="ru-RU" sz="22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i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ru-RU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= 0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3356116" y="1428736"/>
            <a:ext cx="1357322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0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5172864" y="1428736"/>
            <a:ext cx="828000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=0</a:t>
            </a:r>
          </a:p>
        </p:txBody>
      </p:sp>
      <p:sp>
        <p:nvSpPr>
          <p:cNvPr id="126" name="Текст-2-3"/>
          <p:cNvSpPr txBox="1">
            <a:spLocks/>
          </p:cNvSpPr>
          <p:nvPr/>
        </p:nvSpPr>
        <p:spPr>
          <a:xfrm>
            <a:off x="2200248" y="3168648"/>
            <a:ext cx="5724000" cy="1117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Дизъюнкция («или») ложна только в случае равенства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нулю каждого из операндов, входящих в нее. </a:t>
            </a:r>
          </a:p>
        </p:txBody>
      </p:sp>
      <p:sp>
        <p:nvSpPr>
          <p:cNvPr id="127" name="Текст-2-2"/>
          <p:cNvSpPr txBox="1">
            <a:spLocks/>
          </p:cNvSpPr>
          <p:nvPr/>
        </p:nvSpPr>
        <p:spPr>
          <a:xfrm>
            <a:off x="2192310" y="3176586"/>
            <a:ext cx="5724000" cy="11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/>
          <a:lstStyle/>
          <a:p>
            <a:pPr algn="just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Конъюнкция («и») ложна, если хотя бы один из операндов равен нулю. </a:t>
            </a:r>
          </a:p>
        </p:txBody>
      </p:sp>
      <p:sp>
        <p:nvSpPr>
          <p:cNvPr id="158" name="Текст-2-4"/>
          <p:cNvSpPr txBox="1">
            <a:spLocks/>
          </p:cNvSpPr>
          <p:nvPr/>
        </p:nvSpPr>
        <p:spPr>
          <a:xfrm>
            <a:off x="695770" y="2970934"/>
            <a:ext cx="7220539" cy="1143008"/>
          </a:xfrm>
          <a:prstGeom prst="rect">
            <a:avLst/>
          </a:prstGeom>
          <a:noFill/>
        </p:spPr>
        <p:txBody>
          <a:bodyPr/>
          <a:lstStyle/>
          <a:p>
            <a:pPr algn="just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Сравним эту таблицу с восстановленным фрагментом исходной таблицы истинности.</a:t>
            </a:r>
          </a:p>
        </p:txBody>
      </p:sp>
      <p:graphicFrame>
        <p:nvGraphicFramePr>
          <p:cNvPr id="128" name="Таблица 127"/>
          <p:cNvGraphicFramePr>
            <a:graphicFrameLocks noGrp="1"/>
          </p:cNvGraphicFramePr>
          <p:nvPr/>
        </p:nvGraphicFramePr>
        <p:xfrm>
          <a:off x="2292928" y="4429132"/>
          <a:ext cx="4231700" cy="1280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20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83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47" name="Группа 146"/>
          <p:cNvGrpSpPr/>
          <p:nvPr/>
        </p:nvGrpSpPr>
        <p:grpSpPr>
          <a:xfrm>
            <a:off x="2435804" y="4857761"/>
            <a:ext cx="1714512" cy="859515"/>
            <a:chOff x="911804" y="4857760"/>
            <a:chExt cx="1714512" cy="859515"/>
          </a:xfrm>
        </p:grpSpPr>
        <p:grpSp>
          <p:nvGrpSpPr>
            <p:cNvPr id="129" name="Группа 34"/>
            <p:cNvGrpSpPr/>
            <p:nvPr/>
          </p:nvGrpSpPr>
          <p:grpSpPr>
            <a:xfrm>
              <a:off x="911804" y="4857760"/>
              <a:ext cx="1714512" cy="430887"/>
              <a:chOff x="3298816" y="1714488"/>
              <a:chExt cx="1714512" cy="430887"/>
            </a:xfrm>
          </p:grpSpPr>
          <p:sp>
            <p:nvSpPr>
              <p:cNvPr id="130" name="Прямоугольник 129"/>
              <p:cNvSpPr/>
              <p:nvPr/>
            </p:nvSpPr>
            <p:spPr>
              <a:xfrm>
                <a:off x="3298816" y="1714488"/>
                <a:ext cx="17145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2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2200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ru-RU" sz="22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∨ </a:t>
                </a:r>
                <a:r>
                  <a:rPr lang="ru-RU" sz="2200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  <a:r>
                  <a:rPr lang="ru-RU" sz="22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∨ </a:t>
                </a:r>
                <a:r>
                  <a:rPr lang="ru-RU" sz="2200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z</a:t>
                </a:r>
                <a:r>
                  <a:rPr lang="ru-RU" sz="22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)</a:t>
                </a:r>
              </a:p>
            </p:txBody>
          </p:sp>
          <p:cxnSp>
            <p:nvCxnSpPr>
              <p:cNvPr id="131" name="Прямая соединительная линия 130"/>
              <p:cNvCxnSpPr/>
              <p:nvPr/>
            </p:nvCxnSpPr>
            <p:spPr>
              <a:xfrm rot="10800000" flipH="1">
                <a:off x="4039408" y="1805382"/>
                <a:ext cx="180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rot="10800000" flipH="1">
                <a:off x="4505160" y="1805382"/>
                <a:ext cx="180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Группа 39"/>
            <p:cNvGrpSpPr/>
            <p:nvPr/>
          </p:nvGrpSpPr>
          <p:grpSpPr>
            <a:xfrm>
              <a:off x="1054680" y="5286388"/>
              <a:ext cx="1428760" cy="430887"/>
              <a:chOff x="3428992" y="1714488"/>
              <a:chExt cx="1428760" cy="430887"/>
            </a:xfrm>
          </p:grpSpPr>
          <p:sp>
            <p:nvSpPr>
              <p:cNvPr id="134" name="Прямоугольник 133"/>
              <p:cNvSpPr/>
              <p:nvPr/>
            </p:nvSpPr>
            <p:spPr>
              <a:xfrm>
                <a:off x="3428992" y="1714488"/>
                <a:ext cx="142876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2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2200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ru-RU" sz="22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∨ </a:t>
                </a:r>
                <a:r>
                  <a:rPr lang="ru-RU" sz="2200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  <a:r>
                  <a:rPr lang="ru-RU" sz="22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  <p:cxnSp>
            <p:nvCxnSpPr>
              <p:cNvPr id="135" name="Прямая соединительная линия 134"/>
              <p:cNvCxnSpPr/>
              <p:nvPr/>
            </p:nvCxnSpPr>
            <p:spPr>
              <a:xfrm rot="10800000" flipH="1">
                <a:off x="3820496" y="1805382"/>
                <a:ext cx="180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8" name="Группа 147"/>
          <p:cNvGrpSpPr/>
          <p:nvPr/>
        </p:nvGrpSpPr>
        <p:grpSpPr>
          <a:xfrm>
            <a:off x="4436068" y="4855220"/>
            <a:ext cx="1431570" cy="432000"/>
            <a:chOff x="2912068" y="4870460"/>
            <a:chExt cx="1431570" cy="432000"/>
          </a:xfrm>
        </p:grpSpPr>
        <p:sp>
          <p:nvSpPr>
            <p:cNvPr id="136" name="TextBox 135"/>
            <p:cNvSpPr txBox="1"/>
            <p:nvPr/>
          </p:nvSpPr>
          <p:spPr>
            <a:xfrm>
              <a:off x="2912068" y="4870460"/>
              <a:ext cx="360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453092" y="4870460"/>
              <a:ext cx="360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983638" y="4870460"/>
              <a:ext cx="360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aphicFrame>
        <p:nvGraphicFramePr>
          <p:cNvPr id="139" name="Таблица 138"/>
          <p:cNvGraphicFramePr>
            <a:graphicFrameLocks noGrp="1"/>
          </p:cNvGraphicFramePr>
          <p:nvPr/>
        </p:nvGraphicFramePr>
        <p:xfrm>
          <a:off x="2291829" y="4429856"/>
          <a:ext cx="4231700" cy="1706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20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83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ru-RU" sz="2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ru-RU" sz="2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ru-RU" sz="2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 rowSpan="2"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909">
                <a:tc vMerge="1">
                  <a:txBody>
                    <a:bodyPr/>
                    <a:lstStyle/>
                    <a:p>
                      <a:pPr algn="ctr"/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49" name="Группа 148"/>
          <p:cNvGrpSpPr/>
          <p:nvPr/>
        </p:nvGrpSpPr>
        <p:grpSpPr>
          <a:xfrm>
            <a:off x="2435804" y="4857760"/>
            <a:ext cx="1714512" cy="1071570"/>
            <a:chOff x="911804" y="4857760"/>
            <a:chExt cx="1714512" cy="1071570"/>
          </a:xfrm>
        </p:grpSpPr>
        <p:grpSp>
          <p:nvGrpSpPr>
            <p:cNvPr id="140" name="Группа 45"/>
            <p:cNvGrpSpPr/>
            <p:nvPr/>
          </p:nvGrpSpPr>
          <p:grpSpPr>
            <a:xfrm>
              <a:off x="911804" y="4857760"/>
              <a:ext cx="1714512" cy="430887"/>
              <a:chOff x="3298816" y="1714488"/>
              <a:chExt cx="1714512" cy="430887"/>
            </a:xfrm>
          </p:grpSpPr>
          <p:sp>
            <p:nvSpPr>
              <p:cNvPr id="141" name="Прямоугольник 140"/>
              <p:cNvSpPr/>
              <p:nvPr/>
            </p:nvSpPr>
            <p:spPr>
              <a:xfrm>
                <a:off x="3298816" y="1714488"/>
                <a:ext cx="17145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2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2200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ru-RU" sz="22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∨ </a:t>
                </a:r>
                <a:r>
                  <a:rPr lang="ru-RU" sz="2200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  <a:r>
                  <a:rPr lang="ru-RU" sz="22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∨ </a:t>
                </a:r>
                <a:r>
                  <a:rPr lang="ru-RU" sz="2200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z</a:t>
                </a:r>
                <a:r>
                  <a:rPr lang="ru-RU" sz="22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)</a:t>
                </a:r>
              </a:p>
            </p:txBody>
          </p:sp>
          <p:cxnSp>
            <p:nvCxnSpPr>
              <p:cNvPr id="142" name="Прямая соединительная линия 141"/>
              <p:cNvCxnSpPr/>
              <p:nvPr/>
            </p:nvCxnSpPr>
            <p:spPr>
              <a:xfrm rot="10800000" flipH="1">
                <a:off x="4039408" y="1805382"/>
                <a:ext cx="180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Прямая соединительная линия 142"/>
              <p:cNvCxnSpPr/>
              <p:nvPr/>
            </p:nvCxnSpPr>
            <p:spPr>
              <a:xfrm rot="10800000" flipH="1">
                <a:off x="4505160" y="1805382"/>
                <a:ext cx="180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Группа 49"/>
            <p:cNvGrpSpPr/>
            <p:nvPr/>
          </p:nvGrpSpPr>
          <p:grpSpPr>
            <a:xfrm>
              <a:off x="1054680" y="5498443"/>
              <a:ext cx="1428760" cy="430887"/>
              <a:chOff x="3428992" y="1714488"/>
              <a:chExt cx="1428760" cy="430887"/>
            </a:xfrm>
          </p:grpSpPr>
          <p:sp>
            <p:nvSpPr>
              <p:cNvPr id="145" name="Прямоугольник 144"/>
              <p:cNvSpPr/>
              <p:nvPr/>
            </p:nvSpPr>
            <p:spPr>
              <a:xfrm>
                <a:off x="3428992" y="1714488"/>
                <a:ext cx="142876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2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2200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ru-RU" sz="22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∨ </a:t>
                </a:r>
                <a:r>
                  <a:rPr lang="ru-RU" sz="2200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y</a:t>
                </a:r>
                <a:r>
                  <a:rPr lang="ru-RU" sz="22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  <p:cxnSp>
            <p:nvCxnSpPr>
              <p:cNvPr id="146" name="Прямая соединительная линия 145"/>
              <p:cNvCxnSpPr/>
              <p:nvPr/>
            </p:nvCxnSpPr>
            <p:spPr>
              <a:xfrm rot="10800000" flipH="1">
                <a:off x="3820496" y="1805382"/>
                <a:ext cx="180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Группа 24"/>
          <p:cNvGrpSpPr/>
          <p:nvPr/>
        </p:nvGrpSpPr>
        <p:grpSpPr>
          <a:xfrm>
            <a:off x="1690182" y="1428737"/>
            <a:ext cx="4500594" cy="430887"/>
            <a:chOff x="1785918" y="1714488"/>
            <a:chExt cx="4500594" cy="43088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785918" y="1714488"/>
              <a:ext cx="45005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F (x, y, z) =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ru-RU" sz="22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∨ </a:t>
              </a:r>
              <a:r>
                <a:rPr lang="ru-RU" sz="22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y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∨ </a:t>
              </a:r>
              <a:r>
                <a:rPr lang="ru-RU" sz="22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z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)  </a:t>
              </a:r>
              <a:r>
                <a:rPr lang="en-US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&amp;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 (</a:t>
              </a:r>
              <a:r>
                <a:rPr lang="ru-RU" sz="22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∨ </a:t>
              </a:r>
              <a:r>
                <a:rPr lang="ru-RU" sz="22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y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rot="10800000" flipH="1">
              <a:off x="3967158" y="1805382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 flipH="1">
              <a:off x="4441660" y="1805382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 flipH="1">
              <a:off x="5370518" y="1805382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Группа 149"/>
          <p:cNvGrpSpPr/>
          <p:nvPr/>
        </p:nvGrpSpPr>
        <p:grpSpPr>
          <a:xfrm>
            <a:off x="4436068" y="5286388"/>
            <a:ext cx="1431570" cy="432000"/>
            <a:chOff x="2912068" y="4870460"/>
            <a:chExt cx="1431570" cy="432000"/>
          </a:xfrm>
        </p:grpSpPr>
        <p:sp>
          <p:nvSpPr>
            <p:cNvPr id="151" name="TextBox 150"/>
            <p:cNvSpPr txBox="1"/>
            <p:nvPr/>
          </p:nvSpPr>
          <p:spPr>
            <a:xfrm>
              <a:off x="2912068" y="4870460"/>
              <a:ext cx="360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458172" y="4870460"/>
              <a:ext cx="360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983638" y="4870460"/>
              <a:ext cx="360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154" name="Группа 153"/>
          <p:cNvGrpSpPr/>
          <p:nvPr/>
        </p:nvGrpSpPr>
        <p:grpSpPr>
          <a:xfrm>
            <a:off x="4436068" y="5715016"/>
            <a:ext cx="1431570" cy="432000"/>
            <a:chOff x="2912068" y="4870460"/>
            <a:chExt cx="1431570" cy="432000"/>
          </a:xfrm>
        </p:grpSpPr>
        <p:sp>
          <p:nvSpPr>
            <p:cNvPr id="155" name="TextBox 154"/>
            <p:cNvSpPr txBox="1"/>
            <p:nvPr/>
          </p:nvSpPr>
          <p:spPr>
            <a:xfrm>
              <a:off x="2912068" y="4870460"/>
              <a:ext cx="360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458172" y="4870460"/>
              <a:ext cx="360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983638" y="4870460"/>
              <a:ext cx="360000" cy="43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159" name="Прямоугольник 158"/>
          <p:cNvSpPr/>
          <p:nvPr/>
        </p:nvSpPr>
        <p:spPr>
          <a:xfrm>
            <a:off x="4368788" y="5286388"/>
            <a:ext cx="2143140" cy="42862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8207422" y="4546519"/>
            <a:ext cx="2143140" cy="42862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61" name="Прямоугольник 160 X"/>
          <p:cNvSpPr/>
          <p:nvPr/>
        </p:nvSpPr>
        <p:spPr>
          <a:xfrm>
            <a:off x="9266292" y="1903313"/>
            <a:ext cx="540000" cy="42862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x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Прямоугольник 161 - на синем Х"/>
          <p:cNvSpPr/>
          <p:nvPr/>
        </p:nvSpPr>
        <p:spPr>
          <a:xfrm>
            <a:off x="9350431" y="1935063"/>
            <a:ext cx="381005" cy="3571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8732888" y="4546519"/>
            <a:ext cx="540000" cy="128588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4881553" y="4857760"/>
            <a:ext cx="540000" cy="128588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65" name="Прямоугольник 164 Y"/>
          <p:cNvSpPr/>
          <p:nvPr/>
        </p:nvSpPr>
        <p:spPr>
          <a:xfrm>
            <a:off x="8732888" y="1903313"/>
            <a:ext cx="540000" cy="42862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itchFamily="34" charset="0"/>
                <a:cs typeface="Arial" pitchFamily="34" charset="0"/>
              </a:rPr>
              <a:t>y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Прямоугольник 161 - на синем Z"/>
          <p:cNvSpPr/>
          <p:nvPr/>
        </p:nvSpPr>
        <p:spPr>
          <a:xfrm>
            <a:off x="8207422" y="1973163"/>
            <a:ext cx="500066" cy="285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Прямоугольник 161 - на синем Y"/>
          <p:cNvSpPr/>
          <p:nvPr/>
        </p:nvSpPr>
        <p:spPr>
          <a:xfrm>
            <a:off x="8772576" y="1935063"/>
            <a:ext cx="447678" cy="3571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Содержимое 2"/>
          <p:cNvSpPr txBox="1">
            <a:spLocks/>
          </p:cNvSpPr>
          <p:nvPr/>
        </p:nvSpPr>
        <p:spPr>
          <a:xfrm>
            <a:off x="7070290" y="5909565"/>
            <a:ext cx="2071702" cy="50006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z, y, x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4" grpId="1" animBg="1"/>
      <p:bldP spid="113" grpId="0" animBg="1"/>
      <p:bldP spid="113" grpId="1" animBg="1"/>
      <p:bldP spid="113" grpId="2" animBg="1"/>
      <p:bldP spid="113" grpId="3" animBg="1"/>
      <p:bldP spid="117" grpId="0" animBg="1"/>
      <p:bldP spid="117" grpId="1" animBg="1"/>
      <p:bldP spid="117" grpId="2" animBg="1"/>
      <p:bldP spid="117" grpId="3" animBg="1"/>
      <p:bldP spid="126" grpId="0" animBg="1"/>
      <p:bldP spid="126" grpId="1" animBg="1"/>
      <p:bldP spid="127" grpId="0" animBg="1"/>
      <p:bldP spid="127" grpId="1" animBg="1"/>
      <p:bldP spid="158" grpId="0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9" grpId="0" animBg="1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2"/>
          <p:cNvSpPr txBox="1">
            <a:spLocks/>
          </p:cNvSpPr>
          <p:nvPr/>
        </p:nvSpPr>
        <p:spPr>
          <a:xfrm>
            <a:off x="731838" y="2249724"/>
            <a:ext cx="7221550" cy="78581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данном примере два логических выражения связаны операцией «и».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 3</a:t>
            </a: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690952" y="5049838"/>
            <a:ext cx="6215106" cy="50006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Тогда в строках, где </a:t>
            </a:r>
            <a:r>
              <a:rPr lang="en-US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значение </a:t>
            </a:r>
            <a:r>
              <a:rPr lang="en-US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1</a:t>
            </a:r>
            <a:r>
              <a:rPr lang="en-US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690952" y="1932758"/>
            <a:ext cx="5857916" cy="44808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06260" y="1428736"/>
            <a:ext cx="1357322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1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119612" y="1428736"/>
            <a:ext cx="828000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=1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648071" y="1428737"/>
            <a:ext cx="4500594" cy="430887"/>
            <a:chOff x="1785918" y="1714488"/>
            <a:chExt cx="4500594" cy="43088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785918" y="1714488"/>
              <a:ext cx="45005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F (x, y, z) =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ru-RU" sz="22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∨ </a:t>
              </a:r>
              <a:r>
                <a:rPr lang="ru-RU" sz="22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y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∨ </a:t>
              </a:r>
              <a:r>
                <a:rPr lang="ru-RU" sz="22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z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)  </a:t>
              </a:r>
              <a:r>
                <a:rPr lang="en-US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&amp;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 (</a:t>
              </a:r>
              <a:r>
                <a:rPr lang="ru-RU" sz="22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∨ </a:t>
              </a:r>
              <a:r>
                <a:rPr lang="ru-RU" sz="22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y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rot="10800000" flipH="1">
              <a:off x="3978901" y="1805382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 flipH="1">
              <a:off x="4443456" y="1805382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 flipH="1">
              <a:off x="5348747" y="1805382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/>
          <p:cNvGrpSpPr/>
          <p:nvPr/>
        </p:nvGrpSpPr>
        <p:grpSpPr>
          <a:xfrm>
            <a:off x="1533864" y="4162064"/>
            <a:ext cx="1571636" cy="430887"/>
            <a:chOff x="1785918" y="1714488"/>
            <a:chExt cx="1571636" cy="430887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785918" y="1714488"/>
              <a:ext cx="157163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ru-RU" sz="22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∨ </a:t>
              </a:r>
              <a:r>
                <a:rPr lang="ru-RU" sz="22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y</a:t>
              </a:r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) = 1</a:t>
              </a: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rot="10800000" flipH="1">
              <a:off x="1958611" y="1805382"/>
              <a:ext cx="180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ая выноска 37"/>
          <p:cNvSpPr/>
          <p:nvPr/>
        </p:nvSpPr>
        <p:spPr>
          <a:xfrm>
            <a:off x="1676740" y="4662129"/>
            <a:ext cx="428628" cy="357190"/>
          </a:xfrm>
          <a:prstGeom prst="wedgeRectCallout">
            <a:avLst>
              <a:gd name="adj1" fmla="val -25277"/>
              <a:gd name="adj2" fmla="val -814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2533996" y="4662129"/>
            <a:ext cx="428628" cy="357190"/>
          </a:xfrm>
          <a:prstGeom prst="wedgeRectCallout">
            <a:avLst>
              <a:gd name="adj1" fmla="val -100832"/>
              <a:gd name="adj2" fmla="val -814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1" name="Содержимое 2"/>
          <p:cNvSpPr txBox="1">
            <a:spLocks/>
          </p:cNvSpPr>
          <p:nvPr/>
        </p:nvSpPr>
        <p:spPr>
          <a:xfrm>
            <a:off x="3248376" y="4162063"/>
            <a:ext cx="3929090" cy="500066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не 2-я переменная</a:t>
            </a:r>
          </a:p>
        </p:txBody>
      </p:sp>
      <p:sp>
        <p:nvSpPr>
          <p:cNvPr id="43" name="Содержимое 2"/>
          <p:cNvSpPr txBox="1">
            <a:spLocks/>
          </p:cNvSpPr>
          <p:nvPr/>
        </p:nvSpPr>
        <p:spPr>
          <a:xfrm>
            <a:off x="3248376" y="4519253"/>
            <a:ext cx="3929090" cy="500066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-я переменная</a:t>
            </a:r>
          </a:p>
        </p:txBody>
      </p:sp>
      <p:sp>
        <p:nvSpPr>
          <p:cNvPr id="51" name="Содержимое 2"/>
          <p:cNvSpPr txBox="1">
            <a:spLocks/>
          </p:cNvSpPr>
          <p:nvPr/>
        </p:nvSpPr>
        <p:spPr>
          <a:xfrm>
            <a:off x="833828" y="5335590"/>
            <a:ext cx="3929090" cy="500066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- 2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-я переменная</a:t>
            </a:r>
          </a:p>
        </p:txBody>
      </p:sp>
      <p:sp>
        <p:nvSpPr>
          <p:cNvPr id="52" name="Содержимое 2"/>
          <p:cNvSpPr txBox="1">
            <a:spLocks/>
          </p:cNvSpPr>
          <p:nvPr/>
        </p:nvSpPr>
        <p:spPr>
          <a:xfrm>
            <a:off x="833828" y="5692780"/>
            <a:ext cx="3929090" cy="500066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- 1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-я переменная</a:t>
            </a:r>
          </a:p>
        </p:txBody>
      </p:sp>
      <p:sp>
        <p:nvSpPr>
          <p:cNvPr id="56" name="Текст-2-3"/>
          <p:cNvSpPr txBox="1">
            <a:spLocks/>
          </p:cNvSpPr>
          <p:nvPr/>
        </p:nvSpPr>
        <p:spPr>
          <a:xfrm>
            <a:off x="765082" y="2965452"/>
            <a:ext cx="5724000" cy="1117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Конъюнкция («и») истинна тогда и только тогда, когда каждый из операндов, входящих в нее, равен истине. 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8148638" y="1932758"/>
          <a:ext cx="2160000" cy="2560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5827229" y="1525574"/>
            <a:ext cx="82800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1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165498" y="2790014"/>
            <a:ext cx="2143140" cy="42862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7522556" y="3290080"/>
            <a:ext cx="2786082" cy="857256"/>
          </a:xfrm>
          <a:prstGeom prst="wedgeRectCallout">
            <a:avLst>
              <a:gd name="adj1" fmla="val 5061"/>
              <a:gd name="adj2" fmla="val -7226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не может быть</a:t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2-й переменной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165498" y="3647270"/>
            <a:ext cx="2143140" cy="42862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45" name="Прямоугольная выноска 44"/>
          <p:cNvSpPr/>
          <p:nvPr/>
        </p:nvSpPr>
        <p:spPr>
          <a:xfrm>
            <a:off x="7522556" y="4147336"/>
            <a:ext cx="2786082" cy="857256"/>
          </a:xfrm>
          <a:prstGeom prst="wedgeRectCallout">
            <a:avLst>
              <a:gd name="adj1" fmla="val -12131"/>
              <a:gd name="adj2" fmla="val -6887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не может быть</a:t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переменной</a:t>
            </a:r>
          </a:p>
        </p:txBody>
      </p:sp>
      <p:sp>
        <p:nvSpPr>
          <p:cNvPr id="46" name="Прямоугольник 160 X"/>
          <p:cNvSpPr/>
          <p:nvPr/>
        </p:nvSpPr>
        <p:spPr>
          <a:xfrm>
            <a:off x="9222463" y="1932758"/>
            <a:ext cx="540000" cy="42862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</a:t>
            </a:r>
            <a:endParaRPr lang="ru-RU" sz="2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161 - на синем Х"/>
          <p:cNvSpPr/>
          <p:nvPr/>
        </p:nvSpPr>
        <p:spPr>
          <a:xfrm>
            <a:off x="9313271" y="2004196"/>
            <a:ext cx="357190" cy="285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165498" y="3218642"/>
            <a:ext cx="2143140" cy="42862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7522556" y="3718708"/>
            <a:ext cx="2786082" cy="857256"/>
          </a:xfrm>
          <a:prstGeom prst="wedgeRectCallout">
            <a:avLst>
              <a:gd name="adj1" fmla="val -12131"/>
              <a:gd name="adj2" fmla="val -6887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 –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 может быть</a:t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й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переменной</a:t>
            </a:r>
          </a:p>
        </p:txBody>
      </p:sp>
      <p:sp>
        <p:nvSpPr>
          <p:cNvPr id="50" name="Прямоугольник 160 X"/>
          <p:cNvSpPr/>
          <p:nvPr/>
        </p:nvSpPr>
        <p:spPr>
          <a:xfrm>
            <a:off x="8691282" y="1932758"/>
            <a:ext cx="540000" cy="42862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</a:t>
            </a:r>
            <a:endParaRPr lang="ru-RU" sz="2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160 X"/>
          <p:cNvSpPr/>
          <p:nvPr/>
        </p:nvSpPr>
        <p:spPr>
          <a:xfrm>
            <a:off x="8150984" y="1932758"/>
            <a:ext cx="540000" cy="42862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</a:t>
            </a:r>
            <a:endParaRPr lang="ru-RU" sz="2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161 - на синем Z"/>
          <p:cNvSpPr/>
          <p:nvPr/>
        </p:nvSpPr>
        <p:spPr>
          <a:xfrm>
            <a:off x="8246461" y="2004196"/>
            <a:ext cx="357190" cy="285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161 - на синем Х"/>
          <p:cNvSpPr/>
          <p:nvPr/>
        </p:nvSpPr>
        <p:spPr>
          <a:xfrm>
            <a:off x="8779865" y="2004196"/>
            <a:ext cx="357190" cy="285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ая выноска 56"/>
          <p:cNvSpPr/>
          <p:nvPr/>
        </p:nvSpPr>
        <p:spPr>
          <a:xfrm>
            <a:off x="1962492" y="4662129"/>
            <a:ext cx="714380" cy="357190"/>
          </a:xfrm>
          <a:prstGeom prst="wedgeRectCallout">
            <a:avLst>
              <a:gd name="adj1" fmla="val -27944"/>
              <a:gd name="adj2" fmla="val -49499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или</a:t>
            </a:r>
          </a:p>
        </p:txBody>
      </p:sp>
      <p:sp>
        <p:nvSpPr>
          <p:cNvPr id="58" name="Содержимое 2"/>
          <p:cNvSpPr txBox="1">
            <a:spLocks/>
          </p:cNvSpPr>
          <p:nvPr/>
        </p:nvSpPr>
        <p:spPr>
          <a:xfrm>
            <a:off x="8236936" y="5180805"/>
            <a:ext cx="2071702" cy="500066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en-US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z, y, x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E0A2254B-FDE5-BB2A-0211-F7DCBDF4CA36}"/>
              </a:ext>
            </a:extLst>
          </p:cNvPr>
          <p:cNvSpPr/>
          <p:nvPr/>
        </p:nvSpPr>
        <p:spPr>
          <a:xfrm>
            <a:off x="9695134" y="5918797"/>
            <a:ext cx="2292928" cy="428628"/>
          </a:xfrm>
          <a:prstGeom prst="actionButtonReturn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9" grpId="0" animBg="1"/>
      <p:bldP spid="30" grpId="0" animBg="1"/>
      <p:bldP spid="38" grpId="0" animBg="1"/>
      <p:bldP spid="39" grpId="0" animBg="1"/>
      <p:bldP spid="41" grpId="0"/>
      <p:bldP spid="43" grpId="0"/>
      <p:bldP spid="51" grpId="0"/>
      <p:bldP spid="52" grpId="0"/>
      <p:bldP spid="56" grpId="0" animBg="1"/>
      <p:bldP spid="28" grpId="0"/>
      <p:bldP spid="40" grpId="0" animBg="1"/>
      <p:bldP spid="40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3" grpId="0" animBg="1"/>
      <p:bldP spid="53" grpId="1" animBg="1"/>
      <p:bldP spid="54" grpId="0" animBg="1"/>
      <p:bldP spid="55" grpId="0" animBg="1"/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B6B2DE-A158-E73D-ED9F-5A2C73AB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2DE70A-9CA8-00CA-404A-876D3A1E8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234" y="1631529"/>
            <a:ext cx="8591413" cy="41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15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>
            <a:extLst>
              <a:ext uri="{FF2B5EF4-FFF2-40B4-BE49-F238E27FC236}">
                <a16:creationId xmlns:a16="http://schemas.microsoft.com/office/drawing/2014/main" xmlns="" id="{3CFD728B-0E41-4BC8-423D-1DD88E09A82B}"/>
              </a:ext>
            </a:extLst>
          </p:cNvPr>
          <p:cNvSpPr txBox="1">
            <a:spLocks/>
          </p:cNvSpPr>
          <p:nvPr/>
        </p:nvSpPr>
        <p:spPr>
          <a:xfrm>
            <a:off x="1687010" y="228600"/>
            <a:ext cx="10202095" cy="5207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AB5EC"/>
              </a:buClr>
              <a:buFont typeface="Системный шрифт, обычный"/>
              <a:buChar char="✦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Таблицу значений, которые принимает логическое выражение при всех сочетаниях значений (наборах) входящих в него переменных, называют таблицей истинности логического выражения.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Истинность логического выражения можно доказать путём построения его таблицы истинности.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Функцию от </a:t>
            </a:r>
            <a:r>
              <a:rPr lang="en" sz="2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переменных, аргументы которой и сама функция принимают только два значения — 0 и 1, называют логической функцией. Таблица истинности может рассматриваться как способ задания логической функции.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104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/>
              </a:rPr>
              <a:t>Что представляет собо</a:t>
            </a:r>
            <a:r>
              <a:rPr lang="ru-RU" sz="2400" dirty="0"/>
              <a:t>й</a:t>
            </a:r>
            <a:r>
              <a:rPr lang="ru-RU" sz="2400" dirty="0">
                <a:effectLst/>
              </a:rPr>
              <a:t> таблица истинности?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760732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effectLst/>
              </a:rPr>
              <a:t>Составлена таблица истинности для логического выражения, содержащего </a:t>
            </a:r>
            <a:r>
              <a:rPr lang="en" sz="2400" i="1" dirty="0">
                <a:effectLst/>
              </a:rPr>
              <a:t>n </a:t>
            </a:r>
            <a:r>
              <a:rPr lang="ru-RU" sz="2400" dirty="0">
                <a:effectLst/>
              </a:rPr>
              <a:t>переменных. Известно </a:t>
            </a:r>
            <a:r>
              <a:rPr lang="en" sz="2400" i="1" dirty="0">
                <a:effectLst/>
              </a:rPr>
              <a:t>m </a:t>
            </a:r>
            <a:r>
              <a:rPr lang="en" sz="2400" dirty="0">
                <a:effectLst/>
              </a:rPr>
              <a:t>— </a:t>
            </a:r>
            <a:r>
              <a:rPr lang="ru-RU" sz="2400" dirty="0">
                <a:effectLst/>
              </a:rPr>
              <a:t>количество строк, в которых выражение принимает значение 0. Требуется выяснить, в скольких случаях логическое выражение примет значение 1 при следующих значениях </a:t>
            </a:r>
            <a:r>
              <a:rPr lang="en" sz="2400" i="1" dirty="0">
                <a:effectLst/>
              </a:rPr>
              <a:t>n </a:t>
            </a:r>
            <a:r>
              <a:rPr lang="ru-RU" sz="2400" dirty="0">
                <a:effectLst/>
              </a:rPr>
              <a:t>и </a:t>
            </a:r>
            <a:r>
              <a:rPr lang="en" sz="2400" i="1" dirty="0">
                <a:effectLst/>
              </a:rPr>
              <a:t>m</a:t>
            </a:r>
            <a:r>
              <a:rPr lang="en" sz="2400" dirty="0">
                <a:effectLst/>
              </a:rPr>
              <a:t>:</a:t>
            </a:r>
            <a:endParaRPr lang="ru-RU" sz="2400" dirty="0">
              <a:effectLst/>
            </a:endParaRPr>
          </a:p>
          <a:p>
            <a:pPr algn="just"/>
            <a:r>
              <a:rPr lang="ru-RU" sz="2400" dirty="0">
                <a:effectLst/>
              </a:rPr>
              <a:t>а) </a:t>
            </a:r>
            <a:r>
              <a:rPr lang="en" sz="2400" i="1" dirty="0">
                <a:effectLst/>
              </a:rPr>
              <a:t>n</a:t>
            </a:r>
            <a:r>
              <a:rPr lang="en" sz="2400" dirty="0">
                <a:effectLst/>
              </a:rPr>
              <a:t>=6, </a:t>
            </a:r>
            <a:r>
              <a:rPr lang="en" sz="2400" i="1" dirty="0">
                <a:effectLst/>
              </a:rPr>
              <a:t>m</a:t>
            </a:r>
            <a:r>
              <a:rPr lang="en" sz="2400" dirty="0">
                <a:effectLst/>
              </a:rPr>
              <a:t>=15;</a:t>
            </a:r>
            <a:endParaRPr lang="ru-RU" sz="2400" dirty="0">
              <a:effectLst/>
            </a:endParaRPr>
          </a:p>
          <a:p>
            <a:pPr algn="just"/>
            <a:r>
              <a:rPr lang="ru-RU" sz="2400" dirty="0">
                <a:effectLst/>
              </a:rPr>
              <a:t>б) </a:t>
            </a:r>
            <a:r>
              <a:rPr lang="en" sz="2400" i="1" dirty="0">
                <a:effectLst/>
              </a:rPr>
              <a:t>n</a:t>
            </a:r>
            <a:r>
              <a:rPr lang="en" sz="2400" dirty="0">
                <a:effectLst/>
              </a:rPr>
              <a:t>=7, </a:t>
            </a:r>
            <a:r>
              <a:rPr lang="en" sz="2400" i="1" dirty="0">
                <a:effectLst/>
              </a:rPr>
              <a:t>m</a:t>
            </a:r>
            <a:r>
              <a:rPr lang="en" sz="2400" dirty="0">
                <a:effectLst/>
              </a:rPr>
              <a:t>=100;</a:t>
            </a:r>
            <a:endParaRPr lang="ru-RU" sz="2400" dirty="0">
              <a:effectLst/>
            </a:endParaRPr>
          </a:p>
          <a:p>
            <a:pPr algn="just"/>
            <a:r>
              <a:rPr lang="ru-RU" sz="2400" dirty="0">
                <a:effectLst/>
              </a:rPr>
              <a:t>в) </a:t>
            </a:r>
            <a:r>
              <a:rPr lang="en" sz="2400" i="1" dirty="0">
                <a:effectLst/>
              </a:rPr>
              <a:t>n</a:t>
            </a:r>
            <a:r>
              <a:rPr lang="en" sz="2400" dirty="0">
                <a:effectLst/>
              </a:rPr>
              <a:t>=10, </a:t>
            </a:r>
            <a:r>
              <a:rPr lang="en" sz="2400" i="1" dirty="0">
                <a:effectLst/>
              </a:rPr>
              <a:t>m</a:t>
            </a:r>
            <a:r>
              <a:rPr lang="en" sz="2400" dirty="0">
                <a:effectLst/>
              </a:rPr>
              <a:t>=500.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361850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4F494E-8611-6383-8F50-7DAE5F89E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КЛЮЧЕВЫЕ СЛОВА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6C9139F-8040-A64A-516B-D0DC0A293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524" y="1137231"/>
            <a:ext cx="6076406" cy="3775812"/>
          </a:xfrm>
        </p:spPr>
        <p:txBody>
          <a:bodyPr>
            <a:normAutofit/>
          </a:bodyPr>
          <a:lstStyle/>
          <a:p>
            <a:pPr marL="271463" indent="-271463"/>
            <a:r>
              <a:rPr lang="ru-RU" dirty="0"/>
              <a:t>таблицы истинности</a:t>
            </a:r>
          </a:p>
          <a:p>
            <a:pPr marL="271463" indent="-271463"/>
            <a:r>
              <a:rPr lang="ru-RU" dirty="0"/>
              <a:t>логическая функция</a:t>
            </a:r>
          </a:p>
          <a:p>
            <a:pPr marL="271463" indent="-271463"/>
            <a:r>
              <a:rPr lang="ru-RU" dirty="0"/>
              <a:t>равносильные (эквивалентные) логические выражения</a:t>
            </a:r>
          </a:p>
          <a:p>
            <a:pPr marL="0" indent="0"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1064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EA8F063F-CCE0-7541-8D6F-67C1012C7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400" dirty="0">
                    <a:effectLst/>
                  </a:rPr>
                  <a:t>Постройте таблицы истинности для логического выражения:</a:t>
                </a:r>
              </a:p>
              <a:p>
                <a:r>
                  <a:rPr lang="ru-RU" sz="2400" dirty="0">
                    <a:effectLst/>
                  </a:rPr>
                  <a:t>а) (</a:t>
                </a:r>
                <a:r>
                  <a:rPr lang="en" sz="2400" i="1" dirty="0">
                    <a:effectLst/>
                  </a:rPr>
                  <a:t>A</a:t>
                </a:r>
                <a:r>
                  <a:rPr lang="en" sz="2400" dirty="0">
                    <a:effectLst/>
                  </a:rPr>
                  <a:t>→</a:t>
                </a:r>
                <a:r>
                  <a:rPr lang="ru-RU" sz="2400" i="1" dirty="0">
                    <a:effectLst/>
                  </a:rPr>
                  <a:t>В</a:t>
                </a:r>
                <a:r>
                  <a:rPr lang="ru-RU" sz="2400" dirty="0">
                    <a:effectLst/>
                  </a:rPr>
                  <a:t>) ↔ (</a:t>
                </a:r>
                <a:r>
                  <a:rPr lang="en" sz="2400" i="1" dirty="0">
                    <a:effectLst/>
                  </a:rPr>
                  <a:t>A</a:t>
                </a:r>
                <a:r>
                  <a:rPr lang="ru-RU" sz="2400" i="1" dirty="0">
                    <a:effectLst/>
                  </a:rPr>
                  <a:t> </a:t>
                </a:r>
                <a:r>
                  <a:rPr lang="en" sz="2400" dirty="0">
                    <a:effectLst/>
                  </a:rPr>
                  <a:t>&amp;</a:t>
                </a:r>
                <a:r>
                  <a:rPr lang="ru-RU" sz="2400" dirty="0">
                    <a:effectLst/>
                  </a:rPr>
                  <a:t> </a:t>
                </a:r>
                <a:r>
                  <a:rPr lang="ru-RU" sz="2400" i="1" dirty="0">
                    <a:effectLst/>
                  </a:rPr>
                  <a:t>В</a:t>
                </a:r>
                <a:r>
                  <a:rPr lang="ru-RU" sz="2400" dirty="0">
                    <a:effectLst/>
                  </a:rPr>
                  <a:t>); </a:t>
                </a:r>
                <a:endParaRPr lang="ru-RU" sz="2400" dirty="0"/>
              </a:p>
              <a:p>
                <a:r>
                  <a:rPr lang="ru-RU" sz="2400" dirty="0">
                    <a:effectLst/>
                  </a:rPr>
                  <a:t>б) (</a:t>
                </a:r>
                <a:r>
                  <a:rPr lang="en" sz="2400" i="1" dirty="0">
                    <a:effectLst/>
                  </a:rPr>
                  <a:t>A</a:t>
                </a:r>
                <a:r>
                  <a:rPr lang="en" sz="2400" dirty="0">
                    <a:effectLst/>
                  </a:rPr>
                  <a:t>→</a:t>
                </a:r>
                <a:r>
                  <a:rPr lang="en" sz="2400" i="1" dirty="0">
                    <a:effectLst/>
                  </a:rPr>
                  <a:t>B</a:t>
                </a:r>
                <a:r>
                  <a:rPr lang="en" sz="2400" dirty="0">
                    <a:effectLst/>
                  </a:rPr>
                  <a:t>)→((</a:t>
                </a:r>
                <a:r>
                  <a:rPr lang="en" sz="2400" i="1" dirty="0">
                    <a:effectLst/>
                  </a:rPr>
                  <a:t>A</a:t>
                </a:r>
                <a:r>
                  <a:rPr lang="en" sz="2400" dirty="0">
                    <a:effectLst/>
                  </a:rPr>
                  <a:t>→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" sz="24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ba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sz="2400" dirty="0">
                    <a:effectLst/>
                  </a:rPr>
                  <a:t>)→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" sz="2400" i="1" smtClean="0">
                            <a:effectLst/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</m:oMath>
                </a14:m>
                <a:r>
                  <a:rPr lang="en" sz="2400" dirty="0">
                    <a:effectLst/>
                  </a:rPr>
                  <a:t>); </a:t>
                </a:r>
                <a:endParaRPr lang="en" sz="2400" dirty="0"/>
              </a:p>
              <a:p>
                <a:r>
                  <a:rPr lang="ru-RU" sz="2400" dirty="0">
                    <a:effectLst/>
                  </a:rPr>
                  <a:t>в) (</a:t>
                </a:r>
                <a:r>
                  <a:rPr lang="en" sz="2400" i="1" dirty="0">
                    <a:effectLst/>
                  </a:rPr>
                  <a:t>A</a:t>
                </a:r>
                <a:r>
                  <a:rPr lang="en" sz="2400" dirty="0">
                    <a:effectLst/>
                  </a:rPr>
                  <a:t>→(</a:t>
                </a:r>
                <a:r>
                  <a:rPr lang="en" sz="2400" i="1" dirty="0">
                    <a:effectLst/>
                  </a:rPr>
                  <a:t>C</a:t>
                </a:r>
                <a:r>
                  <a:rPr lang="en" sz="2400" dirty="0">
                    <a:effectLst/>
                  </a:rPr>
                  <a:t>→</a:t>
                </a:r>
                <a:r>
                  <a:rPr lang="ru-RU" sz="2400" i="1" dirty="0">
                    <a:effectLst/>
                  </a:rPr>
                  <a:t>В</a:t>
                </a:r>
                <a:r>
                  <a:rPr lang="ru-RU" sz="2400" dirty="0">
                    <a:effectLst/>
                  </a:rPr>
                  <a:t>))→(</a:t>
                </a:r>
                <a:r>
                  <a:rPr lang="ru-RU" sz="2400" i="1" dirty="0">
                    <a:effectLst/>
                  </a:rPr>
                  <a:t>В </a:t>
                </a:r>
                <a:r>
                  <a:rPr lang="ru-RU" sz="2400" dirty="0">
                    <a:effectLst/>
                  </a:rPr>
                  <a:t>∨ </a:t>
                </a:r>
                <a:r>
                  <a:rPr lang="en" sz="2400" i="1" dirty="0">
                    <a:effectLst/>
                  </a:rPr>
                  <a:t>C</a:t>
                </a:r>
                <a:r>
                  <a:rPr lang="en" sz="2400" dirty="0">
                    <a:effectLst/>
                  </a:rPr>
                  <a:t>).</a:t>
                </a:r>
                <a:br>
                  <a:rPr lang="en" sz="2400" dirty="0">
                    <a:effectLst/>
                  </a:rPr>
                </a:br>
                <a:endParaRPr lang="en" sz="2400" dirty="0"/>
              </a:p>
              <a:p>
                <a:pPr indent="266700">
                  <a:defRPr/>
                </a:pPr>
                <a:endParaRPr lang="ru-RU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A8F063F-CCE0-7541-8D6F-67C1012C7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7" t="-1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542440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effectLst/>
              </a:rPr>
              <a:t>Рассмотрите два составных высказывания:</a:t>
            </a:r>
          </a:p>
          <a:p>
            <a:pPr marL="342900" indent="-342900" algn="just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en" sz="2400" i="1" dirty="0">
                <a:effectLst/>
              </a:rPr>
              <a:t>F</a:t>
            </a:r>
            <a:r>
              <a:rPr lang="ru-RU" sz="2400" i="1" baseline="-25000" dirty="0">
                <a:effectLst/>
              </a:rPr>
              <a:t>1</a:t>
            </a:r>
            <a:r>
              <a:rPr lang="en" sz="2400" i="1" dirty="0">
                <a:effectLst/>
              </a:rPr>
              <a:t> </a:t>
            </a:r>
            <a:r>
              <a:rPr lang="en" sz="2400" dirty="0">
                <a:effectLst/>
              </a:rPr>
              <a:t>= «</a:t>
            </a:r>
            <a:r>
              <a:rPr lang="ru-RU" sz="2400" dirty="0">
                <a:effectLst/>
              </a:rPr>
              <a:t>Если одно слагаемое делится на 3 и сумма делится на 3, то и другое слагаемое делится на 3»;</a:t>
            </a:r>
          </a:p>
          <a:p>
            <a:pPr marL="342900" indent="-342900" algn="just">
              <a:buClr>
                <a:srgbClr val="00B0F0"/>
              </a:buClr>
              <a:buFont typeface="Системный шрифт, обычный"/>
              <a:buChar char="✦"/>
            </a:pPr>
            <a:r>
              <a:rPr lang="en" sz="2400" i="1" dirty="0">
                <a:effectLst/>
              </a:rPr>
              <a:t>F</a:t>
            </a:r>
            <a:r>
              <a:rPr lang="ru-RU" sz="2400" i="1" baseline="-25000" dirty="0">
                <a:effectLst/>
              </a:rPr>
              <a:t>2</a:t>
            </a:r>
            <a:r>
              <a:rPr lang="en" sz="2400" dirty="0">
                <a:effectLst/>
              </a:rPr>
              <a:t>= «</a:t>
            </a:r>
            <a:r>
              <a:rPr lang="ru-RU" sz="2400" dirty="0">
                <a:effectLst/>
              </a:rPr>
              <a:t>Если одно слагаемое делится на 3, а другое слагаемое не делится на 3, то сумма не делится на 3». </a:t>
            </a:r>
            <a:endParaRPr lang="ru-RU" sz="2400" dirty="0"/>
          </a:p>
          <a:p>
            <a:pPr algn="just"/>
            <a:r>
              <a:rPr lang="ru-RU" sz="2400" dirty="0">
                <a:effectLst/>
              </a:rPr>
              <a:t>Формализуйте эти высказывания, постройте таблицы истинности для каждого из полученных выражений и убедитесь, что результирующие столбцы совпадают. </a:t>
            </a:r>
            <a:endParaRPr lang="ru-RU" sz="2400" dirty="0"/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812101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EA8F063F-CCE0-7541-8D6F-67C1012C7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ru-RU" sz="2400" dirty="0">
                    <a:effectLst/>
                  </a:rPr>
                  <a:t>Логическое выражение, являющееся истинным при любом наборе входящих в него переменных, называется тождественно истинным. Убедитесь, что следующие логические выражения являются тождественно истинными:</a:t>
                </a:r>
              </a:p>
              <a:p>
                <a:pPr marL="457200" indent="-457200" algn="just">
                  <a:buAutoNum type="arabicParenR"/>
                </a:pPr>
                <a:r>
                  <a:rPr lang="en" sz="2400" i="1" dirty="0">
                    <a:effectLst/>
                  </a:rPr>
                  <a:t>A</a:t>
                </a:r>
                <a:r>
                  <a:rPr lang="en" sz="2400" dirty="0">
                    <a:effectLst/>
                  </a:rPr>
                  <a:t>→(</a:t>
                </a:r>
                <a:r>
                  <a:rPr lang="ru-RU" sz="2400" i="1" dirty="0">
                    <a:effectLst/>
                  </a:rPr>
                  <a:t>В</a:t>
                </a:r>
                <a:r>
                  <a:rPr lang="ru-RU" sz="2400" dirty="0">
                    <a:effectLst/>
                  </a:rPr>
                  <a:t>→</a:t>
                </a:r>
                <a:r>
                  <a:rPr lang="en" sz="2400" i="1" dirty="0">
                    <a:effectLst/>
                  </a:rPr>
                  <a:t>A</a:t>
                </a:r>
                <a:r>
                  <a:rPr lang="en" sz="2400" dirty="0">
                    <a:effectLst/>
                  </a:rPr>
                  <a:t>);</a:t>
                </a:r>
                <a:endParaRPr lang="ru-RU" sz="2400" dirty="0">
                  <a:effectLst/>
                </a:endParaRPr>
              </a:p>
              <a:p>
                <a:pPr marL="457200" indent="-457200" algn="just">
                  <a:buAutoNum type="arabicParenR"/>
                </a:pPr>
                <a:r>
                  <a:rPr lang="en" sz="2400" dirty="0">
                    <a:effectLst/>
                  </a:rPr>
                  <a:t>(</a:t>
                </a:r>
                <a:r>
                  <a:rPr lang="en" sz="2400" i="1" dirty="0">
                    <a:effectLst/>
                  </a:rPr>
                  <a:t>A </a:t>
                </a:r>
                <a:r>
                  <a:rPr lang="en" sz="2400" dirty="0">
                    <a:effectLst/>
                  </a:rPr>
                  <a:t>→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" sz="24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ba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sz="2400" i="1" dirty="0">
                    <a:effectLst/>
                  </a:rPr>
                  <a:t> </a:t>
                </a:r>
                <a:r>
                  <a:rPr lang="en" sz="2400" dirty="0">
                    <a:effectLst/>
                  </a:rPr>
                  <a:t>) → (</a:t>
                </a:r>
                <a:r>
                  <a:rPr lang="ru-RU" sz="2400" i="1" dirty="0">
                    <a:effectLst/>
                  </a:rPr>
                  <a:t>В </a:t>
                </a:r>
                <a:r>
                  <a:rPr lang="ru-RU" sz="2400" dirty="0">
                    <a:effectLst/>
                  </a:rPr>
                  <a:t>→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" sz="2400" i="1" smtClean="0">
                            <a:effectLst/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sz="2400" i="1" dirty="0">
                    <a:effectLst/>
                  </a:rPr>
                  <a:t> </a:t>
                </a:r>
                <a:r>
                  <a:rPr lang="en" sz="2400" dirty="0">
                    <a:effectLst/>
                  </a:rPr>
                  <a:t>);</a:t>
                </a:r>
                <a:endParaRPr lang="ru-RU" sz="2400" dirty="0">
                  <a:effectLst/>
                </a:endParaRPr>
              </a:p>
              <a:p>
                <a:pPr marL="457200" indent="-457200" algn="just">
                  <a:buAutoNum type="arabicParenR"/>
                </a:pPr>
                <a:r>
                  <a:rPr lang="en" sz="2400" dirty="0">
                    <a:effectLst/>
                  </a:rPr>
                  <a:t>(</a:t>
                </a:r>
                <a:r>
                  <a:rPr lang="en" sz="2400" i="1" dirty="0">
                    <a:effectLst/>
                  </a:rPr>
                  <a:t>A </a:t>
                </a:r>
                <a:r>
                  <a:rPr lang="en" sz="2400" dirty="0">
                    <a:effectLst/>
                  </a:rPr>
                  <a:t>&amp; </a:t>
                </a:r>
                <a:r>
                  <a:rPr lang="en" sz="2400" i="1" dirty="0">
                    <a:effectLst/>
                  </a:rPr>
                  <a:t>C </a:t>
                </a:r>
                <a:r>
                  <a:rPr lang="en" sz="2400" dirty="0">
                    <a:effectLst/>
                  </a:rPr>
                  <a:t>→ </a:t>
                </a:r>
                <a:r>
                  <a:rPr lang="en" sz="2400" i="1" dirty="0">
                    <a:effectLst/>
                  </a:rPr>
                  <a:t>B</a:t>
                </a:r>
                <a:r>
                  <a:rPr lang="en" sz="2400" dirty="0">
                    <a:effectLst/>
                  </a:rPr>
                  <a:t>) → (</a:t>
                </a:r>
                <a:r>
                  <a:rPr lang="en" sz="2400" i="1" dirty="0">
                    <a:effectLst/>
                  </a:rPr>
                  <a:t>C </a:t>
                </a:r>
                <a:r>
                  <a:rPr lang="en" sz="2400" dirty="0">
                    <a:effectLst/>
                  </a:rPr>
                  <a:t>→ (</a:t>
                </a:r>
                <a:r>
                  <a:rPr lang="en" sz="2400" i="1" dirty="0">
                    <a:effectLst/>
                  </a:rPr>
                  <a:t>A </a:t>
                </a:r>
                <a:r>
                  <a:rPr lang="en" sz="2400" dirty="0">
                    <a:effectLst/>
                  </a:rPr>
                  <a:t>∨ </a:t>
                </a:r>
                <a:r>
                  <a:rPr lang="en" sz="2400" i="1" dirty="0">
                    <a:effectLst/>
                  </a:rPr>
                  <a:t>B </a:t>
                </a:r>
                <a:r>
                  <a:rPr lang="en" sz="2400" dirty="0">
                    <a:effectLst/>
                  </a:rPr>
                  <a:t>→ </a:t>
                </a:r>
                <a:r>
                  <a:rPr lang="en" sz="2400" i="1" dirty="0">
                    <a:effectLst/>
                  </a:rPr>
                  <a:t>B </a:t>
                </a:r>
                <a:r>
                  <a:rPr lang="en" sz="2400" dirty="0">
                    <a:effectLst/>
                  </a:rPr>
                  <a:t>&amp; </a:t>
                </a:r>
                <a:r>
                  <a:rPr lang="en" sz="2400" i="1" dirty="0">
                    <a:effectLst/>
                  </a:rPr>
                  <a:t>C</a:t>
                </a:r>
                <a:r>
                  <a:rPr lang="en" sz="2400" dirty="0">
                    <a:effectLst/>
                  </a:rPr>
                  <a:t>)). </a:t>
                </a:r>
              </a:p>
              <a:p>
                <a:pPr indent="266700">
                  <a:defRPr/>
                </a:pPr>
                <a:endParaRPr lang="ru-RU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A8F063F-CCE0-7541-8D6F-67C1012C7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7" t="-1950" r="-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962561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/>
              </a:rPr>
              <a:t>Какое из приведённых логических выражений равносильно выражению</a:t>
            </a:r>
          </a:p>
          <a:p>
            <a:r>
              <a:rPr lang="ru-RU" sz="2400" dirty="0">
                <a:effectLst/>
              </a:rPr>
              <a:t>(</a:t>
            </a:r>
            <a:r>
              <a:rPr lang="en" sz="2400" i="1" dirty="0">
                <a:effectLst/>
              </a:rPr>
              <a:t>A </a:t>
            </a:r>
            <a:r>
              <a:rPr lang="en" sz="2400" dirty="0">
                <a:effectLst/>
              </a:rPr>
              <a:t>→ </a:t>
            </a:r>
            <a:r>
              <a:rPr lang="ru-RU" sz="2400" i="1" dirty="0">
                <a:effectLst/>
              </a:rPr>
              <a:t>С</a:t>
            </a:r>
            <a:r>
              <a:rPr lang="ru-RU" sz="2400" dirty="0">
                <a:effectLst/>
              </a:rPr>
              <a:t>) &amp; (</a:t>
            </a:r>
            <a:r>
              <a:rPr lang="en" sz="2400" i="1" dirty="0">
                <a:effectLst/>
              </a:rPr>
              <a:t>B </a:t>
            </a:r>
            <a:r>
              <a:rPr lang="en" sz="2400" dirty="0">
                <a:effectLst/>
              </a:rPr>
              <a:t>→ </a:t>
            </a:r>
            <a:r>
              <a:rPr lang="en" sz="2400" i="1" dirty="0">
                <a:effectLst/>
              </a:rPr>
              <a:t>C</a:t>
            </a:r>
            <a:r>
              <a:rPr lang="en" sz="2400" dirty="0">
                <a:effectLst/>
              </a:rPr>
              <a:t>)?</a:t>
            </a:r>
            <a:endParaRPr lang="ru-RU" sz="2400" dirty="0">
              <a:effectLst/>
            </a:endParaRPr>
          </a:p>
          <a:p>
            <a:pPr marL="457200" indent="-457200">
              <a:buAutoNum type="arabicParenR"/>
            </a:pPr>
            <a:r>
              <a:rPr lang="en" sz="2400" i="1" dirty="0">
                <a:effectLst/>
              </a:rPr>
              <a:t>A </a:t>
            </a:r>
            <a:r>
              <a:rPr lang="en" sz="2400" dirty="0">
                <a:effectLst/>
              </a:rPr>
              <a:t>&amp; </a:t>
            </a:r>
            <a:r>
              <a:rPr lang="en" sz="2400" i="1" dirty="0">
                <a:effectLst/>
              </a:rPr>
              <a:t>B </a:t>
            </a:r>
            <a:r>
              <a:rPr lang="en" sz="2400" dirty="0">
                <a:effectLst/>
              </a:rPr>
              <a:t>→ </a:t>
            </a:r>
            <a:r>
              <a:rPr lang="en" sz="2400" i="1" dirty="0">
                <a:effectLst/>
              </a:rPr>
              <a:t>C</a:t>
            </a:r>
            <a:r>
              <a:rPr lang="en" sz="2400" dirty="0">
                <a:effectLst/>
              </a:rPr>
              <a:t>;</a:t>
            </a:r>
            <a:endParaRPr lang="ru-RU" sz="2400" dirty="0">
              <a:effectLst/>
            </a:endParaRPr>
          </a:p>
          <a:p>
            <a:pPr marL="457200" indent="-457200">
              <a:buAutoNum type="arabicParenR"/>
            </a:pPr>
            <a:r>
              <a:rPr lang="en" sz="2400" i="1" dirty="0">
                <a:effectLst/>
              </a:rPr>
              <a:t>A</a:t>
            </a:r>
            <a:r>
              <a:rPr lang="en" sz="2400" dirty="0">
                <a:effectLst/>
              </a:rPr>
              <a:t>→</a:t>
            </a:r>
            <a:r>
              <a:rPr lang="en" sz="2400" i="1" dirty="0">
                <a:effectLst/>
              </a:rPr>
              <a:t>B</a:t>
            </a:r>
            <a:r>
              <a:rPr lang="en" sz="2400" dirty="0">
                <a:effectLst/>
              </a:rPr>
              <a:t>→</a:t>
            </a:r>
            <a:r>
              <a:rPr lang="en" sz="2400" i="1" dirty="0">
                <a:effectLst/>
              </a:rPr>
              <a:t>C</a:t>
            </a:r>
            <a:r>
              <a:rPr lang="en" sz="2400" dirty="0">
                <a:effectLst/>
              </a:rPr>
              <a:t>;</a:t>
            </a:r>
            <a:endParaRPr lang="ru-RU" sz="2400" dirty="0"/>
          </a:p>
          <a:p>
            <a:pPr marL="457200" indent="-457200">
              <a:buAutoNum type="arabicParenR"/>
            </a:pPr>
            <a:r>
              <a:rPr lang="en" sz="2400" i="1" dirty="0">
                <a:effectLst/>
              </a:rPr>
              <a:t>A</a:t>
            </a:r>
            <a:r>
              <a:rPr lang="ru-RU" sz="2400" i="1" dirty="0">
                <a:effectLst/>
              </a:rPr>
              <a:t> </a:t>
            </a:r>
            <a:r>
              <a:rPr lang="en" sz="2400" dirty="0">
                <a:effectLst/>
              </a:rPr>
              <a:t>∨</a:t>
            </a:r>
            <a:r>
              <a:rPr lang="ru-RU" sz="2400" dirty="0">
                <a:effectLst/>
              </a:rPr>
              <a:t> </a:t>
            </a:r>
            <a:r>
              <a:rPr lang="en" sz="2400" i="1" dirty="0">
                <a:effectLst/>
              </a:rPr>
              <a:t>B</a:t>
            </a:r>
            <a:r>
              <a:rPr lang="en" sz="2400" dirty="0">
                <a:effectLst/>
              </a:rPr>
              <a:t>→</a:t>
            </a:r>
            <a:r>
              <a:rPr lang="en" sz="2400" i="1" dirty="0">
                <a:effectLst/>
              </a:rPr>
              <a:t>C</a:t>
            </a:r>
            <a:r>
              <a:rPr lang="en" sz="2400" dirty="0">
                <a:effectLst/>
              </a:rPr>
              <a:t>;</a:t>
            </a:r>
            <a:endParaRPr lang="ru-RU" sz="2400" dirty="0">
              <a:effectLst/>
            </a:endParaRPr>
          </a:p>
          <a:p>
            <a:pPr marL="457200" indent="-457200">
              <a:buAutoNum type="arabicParenR"/>
            </a:pPr>
            <a:r>
              <a:rPr lang="en" sz="2400" i="1" dirty="0">
                <a:effectLst/>
              </a:rPr>
              <a:t>A</a:t>
            </a:r>
            <a:r>
              <a:rPr lang="en" sz="2400" dirty="0">
                <a:effectLst/>
              </a:rPr>
              <a:t>↔</a:t>
            </a:r>
            <a:r>
              <a:rPr lang="en" sz="2400" i="1" dirty="0">
                <a:effectLst/>
              </a:rPr>
              <a:t>B</a:t>
            </a:r>
            <a:r>
              <a:rPr lang="en" sz="2400" dirty="0">
                <a:effectLst/>
              </a:rPr>
              <a:t>→</a:t>
            </a:r>
            <a:r>
              <a:rPr lang="en" sz="2400" i="1" dirty="0">
                <a:effectLst/>
              </a:rPr>
              <a:t>C</a:t>
            </a:r>
            <a:r>
              <a:rPr lang="en" sz="2400" dirty="0">
                <a:effectLst/>
              </a:rPr>
              <a:t>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393797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9"/>
            <a:ext cx="7321171" cy="17445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effectLst/>
              </a:rPr>
              <a:t>Известен фрагмент таблицы истинности для логического выражения </a:t>
            </a:r>
            <a:r>
              <a:rPr lang="en" sz="2400" i="1" dirty="0">
                <a:effectLst/>
              </a:rPr>
              <a:t>F</a:t>
            </a:r>
            <a:r>
              <a:rPr lang="en" sz="2400" dirty="0">
                <a:effectLst/>
              </a:rPr>
              <a:t>, </a:t>
            </a:r>
            <a:r>
              <a:rPr lang="ru-RU" sz="2400" dirty="0">
                <a:effectLst/>
              </a:rPr>
              <a:t>содержащего логические переменные </a:t>
            </a:r>
            <a:r>
              <a:rPr lang="en" sz="2400" i="1" dirty="0">
                <a:effectLst/>
              </a:rPr>
              <a:t>A</a:t>
            </a:r>
            <a:r>
              <a:rPr lang="en" sz="2400" dirty="0">
                <a:effectLst/>
              </a:rPr>
              <a:t>, </a:t>
            </a:r>
            <a:r>
              <a:rPr lang="en" sz="2400" i="1" dirty="0">
                <a:effectLst/>
              </a:rPr>
              <a:t>B </a:t>
            </a:r>
            <a:r>
              <a:rPr lang="ru-RU" sz="2400" dirty="0">
                <a:effectLst/>
              </a:rPr>
              <a:t>и </a:t>
            </a:r>
            <a:r>
              <a:rPr lang="ru-RU" sz="2400" i="1" dirty="0">
                <a:effectLst/>
              </a:rPr>
              <a:t>С</a:t>
            </a:r>
            <a:r>
              <a:rPr lang="ru-RU" sz="2400" dirty="0">
                <a:effectLst/>
              </a:rPr>
              <a:t>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AFA39A4A-B741-CE5D-6DF8-DDA730488FA8}"/>
                  </a:ext>
                </a:extLst>
              </p:cNvPr>
              <p:cNvSpPr txBox="1"/>
              <p:nvPr/>
            </p:nvSpPr>
            <p:spPr>
              <a:xfrm>
                <a:off x="671946" y="3642781"/>
                <a:ext cx="10431483" cy="3030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Какое из приведенных далее логических выражений соответствует этому фрагменту?</a:t>
                </a:r>
              </a:p>
              <a:p>
                <a:pPr marL="457200" indent="-457200">
                  <a:buAutoNum type="arabicParenR"/>
                </a:pPr>
                <a:r>
                  <a:rPr lang="en" sz="2400" i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&amp; </a:t>
                </a:r>
                <a:r>
                  <a:rPr lang="ru-RU" sz="2400" i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 </a:t>
                </a:r>
                <a:r>
                  <a:rPr lang="ru-RU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∨ (</a:t>
                </a:r>
                <a:r>
                  <a:rPr lang="ru-RU" sz="2400" i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В </a:t>
                </a:r>
                <a:r>
                  <a:rPr lang="ru-RU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en" sz="2400" i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endParaRPr lang="ru-RU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" sz="2400" i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∨ </a:t>
                </a:r>
                <a:r>
                  <a:rPr lang="ru-RU" sz="2400" i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ru-RU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 &amp; (</a:t>
                </a:r>
                <a:r>
                  <a:rPr lang="en" sz="2400" i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:r>
                  <a:rPr lang="en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en" sz="2400" i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endParaRPr lang="ru-RU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" sz="2400" i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&amp; </a:t>
                </a:r>
                <a:r>
                  <a:rPr lang="ru-RU" sz="2400" i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В </a:t>
                </a:r>
                <a:r>
                  <a:rPr lang="ru-RU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∨ </a:t>
                </a:r>
                <a:r>
                  <a:rPr lang="ru-RU" sz="2400" i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ru-RU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 &amp; (</a:t>
                </a:r>
                <a:r>
                  <a:rPr lang="ru-RU" sz="2400" i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В </a:t>
                </a:r>
                <a:r>
                  <a:rPr lang="ru-RU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en" sz="2400" i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&amp; </a:t>
                </a:r>
                <a:r>
                  <a:rPr lang="ru-RU" sz="2400" i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ru-RU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endParaRPr lang="ru-RU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en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" sz="2400" i="1" smtClean="0">
                            <a:solidFill>
                              <a:schemeClr val="tx2"/>
                            </a:solidFill>
                            <a:effectLst/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ru-RU" sz="2400" i="1" dirty="0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В</m:t>
                        </m:r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m:rPr>
                            <m:nor/>
                          </m:rPr>
                          <a:rPr lang="en" sz="2400" i="1" dirty="0">
                            <a:solidFill>
                              <a:schemeClr val="tx2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bar>
                  </m:oMath>
                </a14:m>
                <a:r>
                  <a:rPr lang="ru-RU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∨</a:t>
                </a:r>
                <a:r>
                  <a:rPr lang="ru-RU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2400" i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 </a:t>
                </a:r>
                <a:r>
                  <a:rPr lang="ru-RU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∨ </a:t>
                </a:r>
                <a:r>
                  <a:rPr lang="en" sz="2400" i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→</a:t>
                </a:r>
                <a:r>
                  <a:rPr lang="ru-RU" sz="2400" i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ru-RU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endParaRPr lang="ru-RU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:r>
                  <a:rPr lang="ru-RU" sz="2400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ни одна из указанных формул. </a:t>
                </a:r>
                <a:endParaRPr lang="ru-RU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+mj-lt"/>
                  <a:buAutoNum type="arabicPeriod"/>
                </a:pPr>
                <a:endParaRPr lang="ru-RU" dirty="0">
                  <a:effectLst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A39A4A-B741-CE5D-6DF8-DDA730488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46" y="3642781"/>
                <a:ext cx="10431483" cy="3030060"/>
              </a:xfrm>
              <a:prstGeom prst="rect">
                <a:avLst/>
              </a:prstGeom>
              <a:blipFill>
                <a:blip r:embed="rId2"/>
                <a:stretch>
                  <a:fillRect l="-851" t="-20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B3D49B4-F6A4-1DD5-2B4A-8B4A0A6C3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666" y="1471081"/>
            <a:ext cx="25781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12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EA8F063F-CCE0-7541-8D6F-67C1012C7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062" y="1737892"/>
                <a:ext cx="11345407" cy="454742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sz="2400" dirty="0">
                    <a:effectLst/>
                  </a:rPr>
                  <a:t>Логическая функция </a:t>
                </a:r>
                <a:r>
                  <a:rPr lang="en" sz="2400" i="1" dirty="0">
                    <a:effectLst/>
                  </a:rPr>
                  <a:t>F </a:t>
                </a:r>
                <a:r>
                  <a:rPr lang="ru-RU" sz="2400" dirty="0">
                    <a:effectLst/>
                  </a:rPr>
                  <a:t>зада</a:t>
                </a:r>
                <a:r>
                  <a:rPr lang="ru-RU" sz="2400" dirty="0"/>
                  <a:t>ё</a:t>
                </a:r>
                <a:r>
                  <a:rPr lang="ru-RU" sz="2400" dirty="0">
                    <a:effectLst/>
                  </a:rPr>
                  <a:t>тся выражением</a:t>
                </a:r>
                <a:endParaRPr lang="en-US" sz="2400" dirty="0">
                  <a:effectLst/>
                </a:endParaRPr>
              </a:p>
              <a:p>
                <a:pPr algn="ctr"/>
                <a:r>
                  <a:rPr lang="ru-RU" sz="2400" dirty="0">
                    <a:effectLst/>
                  </a:rPr>
                  <a:t>(</a:t>
                </a:r>
                <a:r>
                  <a:rPr lang="en" sz="2400" i="1" dirty="0">
                    <a:effectLst/>
                  </a:rPr>
                  <a:t>A</a:t>
                </a:r>
                <a:r>
                  <a:rPr lang="ru-RU" sz="2400" i="1" dirty="0">
                    <a:effectLst/>
                  </a:rPr>
                  <a:t> </a:t>
                </a:r>
                <a:r>
                  <a:rPr lang="en" sz="2400" dirty="0">
                    <a:effectLst/>
                  </a:rPr>
                  <a:t>&amp;</a:t>
                </a:r>
                <a:r>
                  <a:rPr lang="ru-RU" sz="2400" dirty="0">
                    <a:effectLst/>
                  </a:rPr>
                  <a:t> </a:t>
                </a:r>
                <a:r>
                  <a:rPr lang="en" sz="2400" i="1" dirty="0">
                    <a:effectLst/>
                  </a:rPr>
                  <a:t>B</a:t>
                </a:r>
                <a:r>
                  <a:rPr lang="ru-RU" sz="2400" i="1" dirty="0">
                    <a:effectLst/>
                  </a:rPr>
                  <a:t> </a:t>
                </a:r>
                <a:r>
                  <a:rPr lang="en" sz="2400" dirty="0">
                    <a:effectLst/>
                  </a:rPr>
                  <a:t>&amp;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" sz="24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ba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sz="2400" dirty="0">
                    <a:effectLst/>
                  </a:rPr>
                  <a:t>)</a:t>
                </a:r>
                <a:r>
                  <a:rPr lang="ru-RU" sz="2400" dirty="0">
                    <a:effectLst/>
                  </a:rPr>
                  <a:t> </a:t>
                </a:r>
                <a:r>
                  <a:rPr lang="en" sz="2400" dirty="0">
                    <a:effectLst/>
                  </a:rPr>
                  <a:t>∨</a:t>
                </a:r>
                <a:r>
                  <a:rPr lang="ru-RU" sz="2400" dirty="0">
                    <a:effectLst/>
                  </a:rPr>
                  <a:t> </a:t>
                </a:r>
                <a:r>
                  <a:rPr lang="en" sz="2400" dirty="0">
                    <a:effectLst/>
                  </a:rPr>
                  <a:t>(</a:t>
                </a:r>
                <a:r>
                  <a:rPr lang="en" sz="2400" i="1" dirty="0">
                    <a:effectLst/>
                  </a:rPr>
                  <a:t>A</a:t>
                </a:r>
                <a:r>
                  <a:rPr lang="ru-RU" sz="2400" i="1" dirty="0">
                    <a:effectLst/>
                  </a:rPr>
                  <a:t> </a:t>
                </a:r>
                <a:r>
                  <a:rPr lang="en" sz="2400" dirty="0">
                    <a:effectLst/>
                  </a:rPr>
                  <a:t>&amp;</a:t>
                </a:r>
                <a:r>
                  <a:rPr lang="ru-RU" sz="2400" dirty="0">
                    <a:effectLst/>
                  </a:rPr>
                  <a:t> </a:t>
                </a:r>
                <a:r>
                  <a:rPr lang="en" sz="2400" i="1" dirty="0">
                    <a:effectLst/>
                  </a:rPr>
                  <a:t>B</a:t>
                </a:r>
                <a:r>
                  <a:rPr lang="ru-RU" sz="2400" i="1" dirty="0">
                    <a:effectLst/>
                  </a:rPr>
                  <a:t> </a:t>
                </a:r>
                <a:r>
                  <a:rPr lang="en" sz="2400" dirty="0">
                    <a:effectLst/>
                  </a:rPr>
                  <a:t>&amp;</a:t>
                </a:r>
                <a:r>
                  <a:rPr lang="ru-RU" sz="2400" dirty="0">
                    <a:effectLst/>
                  </a:rPr>
                  <a:t> </a:t>
                </a:r>
                <a:r>
                  <a:rPr lang="en" sz="2400" i="1" dirty="0">
                    <a:effectLst/>
                  </a:rPr>
                  <a:t>C</a:t>
                </a:r>
                <a:r>
                  <a:rPr lang="en" sz="2400" dirty="0">
                    <a:effectLst/>
                  </a:rPr>
                  <a:t>)</a:t>
                </a:r>
                <a:r>
                  <a:rPr lang="ru-RU" sz="2400" dirty="0">
                    <a:effectLst/>
                  </a:rPr>
                  <a:t> </a:t>
                </a:r>
                <a:r>
                  <a:rPr lang="en" sz="2400" dirty="0">
                    <a:effectLst/>
                  </a:rPr>
                  <a:t>∨</a:t>
                </a:r>
                <a:r>
                  <a:rPr lang="ru-RU" sz="2400" dirty="0">
                    <a:effectLst/>
                  </a:rPr>
                  <a:t> </a:t>
                </a:r>
                <a:r>
                  <a:rPr lang="en" sz="2400" dirty="0">
                    <a:effectLst/>
                  </a:rPr>
                  <a:t>(</a:t>
                </a:r>
                <a:r>
                  <a:rPr lang="en" sz="2400" i="1" dirty="0">
                    <a:effectLst/>
                  </a:rPr>
                  <a:t>A</a:t>
                </a:r>
                <a:r>
                  <a:rPr lang="ru-RU" sz="2400" i="1" dirty="0">
                    <a:effectLst/>
                  </a:rPr>
                  <a:t> </a:t>
                </a:r>
                <a:r>
                  <a:rPr lang="en" sz="2400" dirty="0">
                    <a:effectLst/>
                  </a:rPr>
                  <a:t>&amp;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" sz="24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ba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sz="2400" i="1" dirty="0">
                    <a:effectLst/>
                  </a:rPr>
                  <a:t> </a:t>
                </a:r>
                <a:r>
                  <a:rPr lang="en" sz="2400" dirty="0">
                    <a:effectLst/>
                  </a:rPr>
                  <a:t>&amp;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" sz="2400" i="1" smtClean="0">
                            <a:effectLst/>
                            <a:latin typeface="Cambria Math"/>
                          </a:rPr>
                        </m:ctrlPr>
                      </m:bar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bar>
                  </m:oMath>
                </a14:m>
                <a:r>
                  <a:rPr lang="en" sz="2400" dirty="0">
                    <a:effectLst/>
                  </a:rPr>
                  <a:t>). </a:t>
                </a:r>
                <a:endParaRPr lang="en" sz="2400" dirty="0"/>
              </a:p>
              <a:p>
                <a:r>
                  <a:rPr lang="ru-RU" sz="2400" dirty="0">
                    <a:effectLst/>
                  </a:rPr>
                  <a:t>Ниже приведён фрагмент таблицы истинности, содержащий все наборы переменных, на которых </a:t>
                </a:r>
                <a:r>
                  <a:rPr lang="en" sz="2400" i="1" dirty="0">
                    <a:effectLst/>
                  </a:rPr>
                  <a:t>F </a:t>
                </a:r>
                <a:r>
                  <a:rPr lang="ru-RU" sz="2400" dirty="0">
                    <a:effectLst/>
                  </a:rPr>
                  <a:t>ложна.</a:t>
                </a:r>
              </a:p>
              <a:p>
                <a:endParaRPr lang="ru-RU" sz="2400" dirty="0"/>
              </a:p>
              <a:p>
                <a:endParaRPr lang="en-US" sz="2400" dirty="0">
                  <a:effectLst/>
                </a:endParaRPr>
              </a:p>
              <a:p>
                <a:endParaRPr lang="ru-RU" sz="2400" dirty="0">
                  <a:effectLst/>
                </a:endParaRPr>
              </a:p>
              <a:p>
                <a:endParaRPr lang="en-US" sz="2400" dirty="0"/>
              </a:p>
              <a:p>
                <a:endParaRPr lang="ru-RU" sz="2400" dirty="0"/>
              </a:p>
              <a:p>
                <a:endParaRPr lang="en-US" sz="2400" dirty="0">
                  <a:effectLst/>
                </a:endParaRPr>
              </a:p>
              <a:p>
                <a:r>
                  <a:rPr lang="ru-RU" sz="2400" dirty="0">
                    <a:effectLst/>
                  </a:rPr>
                  <a:t>Какому столбцу таблицы истинности функции </a:t>
                </a:r>
                <a:r>
                  <a:rPr lang="en" sz="2400" i="1" dirty="0">
                    <a:effectLst/>
                  </a:rPr>
                  <a:t>F </a:t>
                </a:r>
                <a:r>
                  <a:rPr lang="ru-RU" sz="2400" dirty="0">
                    <a:effectLst/>
                  </a:rPr>
                  <a:t>соответствует каждая из переменных </a:t>
                </a:r>
                <a:r>
                  <a:rPr lang="en" sz="2400" i="1" dirty="0">
                    <a:effectLst/>
                  </a:rPr>
                  <a:t>A</a:t>
                </a:r>
                <a:r>
                  <a:rPr lang="en" sz="2400" dirty="0">
                    <a:effectLst/>
                  </a:rPr>
                  <a:t>, </a:t>
                </a:r>
                <a:r>
                  <a:rPr lang="ru-RU" sz="2400" i="1" dirty="0">
                    <a:effectLst/>
                  </a:rPr>
                  <a:t>В</a:t>
                </a:r>
                <a:r>
                  <a:rPr lang="ru-RU" sz="2400" dirty="0">
                    <a:effectLst/>
                  </a:rPr>
                  <a:t>, </a:t>
                </a:r>
                <a:r>
                  <a:rPr lang="ru-RU" sz="2400" i="1" dirty="0">
                    <a:effectLst/>
                  </a:rPr>
                  <a:t>С</a:t>
                </a:r>
                <a:r>
                  <a:rPr lang="ru-RU" sz="2400" dirty="0">
                    <a:effectLst/>
                  </a:rPr>
                  <a:t>? </a:t>
                </a:r>
                <a:endParaRPr lang="ru-RU" sz="2400" dirty="0"/>
              </a:p>
              <a:p>
                <a:endParaRPr lang="ru-RU" sz="2400" dirty="0"/>
              </a:p>
              <a:p>
                <a:pPr indent="266700">
                  <a:defRPr/>
                </a:pPr>
                <a:endParaRPr lang="ru-RU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A8F063F-CCE0-7541-8D6F-67C1012C7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062" y="1737892"/>
                <a:ext cx="11345407" cy="4547423"/>
              </a:xfrm>
              <a:blipFill>
                <a:blip r:embed="rId2"/>
                <a:stretch>
                  <a:fillRect l="-559" t="-2228" b="-13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1E245A-B710-1175-FAB1-E1E72164BDB9}"/>
              </a:ext>
            </a:extLst>
          </p:cNvPr>
          <p:cNvSpPr txBox="1"/>
          <p:nvPr/>
        </p:nvSpPr>
        <p:spPr>
          <a:xfrm>
            <a:off x="10058400" y="1298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8620833-157B-8074-07ED-AC3964AC9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365" y="2874715"/>
            <a:ext cx="25781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FA50624-6A85-1901-1242-746EF763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ТАБЛИЦА ИСТИННОСТИ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BED1364E-BD4C-03EA-FDD4-1AC3DAD1C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082040"/>
            <a:ext cx="10858994" cy="3337559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dirty="0">
                <a:latin typeface="Arial" pitchFamily="34" charset="0"/>
                <a:cs typeface="Arial" pitchFamily="34" charset="0"/>
              </a:rPr>
              <a:t>Таблицу значений, которые принимает логическое выражение при всех сочетаниях значений (наборах) входящих в него переменных, называют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таблицей истинности логического выражения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Функцию от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переменных, аргументы которой и сама функция принимают только два значения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называют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логической функцией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lvl="0" algn="just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Таблица истинности может рассматриваться как способ задания логической функции.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386F10-75A4-2A06-5163-BBD9A8F29A20}"/>
              </a:ext>
            </a:extLst>
          </p:cNvPr>
          <p:cNvSpPr txBox="1"/>
          <p:nvPr/>
        </p:nvSpPr>
        <p:spPr>
          <a:xfrm>
            <a:off x="1968790" y="4552857"/>
            <a:ext cx="8072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Таблицы  истинности логических операций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5CDD9724-1490-E68F-C95C-D42CD4AAF623}"/>
              </a:ext>
            </a:extLst>
          </p:cNvPr>
          <p:cNvGraphicFramePr>
            <a:graphicFrameLocks noGrp="1"/>
          </p:cNvGraphicFramePr>
          <p:nvPr/>
        </p:nvGraphicFramePr>
        <p:xfrm>
          <a:off x="3397551" y="4981484"/>
          <a:ext cx="6643735" cy="1676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580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0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9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1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1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91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54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1464">
                <a:tc>
                  <a:txBody>
                    <a:bodyPr/>
                    <a:lstStyle/>
                    <a:p>
                      <a:pPr algn="ctr"/>
                      <a:r>
                        <a:rPr lang="ru-RU" sz="2200" i="0" dirty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i="0" dirty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>
                          <a:latin typeface="Arial" pitchFamily="34" charset="0"/>
                          <a:cs typeface="Arial" pitchFamily="34" charset="0"/>
                        </a:rPr>
                        <a:t>A &amp;</a:t>
                      </a:r>
                      <a:r>
                        <a:rPr lang="en-US" sz="2200" i="0" baseline="0" dirty="0">
                          <a:latin typeface="Arial" pitchFamily="34" charset="0"/>
                          <a:cs typeface="Arial" pitchFamily="34" charset="0"/>
                        </a:rPr>
                        <a:t> B</a:t>
                      </a:r>
                      <a:endParaRPr lang="ru-RU" sz="22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i="0" dirty="0">
                          <a:latin typeface="Arial" pitchFamily="34" charset="0"/>
                          <a:cs typeface="Arial" pitchFamily="34" charset="0"/>
                        </a:rPr>
                        <a:t>А ∨ B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i="0" dirty="0">
                          <a:latin typeface="Arial" pitchFamily="34" charset="0"/>
                          <a:cs typeface="Arial" pitchFamily="34" charset="0"/>
                        </a:rPr>
                        <a:t>A → B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i="0" dirty="0">
                          <a:latin typeface="Arial" pitchFamily="34" charset="0"/>
                          <a:cs typeface="Arial" pitchFamily="34" charset="0"/>
                        </a:rPr>
                        <a:t>A </a:t>
                      </a:r>
                      <a:r>
                        <a:rPr lang="ru-RU" sz="1800" b="0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⊕</a:t>
                      </a:r>
                      <a:r>
                        <a:rPr lang="ru-RU" sz="2200" i="0" dirty="0">
                          <a:latin typeface="Arial" pitchFamily="34" charset="0"/>
                          <a:cs typeface="Arial" pitchFamily="34" charset="0"/>
                        </a:rPr>
                        <a:t> B </a:t>
                      </a:r>
                      <a:r>
                        <a:rPr lang="el-GR" sz="220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2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↔ B</a:t>
                      </a:r>
                      <a:endParaRPr lang="ru-RU" sz="2200" b="1" i="0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46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46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46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146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234B3939-6803-FE05-7435-2B970AD5CBFA}"/>
              </a:ext>
            </a:extLst>
          </p:cNvPr>
          <p:cNvGraphicFramePr>
            <a:graphicFrameLocks noGrp="1"/>
          </p:cNvGraphicFramePr>
          <p:nvPr/>
        </p:nvGraphicFramePr>
        <p:xfrm>
          <a:off x="2081456" y="4991025"/>
          <a:ext cx="1161746" cy="1005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580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0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8014">
                <a:tc>
                  <a:txBody>
                    <a:bodyPr/>
                    <a:lstStyle/>
                    <a:p>
                      <a:pPr algn="ctr"/>
                      <a:r>
                        <a:rPr lang="ru-RU" sz="2200" i="0" dirty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ru-RU" sz="22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56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56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D31E02C-A332-49B5-0130-ADC22C101CC8}"/>
              </a:ext>
            </a:extLst>
          </p:cNvPr>
          <p:cNvCxnSpPr/>
          <p:nvPr/>
        </p:nvCxnSpPr>
        <p:spPr>
          <a:xfrm flipV="1">
            <a:off x="2853273" y="5042062"/>
            <a:ext cx="1800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27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B606992-985E-1032-CDCC-13AB894C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ТАБЛИЦ ИСТИННОСТИ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E53566D7-A3D8-B7CC-AC33-1A2033F5F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578208"/>
            <a:ext cx="10858994" cy="4547423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arenR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определить количество строк таблицы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m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 = 2</a:t>
            </a:r>
            <a:r>
              <a:rPr lang="ru-RU" sz="2800" i="1" baseline="30000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где </a:t>
            </a:r>
            <a:r>
              <a:rPr lang="ru-RU" sz="28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-  количество переменных в логическом выражении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dirty="0"/>
              <a:t>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пределить число столбцов таблицы как сумму логических переменных и логических операций в логическом выражении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dirty="0"/>
              <a:t>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становить последовательность выполнения логических операций с учётом скобок и приоритетов операций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dirty="0"/>
              <a:t>з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аполнить строку с заголовками столбцов таблицы истинности (имена переменных, номера операций)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dirty="0"/>
              <a:t>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ыписать наборы входных переменных  (ряд целых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ru-RU" sz="2800" i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-разрядных двоичных чисел от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i="1" baseline="30000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 – 1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ru-RU" dirty="0"/>
              <a:t>п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ровести заполнение таблицы истинности по столбцам, выполняя логические операции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47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524B49B-B36E-01E3-53E4-A30F64CC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234" y="92289"/>
            <a:ext cx="9787703" cy="1325563"/>
          </a:xfrm>
        </p:spPr>
        <p:txBody>
          <a:bodyPr/>
          <a:lstStyle/>
          <a:p>
            <a:r>
              <a:rPr lang="ru-RU" dirty="0"/>
              <a:t>ПРИМЕР 1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7EE06D95-85E3-3B5F-6761-D811266EE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234" y="999089"/>
            <a:ext cx="10858994" cy="585872"/>
          </a:xfrm>
        </p:spPr>
        <p:txBody>
          <a:bodyPr/>
          <a:lstStyle/>
          <a:p>
            <a:r>
              <a:rPr lang="ru-RU" dirty="0"/>
              <a:t>Построим таблицу истинности для логического выражения</a:t>
            </a: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6A2DE5D-E5EF-6C05-F68C-3162B11DF577}"/>
              </a:ext>
            </a:extLst>
          </p:cNvPr>
          <p:cNvSpPr/>
          <p:nvPr/>
        </p:nvSpPr>
        <p:spPr>
          <a:xfrm>
            <a:off x="5995534" y="1500174"/>
            <a:ext cx="285752" cy="857256"/>
          </a:xfrm>
          <a:prstGeom prst="rect">
            <a:avLst/>
          </a:prstGeom>
          <a:solidFill>
            <a:srgbClr val="92D05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1AA5C1D-E48D-3978-4EFB-82C44AD183CC}"/>
              </a:ext>
            </a:extLst>
          </p:cNvPr>
          <p:cNvSpPr/>
          <p:nvPr/>
        </p:nvSpPr>
        <p:spPr>
          <a:xfrm>
            <a:off x="6238876" y="1500174"/>
            <a:ext cx="857256" cy="857256"/>
          </a:xfrm>
          <a:prstGeom prst="rect">
            <a:avLst/>
          </a:prstGeom>
          <a:solidFill>
            <a:srgbClr val="92D05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0117690-26F3-F5FE-02BE-D31DA77B3F69}"/>
              </a:ext>
            </a:extLst>
          </p:cNvPr>
          <p:cNvSpPr/>
          <p:nvPr/>
        </p:nvSpPr>
        <p:spPr>
          <a:xfrm>
            <a:off x="5167306" y="1500174"/>
            <a:ext cx="857256" cy="857256"/>
          </a:xfrm>
          <a:prstGeom prst="rect">
            <a:avLst/>
          </a:prstGeom>
          <a:solidFill>
            <a:srgbClr val="92D05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8A9189-97DD-8D05-B296-252C2AF7D358}"/>
              </a:ext>
            </a:extLst>
          </p:cNvPr>
          <p:cNvSpPr/>
          <p:nvPr/>
        </p:nvSpPr>
        <p:spPr>
          <a:xfrm>
            <a:off x="6818000" y="1500174"/>
            <a:ext cx="285752" cy="857256"/>
          </a:xfrm>
          <a:prstGeom prst="rect">
            <a:avLst/>
          </a:prstGeom>
          <a:solidFill>
            <a:srgbClr val="92D05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4897485-20FD-48A4-8801-F28971478CD2}"/>
              </a:ext>
            </a:extLst>
          </p:cNvPr>
          <p:cNvSpPr/>
          <p:nvPr/>
        </p:nvSpPr>
        <p:spPr>
          <a:xfrm>
            <a:off x="6262691" y="1500174"/>
            <a:ext cx="285752" cy="857256"/>
          </a:xfrm>
          <a:prstGeom prst="rect">
            <a:avLst/>
          </a:prstGeom>
          <a:solidFill>
            <a:srgbClr val="92D050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96B516-A94C-6ABA-A94A-D5F05B6844CB}"/>
              </a:ext>
            </a:extLst>
          </p:cNvPr>
          <p:cNvSpPr txBox="1"/>
          <p:nvPr/>
        </p:nvSpPr>
        <p:spPr>
          <a:xfrm>
            <a:off x="2452662" y="2306887"/>
            <a:ext cx="6560282" cy="42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Сколько строк будет в таблице?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0E1FDA-CC08-B085-E331-16F6AD88E199}"/>
              </a:ext>
            </a:extLst>
          </p:cNvPr>
          <p:cNvSpPr txBox="1"/>
          <p:nvPr/>
        </p:nvSpPr>
        <p:spPr>
          <a:xfrm>
            <a:off x="2452662" y="3498933"/>
            <a:ext cx="6560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Сколько столбцов будет в таблице?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DCD8952-D04A-714C-956A-1622C216414A}"/>
              </a:ext>
            </a:extLst>
          </p:cNvPr>
          <p:cNvSpPr txBox="1"/>
          <p:nvPr/>
        </p:nvSpPr>
        <p:spPr>
          <a:xfrm>
            <a:off x="2452662" y="2643183"/>
            <a:ext cx="764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этом выражении две переменные – </a:t>
            </a:r>
            <a:r>
              <a:rPr lang="ru-RU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таблице будет 5 строк (2</a:t>
            </a:r>
            <a:r>
              <a:rPr lang="ru-RU" sz="2200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плюс строка заголовка).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5B0A177-27D8-DF01-6263-581A779DBE3B}"/>
              </a:ext>
            </a:extLst>
          </p:cNvPr>
          <p:cNvSpPr txBox="1"/>
          <p:nvPr/>
        </p:nvSpPr>
        <p:spPr>
          <a:xfrm>
            <a:off x="2452662" y="3786191"/>
            <a:ext cx="764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логическом выражении две логические переменные и пять логических операций. Итого 7 столбцов.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xmlns="" id="{7A1BA6D7-DA8E-E29D-65A2-BD26632BB07E}"/>
              </a:ext>
            </a:extLst>
          </p:cNvPr>
          <p:cNvGraphicFramePr>
            <a:graphicFrameLocks noGrp="1"/>
          </p:cNvGraphicFramePr>
          <p:nvPr/>
        </p:nvGraphicFramePr>
        <p:xfrm>
          <a:off x="2381225" y="2357429"/>
          <a:ext cx="7715302" cy="23574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1102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2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21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21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21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21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21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71491">
                <a:tc>
                  <a:txBody>
                    <a:bodyPr/>
                    <a:lstStyle/>
                    <a:p>
                      <a:endParaRPr lang="ru-RU" sz="22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491">
                <a:tc>
                  <a:txBody>
                    <a:bodyPr/>
                    <a:lstStyle/>
                    <a:p>
                      <a:endParaRPr lang="ru-RU" sz="22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491"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491"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1491"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6" name="Прямоугольная выноска 15">
            <a:extLst>
              <a:ext uri="{FF2B5EF4-FFF2-40B4-BE49-F238E27FC236}">
                <a16:creationId xmlns:a16="http://schemas.microsoft.com/office/drawing/2014/main" xmlns="" id="{F29A135E-124E-BEBE-5F3F-B1F320629D5D}"/>
              </a:ext>
            </a:extLst>
          </p:cNvPr>
          <p:cNvSpPr/>
          <p:nvPr/>
        </p:nvSpPr>
        <p:spPr>
          <a:xfrm>
            <a:off x="6301814" y="1552567"/>
            <a:ext cx="216000" cy="324000"/>
          </a:xfrm>
          <a:prstGeom prst="wedgeRectCallout">
            <a:avLst>
              <a:gd name="adj1" fmla="val -8833"/>
              <a:gd name="adj2" fmla="val 69167"/>
            </a:avLst>
          </a:prstGeom>
          <a:ln>
            <a:solidFill>
              <a:srgbClr val="679E2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Прямоугольная выноска 16">
            <a:extLst>
              <a:ext uri="{FF2B5EF4-FFF2-40B4-BE49-F238E27FC236}">
                <a16:creationId xmlns:a16="http://schemas.microsoft.com/office/drawing/2014/main" xmlns="" id="{1BD486E3-41D9-067F-FF43-DE085F3EB399}"/>
              </a:ext>
            </a:extLst>
          </p:cNvPr>
          <p:cNvSpPr/>
          <p:nvPr/>
        </p:nvSpPr>
        <p:spPr>
          <a:xfrm>
            <a:off x="6579066" y="1552567"/>
            <a:ext cx="216000" cy="324000"/>
          </a:xfrm>
          <a:prstGeom prst="wedgeRectCallout">
            <a:avLst>
              <a:gd name="adj1" fmla="val -22705"/>
              <a:gd name="adj2" fmla="val 70949"/>
            </a:avLst>
          </a:prstGeom>
          <a:ln>
            <a:solidFill>
              <a:srgbClr val="679E2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Прямоугольная выноска 17">
            <a:extLst>
              <a:ext uri="{FF2B5EF4-FFF2-40B4-BE49-F238E27FC236}">
                <a16:creationId xmlns:a16="http://schemas.microsoft.com/office/drawing/2014/main" xmlns="" id="{2DB2DF42-96E3-7BAB-606A-F81FFD64368B}"/>
              </a:ext>
            </a:extLst>
          </p:cNvPr>
          <p:cNvSpPr/>
          <p:nvPr/>
        </p:nvSpPr>
        <p:spPr>
          <a:xfrm>
            <a:off x="6856317" y="1552567"/>
            <a:ext cx="216000" cy="324000"/>
          </a:xfrm>
          <a:prstGeom prst="wedgeRectCallout">
            <a:avLst>
              <a:gd name="adj1" fmla="val -8833"/>
              <a:gd name="adj2" fmla="val 69167"/>
            </a:avLst>
          </a:prstGeom>
          <a:ln>
            <a:solidFill>
              <a:srgbClr val="679E2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9" name="Прямоугольная выноска 18">
            <a:extLst>
              <a:ext uri="{FF2B5EF4-FFF2-40B4-BE49-F238E27FC236}">
                <a16:creationId xmlns:a16="http://schemas.microsoft.com/office/drawing/2014/main" xmlns="" id="{82EF4E5F-305E-31DD-F1D6-46DB246BE915}"/>
              </a:ext>
            </a:extLst>
          </p:cNvPr>
          <p:cNvSpPr/>
          <p:nvPr/>
        </p:nvSpPr>
        <p:spPr>
          <a:xfrm>
            <a:off x="6024562" y="1552567"/>
            <a:ext cx="216000" cy="324000"/>
          </a:xfrm>
          <a:prstGeom prst="wedgeRectCallout">
            <a:avLst>
              <a:gd name="adj1" fmla="val -17653"/>
              <a:gd name="adj2" fmla="val 70636"/>
            </a:avLst>
          </a:prstGeom>
          <a:ln>
            <a:solidFill>
              <a:srgbClr val="679E2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0" name="Прямоугольная выноска 19">
            <a:extLst>
              <a:ext uri="{FF2B5EF4-FFF2-40B4-BE49-F238E27FC236}">
                <a16:creationId xmlns:a16="http://schemas.microsoft.com/office/drawing/2014/main" xmlns="" id="{83DAECED-316F-4065-818E-13C2F15522F6}"/>
              </a:ext>
            </a:extLst>
          </p:cNvPr>
          <p:cNvSpPr/>
          <p:nvPr/>
        </p:nvSpPr>
        <p:spPr>
          <a:xfrm>
            <a:off x="5468298" y="1552567"/>
            <a:ext cx="216000" cy="324000"/>
          </a:xfrm>
          <a:prstGeom prst="wedgeRectCallout">
            <a:avLst>
              <a:gd name="adj1" fmla="val 19831"/>
              <a:gd name="adj2" fmla="val 70636"/>
            </a:avLst>
          </a:prstGeom>
          <a:ln>
            <a:solidFill>
              <a:srgbClr val="679E2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1F7C557-C1BE-1EFA-4036-00E82A488071}"/>
              </a:ext>
            </a:extLst>
          </p:cNvPr>
          <p:cNvSpPr txBox="1"/>
          <p:nvPr/>
        </p:nvSpPr>
        <p:spPr>
          <a:xfrm>
            <a:off x="4595802" y="2395531"/>
            <a:ext cx="114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464A804-4FE3-C5F2-01E4-27924D46E087}"/>
              </a:ext>
            </a:extLst>
          </p:cNvPr>
          <p:cNvSpPr txBox="1"/>
          <p:nvPr/>
        </p:nvSpPr>
        <p:spPr>
          <a:xfrm>
            <a:off x="5667372" y="2395531"/>
            <a:ext cx="114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9F3F42-C4DC-AD53-F9FB-D8D4071A8E2F}"/>
              </a:ext>
            </a:extLst>
          </p:cNvPr>
          <p:cNvSpPr txBox="1"/>
          <p:nvPr/>
        </p:nvSpPr>
        <p:spPr>
          <a:xfrm>
            <a:off x="6784980" y="2395531"/>
            <a:ext cx="114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4365D1D-EC60-A187-FE59-F5FA91B1EC2B}"/>
              </a:ext>
            </a:extLst>
          </p:cNvPr>
          <p:cNvSpPr txBox="1"/>
          <p:nvPr/>
        </p:nvSpPr>
        <p:spPr>
          <a:xfrm>
            <a:off x="7881950" y="2395531"/>
            <a:ext cx="114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CD9666D-D92A-97B2-8161-57685A5AD1B2}"/>
              </a:ext>
            </a:extLst>
          </p:cNvPr>
          <p:cNvSpPr txBox="1"/>
          <p:nvPr/>
        </p:nvSpPr>
        <p:spPr>
          <a:xfrm>
            <a:off x="8953520" y="2395531"/>
            <a:ext cx="114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6" name="Чел-1">
            <a:extLst>
              <a:ext uri="{FF2B5EF4-FFF2-40B4-BE49-F238E27FC236}">
                <a16:creationId xmlns:a16="http://schemas.microsoft.com/office/drawing/2014/main" xmlns="" id="{8D2E25A3-27A2-13C7-8676-AEE17F973519}"/>
              </a:ext>
            </a:extLst>
          </p:cNvPr>
          <p:cNvSpPr txBox="1"/>
          <p:nvPr/>
        </p:nvSpPr>
        <p:spPr>
          <a:xfrm>
            <a:off x="762000" y="4786323"/>
            <a:ext cx="11186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Строим таблицу из 5 строк и 7 столбцов.</a:t>
            </a:r>
          </a:p>
        </p:txBody>
      </p:sp>
      <p:sp>
        <p:nvSpPr>
          <p:cNvPr id="27" name="Чел - 2">
            <a:extLst>
              <a:ext uri="{FF2B5EF4-FFF2-40B4-BE49-F238E27FC236}">
                <a16:creationId xmlns:a16="http://schemas.microsoft.com/office/drawing/2014/main" xmlns="" id="{98E5C1E4-A63F-2A78-B8A9-7D895C235027}"/>
              </a:ext>
            </a:extLst>
          </p:cNvPr>
          <p:cNvSpPr txBox="1"/>
          <p:nvPr/>
        </p:nvSpPr>
        <p:spPr>
          <a:xfrm>
            <a:off x="735332" y="4808161"/>
            <a:ext cx="11186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Заполним заголовок таблицы с учётом приоритета логических операций (порядок выполнения операций: инверсия, конъюнкция, дизъюнкция).</a:t>
            </a:r>
          </a:p>
        </p:txBody>
      </p:sp>
      <p:sp>
        <p:nvSpPr>
          <p:cNvPr id="28" name="Чел - 3">
            <a:extLst>
              <a:ext uri="{FF2B5EF4-FFF2-40B4-BE49-F238E27FC236}">
                <a16:creationId xmlns:a16="http://schemas.microsoft.com/office/drawing/2014/main" xmlns="" id="{F5DD7617-930C-FB35-B642-0A9B090E44B0}"/>
              </a:ext>
            </a:extLst>
          </p:cNvPr>
          <p:cNvSpPr txBox="1"/>
          <p:nvPr/>
        </p:nvSpPr>
        <p:spPr>
          <a:xfrm>
            <a:off x="762000" y="4810675"/>
            <a:ext cx="11186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Заполним наборы входных переменных с учётом того, что они представляют собой ряд целых двухразрядных двоичных чисел от 0 до 3.</a:t>
            </a:r>
          </a:p>
        </p:txBody>
      </p:sp>
      <p:sp>
        <p:nvSpPr>
          <p:cNvPr id="29" name="Чел - 4">
            <a:extLst>
              <a:ext uri="{FF2B5EF4-FFF2-40B4-BE49-F238E27FC236}">
                <a16:creationId xmlns:a16="http://schemas.microsoft.com/office/drawing/2014/main" xmlns="" id="{A06DB5B8-4D0F-EA01-979A-EBEDE7B6FF32}"/>
              </a:ext>
            </a:extLst>
          </p:cNvPr>
          <p:cNvSpPr txBox="1"/>
          <p:nvPr/>
        </p:nvSpPr>
        <p:spPr>
          <a:xfrm>
            <a:off x="762000" y="4801835"/>
            <a:ext cx="11186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Заполним столбцы таблицы согласно правилам определения истинности логических операций.</a:t>
            </a:r>
          </a:p>
        </p:txBody>
      </p:sp>
      <p:sp>
        <p:nvSpPr>
          <p:cNvPr id="30" name="Чел - 5">
            <a:extLst>
              <a:ext uri="{FF2B5EF4-FFF2-40B4-BE49-F238E27FC236}">
                <a16:creationId xmlns:a16="http://schemas.microsoft.com/office/drawing/2014/main" xmlns="" id="{A37EB225-D2E5-1D7A-B63A-65E07D6F4F8E}"/>
              </a:ext>
            </a:extLst>
          </p:cNvPr>
          <p:cNvSpPr txBox="1"/>
          <p:nvPr/>
        </p:nvSpPr>
        <p:spPr>
          <a:xfrm>
            <a:off x="669611" y="4805556"/>
            <a:ext cx="11186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Обратите внимание на последний столбец, содержащий конечный результат. Какой из рассмотренных логических операций он соответствует?</a:t>
            </a:r>
          </a:p>
        </p:txBody>
      </p:sp>
      <p:sp>
        <p:nvSpPr>
          <p:cNvPr id="31" name="3 операция">
            <a:extLst>
              <a:ext uri="{FF2B5EF4-FFF2-40B4-BE49-F238E27FC236}">
                <a16:creationId xmlns:a16="http://schemas.microsoft.com/office/drawing/2014/main" xmlns="" id="{85526696-D183-2C3D-9548-D5D09195E7A4}"/>
              </a:ext>
            </a:extLst>
          </p:cNvPr>
          <p:cNvSpPr/>
          <p:nvPr/>
        </p:nvSpPr>
        <p:spPr>
          <a:xfrm>
            <a:off x="2390750" y="2838444"/>
            <a:ext cx="2188800" cy="1868400"/>
          </a:xfrm>
          <a:prstGeom prst="rect">
            <a:avLst/>
          </a:prstGeom>
          <a:solidFill>
            <a:srgbClr val="92D050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7845E81-A67B-B548-5702-9ECC58B58553}"/>
              </a:ext>
            </a:extLst>
          </p:cNvPr>
          <p:cNvSpPr txBox="1"/>
          <p:nvPr/>
        </p:nvSpPr>
        <p:spPr>
          <a:xfrm>
            <a:off x="2381224" y="2395531"/>
            <a:ext cx="114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5E59CC0-D5C0-0E82-580E-C5384015274B}"/>
              </a:ext>
            </a:extLst>
          </p:cNvPr>
          <p:cNvSpPr txBox="1"/>
          <p:nvPr/>
        </p:nvSpPr>
        <p:spPr>
          <a:xfrm>
            <a:off x="3452794" y="2395531"/>
            <a:ext cx="114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34" name="4 операция">
            <a:extLst>
              <a:ext uri="{FF2B5EF4-FFF2-40B4-BE49-F238E27FC236}">
                <a16:creationId xmlns:a16="http://schemas.microsoft.com/office/drawing/2014/main" xmlns="" id="{4CEAF9D3-2C28-E833-0920-4C7A527F635E}"/>
              </a:ext>
            </a:extLst>
          </p:cNvPr>
          <p:cNvSpPr/>
          <p:nvPr/>
        </p:nvSpPr>
        <p:spPr>
          <a:xfrm>
            <a:off x="4595802" y="2843005"/>
            <a:ext cx="2196000" cy="1868400"/>
          </a:xfrm>
          <a:prstGeom prst="rect">
            <a:avLst/>
          </a:prstGeom>
          <a:solidFill>
            <a:srgbClr val="92D050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E8586BE-7638-68AC-A7EF-EAB70FF4DED7}"/>
              </a:ext>
            </a:extLst>
          </p:cNvPr>
          <p:cNvSpPr txBox="1"/>
          <p:nvPr/>
        </p:nvSpPr>
        <p:spPr>
          <a:xfrm>
            <a:off x="4595802" y="3324225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52C07D5-DFE0-2DA7-9777-A59DF8D4BAAC}"/>
              </a:ext>
            </a:extLst>
          </p:cNvPr>
          <p:cNvSpPr txBox="1"/>
          <p:nvPr/>
        </p:nvSpPr>
        <p:spPr>
          <a:xfrm>
            <a:off x="4595802" y="3801431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0AFAC64-204C-695A-DD3D-456F8FA9BEA7}"/>
              </a:ext>
            </a:extLst>
          </p:cNvPr>
          <p:cNvSpPr txBox="1"/>
          <p:nvPr/>
        </p:nvSpPr>
        <p:spPr>
          <a:xfrm>
            <a:off x="4595802" y="4271017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0CF5B35-1BF8-EDEA-F28C-62B8F95C8A15}"/>
              </a:ext>
            </a:extLst>
          </p:cNvPr>
          <p:cNvSpPr txBox="1"/>
          <p:nvPr/>
        </p:nvSpPr>
        <p:spPr>
          <a:xfrm>
            <a:off x="5667372" y="3324225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21BE921-944A-6C23-008B-52B1FCD9B79B}"/>
              </a:ext>
            </a:extLst>
          </p:cNvPr>
          <p:cNvSpPr txBox="1"/>
          <p:nvPr/>
        </p:nvSpPr>
        <p:spPr>
          <a:xfrm>
            <a:off x="5667372" y="3801431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6093856-F271-66D0-DA9B-7C3B1C6B60AB}"/>
              </a:ext>
            </a:extLst>
          </p:cNvPr>
          <p:cNvSpPr txBox="1"/>
          <p:nvPr/>
        </p:nvSpPr>
        <p:spPr>
          <a:xfrm>
            <a:off x="5667372" y="4271017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6B6BA78-A909-51CD-0DE9-2EAC41A90691}"/>
              </a:ext>
            </a:extLst>
          </p:cNvPr>
          <p:cNvSpPr txBox="1"/>
          <p:nvPr/>
        </p:nvSpPr>
        <p:spPr>
          <a:xfrm>
            <a:off x="4595802" y="2857497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71FE776-37B7-2E12-38D9-0C25D3EFA03E}"/>
              </a:ext>
            </a:extLst>
          </p:cNvPr>
          <p:cNvSpPr txBox="1"/>
          <p:nvPr/>
        </p:nvSpPr>
        <p:spPr>
          <a:xfrm>
            <a:off x="5667372" y="2857497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3" name="5 операция">
            <a:extLst>
              <a:ext uri="{FF2B5EF4-FFF2-40B4-BE49-F238E27FC236}">
                <a16:creationId xmlns:a16="http://schemas.microsoft.com/office/drawing/2014/main" xmlns="" id="{9320B9D1-05F3-C12D-9D41-2D739B40E66F}"/>
              </a:ext>
            </a:extLst>
          </p:cNvPr>
          <p:cNvSpPr/>
          <p:nvPr/>
        </p:nvSpPr>
        <p:spPr>
          <a:xfrm>
            <a:off x="6800854" y="2843005"/>
            <a:ext cx="2196000" cy="1868400"/>
          </a:xfrm>
          <a:prstGeom prst="rect">
            <a:avLst/>
          </a:prstGeom>
          <a:solidFill>
            <a:srgbClr val="92D050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44" name="2 операция">
            <a:extLst>
              <a:ext uri="{FF2B5EF4-FFF2-40B4-BE49-F238E27FC236}">
                <a16:creationId xmlns:a16="http://schemas.microsoft.com/office/drawing/2014/main" xmlns="" id="{60B2C83A-F0FD-FF85-476D-61F59BD28B37}"/>
              </a:ext>
            </a:extLst>
          </p:cNvPr>
          <p:cNvSpPr/>
          <p:nvPr/>
        </p:nvSpPr>
        <p:spPr>
          <a:xfrm>
            <a:off x="3491504" y="2843005"/>
            <a:ext cx="1090800" cy="1868400"/>
          </a:xfrm>
          <a:prstGeom prst="rect">
            <a:avLst/>
          </a:prstGeom>
          <a:solidFill>
            <a:srgbClr val="92D050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45" name="1 операция">
            <a:extLst>
              <a:ext uri="{FF2B5EF4-FFF2-40B4-BE49-F238E27FC236}">
                <a16:creationId xmlns:a16="http://schemas.microsoft.com/office/drawing/2014/main" xmlns="" id="{382DFD0F-FC9B-942E-A98E-24C5EBAD3387}"/>
              </a:ext>
            </a:extLst>
          </p:cNvPr>
          <p:cNvSpPr/>
          <p:nvPr/>
        </p:nvSpPr>
        <p:spPr>
          <a:xfrm>
            <a:off x="2391209" y="2843005"/>
            <a:ext cx="1087200" cy="1868400"/>
          </a:xfrm>
          <a:prstGeom prst="rect">
            <a:avLst/>
          </a:prstGeom>
          <a:solidFill>
            <a:srgbClr val="92D050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46" name="6 операция">
            <a:extLst>
              <a:ext uri="{FF2B5EF4-FFF2-40B4-BE49-F238E27FC236}">
                <a16:creationId xmlns:a16="http://schemas.microsoft.com/office/drawing/2014/main" xmlns="" id="{35E87107-42A5-6146-0D41-D7232D9B7003}"/>
              </a:ext>
            </a:extLst>
          </p:cNvPr>
          <p:cNvSpPr/>
          <p:nvPr/>
        </p:nvSpPr>
        <p:spPr>
          <a:xfrm>
            <a:off x="9005704" y="2843005"/>
            <a:ext cx="1087200" cy="1868400"/>
          </a:xfrm>
          <a:prstGeom prst="rect">
            <a:avLst/>
          </a:prstGeom>
          <a:solidFill>
            <a:srgbClr val="92D050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6D2D1B3-FFA6-E77B-C97D-7C97D7FE3CF5}"/>
              </a:ext>
            </a:extLst>
          </p:cNvPr>
          <p:cNvSpPr txBox="1"/>
          <p:nvPr/>
        </p:nvSpPr>
        <p:spPr>
          <a:xfrm>
            <a:off x="6810380" y="3324225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BD94044-190E-596F-E720-4375752D8D79}"/>
              </a:ext>
            </a:extLst>
          </p:cNvPr>
          <p:cNvSpPr txBox="1"/>
          <p:nvPr/>
        </p:nvSpPr>
        <p:spPr>
          <a:xfrm>
            <a:off x="6810380" y="3801431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5187060-85D6-1B38-3C96-9CB2E574396D}"/>
              </a:ext>
            </a:extLst>
          </p:cNvPr>
          <p:cNvSpPr txBox="1"/>
          <p:nvPr/>
        </p:nvSpPr>
        <p:spPr>
          <a:xfrm>
            <a:off x="6810380" y="4271017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313DACE-0958-9A3A-5A28-C4D9602ACE54}"/>
              </a:ext>
            </a:extLst>
          </p:cNvPr>
          <p:cNvSpPr txBox="1"/>
          <p:nvPr/>
        </p:nvSpPr>
        <p:spPr>
          <a:xfrm>
            <a:off x="7953388" y="3324225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3DE742E-FD15-55FC-A55F-FE1976DC6216}"/>
              </a:ext>
            </a:extLst>
          </p:cNvPr>
          <p:cNvSpPr txBox="1"/>
          <p:nvPr/>
        </p:nvSpPr>
        <p:spPr>
          <a:xfrm>
            <a:off x="7953388" y="3801431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B0BF4CB-59C8-C650-1655-37A31101B439}"/>
              </a:ext>
            </a:extLst>
          </p:cNvPr>
          <p:cNvSpPr txBox="1"/>
          <p:nvPr/>
        </p:nvSpPr>
        <p:spPr>
          <a:xfrm>
            <a:off x="7953388" y="4271017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75FBE6A-8D3A-EAC0-1BAF-49B07A8FE050}"/>
              </a:ext>
            </a:extLst>
          </p:cNvPr>
          <p:cNvSpPr txBox="1"/>
          <p:nvPr/>
        </p:nvSpPr>
        <p:spPr>
          <a:xfrm>
            <a:off x="6810380" y="2857497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AF367FF-7627-0B3D-3FD2-508D41537CC5}"/>
              </a:ext>
            </a:extLst>
          </p:cNvPr>
          <p:cNvSpPr txBox="1"/>
          <p:nvPr/>
        </p:nvSpPr>
        <p:spPr>
          <a:xfrm>
            <a:off x="7953388" y="2857497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8E3E0D14-6F63-8704-3D84-A3B012FBDFA2}"/>
              </a:ext>
            </a:extLst>
          </p:cNvPr>
          <p:cNvSpPr txBox="1"/>
          <p:nvPr/>
        </p:nvSpPr>
        <p:spPr>
          <a:xfrm>
            <a:off x="9024958" y="3324225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F8DF9CCF-9700-B384-8BAE-958C1510B373}"/>
              </a:ext>
            </a:extLst>
          </p:cNvPr>
          <p:cNvSpPr txBox="1"/>
          <p:nvPr/>
        </p:nvSpPr>
        <p:spPr>
          <a:xfrm>
            <a:off x="9024958" y="3801431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F49316B-BFC3-2ABC-A428-702D3AA262C3}"/>
              </a:ext>
            </a:extLst>
          </p:cNvPr>
          <p:cNvSpPr txBox="1"/>
          <p:nvPr/>
        </p:nvSpPr>
        <p:spPr>
          <a:xfrm>
            <a:off x="9024958" y="4271017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655E4B0-22A8-B079-FC49-5A047C42A861}"/>
              </a:ext>
            </a:extLst>
          </p:cNvPr>
          <p:cNvSpPr txBox="1"/>
          <p:nvPr/>
        </p:nvSpPr>
        <p:spPr>
          <a:xfrm>
            <a:off x="9024958" y="2857497"/>
            <a:ext cx="1071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1EDE70BC-AD46-4D83-789D-9B179273C952}"/>
              </a:ext>
            </a:extLst>
          </p:cNvPr>
          <p:cNvGrpSpPr/>
          <p:nvPr/>
        </p:nvGrpSpPr>
        <p:grpSpPr>
          <a:xfrm>
            <a:off x="2381224" y="3329904"/>
            <a:ext cx="2214578" cy="430887"/>
            <a:chOff x="857224" y="2857496"/>
            <a:chExt cx="2214578" cy="43088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4E1900A3-D51D-36F6-FC09-9D053D5E63EE}"/>
                </a:ext>
              </a:extLst>
            </p:cNvPr>
            <p:cNvSpPr txBox="1"/>
            <p:nvPr/>
          </p:nvSpPr>
          <p:spPr>
            <a:xfrm>
              <a:off x="857224" y="2857496"/>
              <a:ext cx="114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061CE1F6-5F33-7C7D-29C0-0944DDBC21AB}"/>
                </a:ext>
              </a:extLst>
            </p:cNvPr>
            <p:cNvSpPr txBox="1"/>
            <p:nvPr/>
          </p:nvSpPr>
          <p:spPr>
            <a:xfrm>
              <a:off x="1928794" y="2857496"/>
              <a:ext cx="114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5F87042E-1C6E-C806-6496-6D1F85826002}"/>
              </a:ext>
            </a:extLst>
          </p:cNvPr>
          <p:cNvGrpSpPr/>
          <p:nvPr/>
        </p:nvGrpSpPr>
        <p:grpSpPr>
          <a:xfrm>
            <a:off x="2381224" y="3819529"/>
            <a:ext cx="2214578" cy="430887"/>
            <a:chOff x="857224" y="2857496"/>
            <a:chExt cx="2214578" cy="43088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BE5EDFD4-B70E-7E14-4285-7EE66527E129}"/>
                </a:ext>
              </a:extLst>
            </p:cNvPr>
            <p:cNvSpPr txBox="1"/>
            <p:nvPr/>
          </p:nvSpPr>
          <p:spPr>
            <a:xfrm>
              <a:off x="857224" y="2857496"/>
              <a:ext cx="114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4E0144ED-8207-E69B-7D29-0C94DA107393}"/>
                </a:ext>
              </a:extLst>
            </p:cNvPr>
            <p:cNvSpPr txBox="1"/>
            <p:nvPr/>
          </p:nvSpPr>
          <p:spPr>
            <a:xfrm>
              <a:off x="1928794" y="2857496"/>
              <a:ext cx="114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xmlns="" id="{983E5325-4204-649C-3E59-6A1EEA443E6B}"/>
              </a:ext>
            </a:extLst>
          </p:cNvPr>
          <p:cNvGrpSpPr/>
          <p:nvPr/>
        </p:nvGrpSpPr>
        <p:grpSpPr>
          <a:xfrm>
            <a:off x="2381224" y="4268758"/>
            <a:ext cx="2214578" cy="430887"/>
            <a:chOff x="857224" y="2857496"/>
            <a:chExt cx="2214578" cy="43088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A17390F9-33FF-36DB-7072-0624A441D748}"/>
                </a:ext>
              </a:extLst>
            </p:cNvPr>
            <p:cNvSpPr txBox="1"/>
            <p:nvPr/>
          </p:nvSpPr>
          <p:spPr>
            <a:xfrm>
              <a:off x="857224" y="2857496"/>
              <a:ext cx="114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62802D7E-3B28-DEAA-5F17-CA11E6048501}"/>
                </a:ext>
              </a:extLst>
            </p:cNvPr>
            <p:cNvSpPr txBox="1"/>
            <p:nvPr/>
          </p:nvSpPr>
          <p:spPr>
            <a:xfrm>
              <a:off x="1928794" y="2857496"/>
              <a:ext cx="114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4F81ED2B-D6EA-82A2-243D-6C2DC62F6D17}"/>
              </a:ext>
            </a:extLst>
          </p:cNvPr>
          <p:cNvGrpSpPr/>
          <p:nvPr/>
        </p:nvGrpSpPr>
        <p:grpSpPr>
          <a:xfrm>
            <a:off x="2381224" y="2857497"/>
            <a:ext cx="2214578" cy="430887"/>
            <a:chOff x="857224" y="2857496"/>
            <a:chExt cx="2214578" cy="43088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B59B98F1-09BD-3176-4A87-1FC4C4EBFEF0}"/>
                </a:ext>
              </a:extLst>
            </p:cNvPr>
            <p:cNvSpPr txBox="1"/>
            <p:nvPr/>
          </p:nvSpPr>
          <p:spPr>
            <a:xfrm>
              <a:off x="857224" y="2857496"/>
              <a:ext cx="114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D98A08D2-817E-902A-5E50-0FFAE226180B}"/>
                </a:ext>
              </a:extLst>
            </p:cNvPr>
            <p:cNvSpPr txBox="1"/>
            <p:nvPr/>
          </p:nvSpPr>
          <p:spPr>
            <a:xfrm>
              <a:off x="1928794" y="2857496"/>
              <a:ext cx="11430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E7DC1B49-711D-A523-E3BE-F6B246A56481}"/>
              </a:ext>
            </a:extLst>
          </p:cNvPr>
          <p:cNvGrpSpPr/>
          <p:nvPr/>
        </p:nvGrpSpPr>
        <p:grpSpPr>
          <a:xfrm>
            <a:off x="5080628" y="1928802"/>
            <a:ext cx="2143140" cy="428628"/>
            <a:chOff x="928662" y="1714488"/>
            <a:chExt cx="2143140" cy="428628"/>
          </a:xfrm>
        </p:grpSpPr>
        <p:sp>
          <p:nvSpPr>
            <p:cNvPr id="72" name="Содержимое 2">
              <a:extLst>
                <a:ext uri="{FF2B5EF4-FFF2-40B4-BE49-F238E27FC236}">
                  <a16:creationId xmlns:a16="http://schemas.microsoft.com/office/drawing/2014/main" xmlns="" id="{5B7AD7D1-0C0F-B25E-A4DD-05726F1E5AC4}"/>
                </a:ext>
              </a:extLst>
            </p:cNvPr>
            <p:cNvSpPr txBox="1">
              <a:spLocks/>
            </p:cNvSpPr>
            <p:nvPr/>
          </p:nvSpPr>
          <p:spPr>
            <a:xfrm>
              <a:off x="928662" y="1714488"/>
              <a:ext cx="2143140" cy="42862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just">
                <a:spcBef>
                  <a:spcPct val="20000"/>
                </a:spcBef>
              </a:pPr>
              <a:r>
                <a:rPr lang="en-US" sz="2400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&amp; </a:t>
              </a:r>
              <a:r>
                <a:rPr lang="en-US" sz="2400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 </a:t>
              </a:r>
              <a:r>
                <a:rPr lang="ru-RU" sz="2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∨ </a:t>
              </a:r>
              <a:r>
                <a:rPr lang="en-US" sz="2400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2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&amp; </a:t>
              </a:r>
              <a:r>
                <a:rPr lang="en-US" sz="2400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 </a:t>
              </a:r>
              <a:endParaRPr lang="ru-RU" sz="2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just">
                <a:spcBef>
                  <a:spcPct val="20000"/>
                </a:spcBef>
                <a:defRPr/>
              </a:pPr>
              <a:endParaRPr lang="ru-RU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xmlns="" id="{B143CCA2-90FC-92BE-DBC5-05903F0A42EF}"/>
                </a:ext>
              </a:extLst>
            </p:cNvPr>
            <p:cNvCxnSpPr/>
            <p:nvPr/>
          </p:nvCxnSpPr>
          <p:spPr>
            <a:xfrm rot="10800000" flipH="1">
              <a:off x="2176446" y="1784337"/>
              <a:ext cx="1800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xmlns="" id="{40DA92B0-F800-A573-97C8-F264E28E2E5D}"/>
                </a:ext>
              </a:extLst>
            </p:cNvPr>
            <p:cNvCxnSpPr/>
            <p:nvPr/>
          </p:nvCxnSpPr>
          <p:spPr>
            <a:xfrm rot="10800000" flipH="1">
              <a:off x="2722232" y="1784337"/>
              <a:ext cx="1800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558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1" grpId="0" animBg="1"/>
      <p:bldP spid="31" grpId="1" animBg="1"/>
      <p:bldP spid="32" grpId="0"/>
      <p:bldP spid="33" grpId="0"/>
      <p:bldP spid="34" grpId="0" animBg="1"/>
      <p:bldP spid="34" grpId="1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2BB4106D-F39D-5391-A066-911DE970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ЭКВИВАЛЕНТНЫЕ ВЫРАЖЕНИЯ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EEFD0961-A700-6BA1-A078-F16D2ED83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800" dirty="0">
                <a:latin typeface="Arial" pitchFamily="34" charset="0"/>
                <a:cs typeface="Arial" pitchFamily="34" charset="0"/>
              </a:rPr>
              <a:t>Логические выражения, зависящие от одних и тех же логических переменных, называются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равносильными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или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эквивалентными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если для всех наборов входящих в них переменных значения выражений в таблицах истинности совпадают.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A0E7E740-3600-E20D-9D5C-2A3C85708ED9}"/>
              </a:ext>
            </a:extLst>
          </p:cNvPr>
          <p:cNvGraphicFramePr>
            <a:graphicFrameLocks noGrp="1"/>
          </p:cNvGraphicFramePr>
          <p:nvPr/>
        </p:nvGraphicFramePr>
        <p:xfrm>
          <a:off x="2774133" y="3792847"/>
          <a:ext cx="6643734" cy="242889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577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А </a:t>
                      </a:r>
                      <a:r>
                        <a:rPr lang="el-GR" sz="2200" dirty="0">
                          <a:latin typeface="Arial" pitchFamily="34" charset="0"/>
                          <a:cs typeface="Arial" pitchFamily="34" charset="0"/>
                        </a:rPr>
                        <a:t>∧</a:t>
                      </a:r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 В ∨  </a:t>
                      </a:r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l-GR" sz="2200" dirty="0">
                          <a:latin typeface="Arial" pitchFamily="34" charset="0"/>
                          <a:cs typeface="Arial" pitchFamily="34" charset="0"/>
                        </a:rPr>
                        <a:t>∧</a:t>
                      </a:r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 В</a:t>
                      </a:r>
                      <a:r>
                        <a:rPr lang="el-GR" sz="22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A ↔ B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77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77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577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77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2C3504D8-89E6-4CED-E50E-47BB22120AD7}"/>
              </a:ext>
            </a:extLst>
          </p:cNvPr>
          <p:cNvGrpSpPr/>
          <p:nvPr/>
        </p:nvGrpSpPr>
        <p:grpSpPr>
          <a:xfrm>
            <a:off x="6341263" y="3862694"/>
            <a:ext cx="647712" cy="1588"/>
            <a:chOff x="4433886" y="3284535"/>
            <a:chExt cx="647712" cy="1588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19891616-912C-FB36-89CE-7261EA10B3CD}"/>
                </a:ext>
              </a:extLst>
            </p:cNvPr>
            <p:cNvCxnSpPr/>
            <p:nvPr/>
          </p:nvCxnSpPr>
          <p:spPr>
            <a:xfrm rot="10800000" flipH="1">
              <a:off x="4937598" y="3284535"/>
              <a:ext cx="144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040958E5-B66A-847B-35A3-677AA61F0904}"/>
                </a:ext>
              </a:extLst>
            </p:cNvPr>
            <p:cNvCxnSpPr/>
            <p:nvPr/>
          </p:nvCxnSpPr>
          <p:spPr>
            <a:xfrm rot="10800000" flipH="1">
              <a:off x="4433886" y="3284535"/>
              <a:ext cx="1440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Таблица 14">
                <a:extLst>
                  <a:ext uri="{FF2B5EF4-FFF2-40B4-BE49-F238E27FC236}">
                    <a16:creationId xmlns:a16="http://schemas.microsoft.com/office/drawing/2014/main" xmlns="" id="{6CAD4B24-6440-C450-0289-5CD12405B90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774133" y="3792847"/>
              <a:ext cx="6643734" cy="242889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{69012ECD-51FC-41F1-AA8D-1B2483CD663E}</a:tableStyleId>
                  </a:tblPr>
                  <a:tblGrid>
                    <a:gridCol w="114300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14300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14314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214578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4857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latin typeface="Arial" pitchFamily="34" charset="0"/>
                              <a:cs typeface="Arial" pitchFamily="34" charset="0"/>
                            </a:rPr>
                            <a:t>А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latin typeface="Arial" pitchFamily="34" charset="0"/>
                              <a:cs typeface="Arial" pitchFamily="34" charset="0"/>
                            </a:rPr>
                            <a:t>В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latin typeface="Arial" pitchFamily="34" charset="0"/>
                              <a:cs typeface="Arial" pitchFamily="34" charset="0"/>
                            </a:rPr>
                            <a:t>A → B </a:t>
                          </a:r>
                          <a:r>
                            <a:rPr lang="el-GR" sz="2200" dirty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endParaRPr lang="ru-RU" sz="2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ru-RU" sz="2200" b="0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  <m:t>A</m:t>
                                  </m:r>
                                </m:e>
                              </m:bar>
                            </m:oMath>
                          </a14:m>
                          <a:r>
                            <a:rPr lang="ru-RU" sz="2200" b="0" dirty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ru-RU" sz="2200" dirty="0">
                              <a:latin typeface="Arial" pitchFamily="34" charset="0"/>
                              <a:cs typeface="Arial" pitchFamily="34" charset="0"/>
                            </a:rPr>
                            <a:t>∨ B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857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2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2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857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2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2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857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2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2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857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2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2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Таблица 14">
                <a:extLst>
                  <a:ext uri="{FF2B5EF4-FFF2-40B4-BE49-F238E27FC236}">
                    <a16:creationId xmlns:a16="http://schemas.microsoft.com/office/drawing/2014/main" id="{6CAD4B24-6440-C450-0289-5CD12405B9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9407425"/>
                  </p:ext>
                </p:extLst>
              </p:nvPr>
            </p:nvGraphicFramePr>
            <p:xfrm>
              <a:off x="2774133" y="3792847"/>
              <a:ext cx="6643734" cy="242889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{69012ECD-51FC-41F1-AA8D-1B2483CD663E}</a:tableStyleId>
                  </a:tblPr>
                  <a:tblGrid>
                    <a:gridCol w="11430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30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431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1457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857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latin typeface="Arial" pitchFamily="34" charset="0"/>
                              <a:cs typeface="Arial" pitchFamily="34" charset="0"/>
                            </a:rPr>
                            <a:t>А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latin typeface="Arial" pitchFamily="34" charset="0"/>
                              <a:cs typeface="Arial" pitchFamily="34" charset="0"/>
                            </a:rPr>
                            <a:t>В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latin typeface="Arial" pitchFamily="34" charset="0"/>
                              <a:cs typeface="Arial" pitchFamily="34" charset="0"/>
                            </a:rPr>
                            <a:t>A → B </a:t>
                          </a:r>
                          <a:r>
                            <a:rPr lang="el-GR" sz="2200" dirty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endParaRPr lang="ru-RU" sz="22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143" t="-7895" r="-5143" b="-42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57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2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2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57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2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2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57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2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2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57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dirty="0">
                              <a:solidFill>
                                <a:schemeClr val="tx2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2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200" dirty="0">
                            <a:solidFill>
                              <a:schemeClr val="tx2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35B732FF-0175-08C9-60AA-E316959B9A2D}"/>
              </a:ext>
            </a:extLst>
          </p:cNvPr>
          <p:cNvGrpSpPr/>
          <p:nvPr/>
        </p:nvGrpSpPr>
        <p:grpSpPr>
          <a:xfrm>
            <a:off x="5560215" y="4316978"/>
            <a:ext cx="3286148" cy="1869807"/>
            <a:chOff x="4714876" y="3595940"/>
            <a:chExt cx="3286148" cy="186980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A17A441-9F62-7E20-D8E2-3D5635AC572A}"/>
                </a:ext>
              </a:extLst>
            </p:cNvPr>
            <p:cNvSpPr txBox="1"/>
            <p:nvPr/>
          </p:nvSpPr>
          <p:spPr>
            <a:xfrm>
              <a:off x="4714876" y="4062668"/>
              <a:ext cx="107157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3D03F3A-D26C-1A6F-0C75-261ABFBC17A5}"/>
                </a:ext>
              </a:extLst>
            </p:cNvPr>
            <p:cNvSpPr txBox="1"/>
            <p:nvPr/>
          </p:nvSpPr>
          <p:spPr>
            <a:xfrm>
              <a:off x="4714876" y="4565274"/>
              <a:ext cx="107157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4B04D3D-FD05-DE9E-688A-CF527D47AC8E}"/>
                </a:ext>
              </a:extLst>
            </p:cNvPr>
            <p:cNvSpPr txBox="1"/>
            <p:nvPr/>
          </p:nvSpPr>
          <p:spPr>
            <a:xfrm>
              <a:off x="4714876" y="5034860"/>
              <a:ext cx="107157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8E51642-6D2B-7BD6-C0AF-15463F766DD9}"/>
                </a:ext>
              </a:extLst>
            </p:cNvPr>
            <p:cNvSpPr txBox="1"/>
            <p:nvPr/>
          </p:nvSpPr>
          <p:spPr>
            <a:xfrm>
              <a:off x="4714876" y="3595940"/>
              <a:ext cx="107157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0556643-76BB-C349-C9B4-9F8D93CDD724}"/>
                </a:ext>
              </a:extLst>
            </p:cNvPr>
            <p:cNvSpPr txBox="1"/>
            <p:nvPr/>
          </p:nvSpPr>
          <p:spPr>
            <a:xfrm>
              <a:off x="6929454" y="4062668"/>
              <a:ext cx="107157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89CB09A-8273-1DE1-22F8-781CA7BC898C}"/>
                </a:ext>
              </a:extLst>
            </p:cNvPr>
            <p:cNvSpPr txBox="1"/>
            <p:nvPr/>
          </p:nvSpPr>
          <p:spPr>
            <a:xfrm>
              <a:off x="6929454" y="4565274"/>
              <a:ext cx="107157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261939B-130F-2710-8121-E17EE7297030}"/>
                </a:ext>
              </a:extLst>
            </p:cNvPr>
            <p:cNvSpPr txBox="1"/>
            <p:nvPr/>
          </p:nvSpPr>
          <p:spPr>
            <a:xfrm>
              <a:off x="6929454" y="5034860"/>
              <a:ext cx="107157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8551098-F787-CD6B-E3B0-122094F70F96}"/>
                </a:ext>
              </a:extLst>
            </p:cNvPr>
            <p:cNvSpPr txBox="1"/>
            <p:nvPr/>
          </p:nvSpPr>
          <p:spPr>
            <a:xfrm>
              <a:off x="6929454" y="3595940"/>
              <a:ext cx="107157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44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C0F8434-B596-0619-8BB5-688BC6E0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2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5DB6A4EC-494A-EB55-FB58-3DBC2CF28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63" y="1714651"/>
            <a:ext cx="11338104" cy="1325564"/>
          </a:xfrm>
        </p:spPr>
        <p:txBody>
          <a:bodyPr/>
          <a:lstStyle/>
          <a:p>
            <a:pPr algn="just"/>
            <a:r>
              <a:rPr lang="ru-RU" sz="2400" dirty="0">
                <a:latin typeface="Arial" pitchFamily="34" charset="0"/>
                <a:cs typeface="Arial" pitchFamily="34" charset="0"/>
              </a:rPr>
              <a:t>Известен фрагмент таблицы истинности для логической функции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F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). Сколько из приведённых ниже логических выражений соответствуют этому фрагменту?</a:t>
            </a:r>
          </a:p>
          <a:p>
            <a:endParaRPr lang="ru-RU" dirty="0"/>
          </a:p>
        </p:txBody>
      </p:sp>
      <p:pic>
        <p:nvPicPr>
          <p:cNvPr id="8" name="Рисунок 7" descr="нет01.png">
            <a:extLst>
              <a:ext uri="{FF2B5EF4-FFF2-40B4-BE49-F238E27FC236}">
                <a16:creationId xmlns:a16="http://schemas.microsoft.com/office/drawing/2014/main" xmlns="" id="{A87795A5-0E4D-E99A-C7CC-3E111D4CFE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1864" y="3263425"/>
            <a:ext cx="357790" cy="3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да03.png">
            <a:extLst>
              <a:ext uri="{FF2B5EF4-FFF2-40B4-BE49-F238E27FC236}">
                <a16:creationId xmlns:a16="http://schemas.microsoft.com/office/drawing/2014/main" xmlns="" id="{8BE70091-4856-68AF-3C88-A37859B610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5208" y="2743481"/>
            <a:ext cx="473874" cy="4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нет01.png">
            <a:extLst>
              <a:ext uri="{FF2B5EF4-FFF2-40B4-BE49-F238E27FC236}">
                <a16:creationId xmlns:a16="http://schemas.microsoft.com/office/drawing/2014/main" xmlns="" id="{DCBA22DF-6136-F7FD-5A2B-0939527F00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4034" y="3672175"/>
            <a:ext cx="357790" cy="3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да03.png">
            <a:extLst>
              <a:ext uri="{FF2B5EF4-FFF2-40B4-BE49-F238E27FC236}">
                <a16:creationId xmlns:a16="http://schemas.microsoft.com/office/drawing/2014/main" xmlns="" id="{1BE6E958-102E-066E-46DE-6B4ACD497C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3968" y="4061047"/>
            <a:ext cx="473874" cy="4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Содержимое 2">
            <a:extLst>
              <a:ext uri="{FF2B5EF4-FFF2-40B4-BE49-F238E27FC236}">
                <a16:creationId xmlns:a16="http://schemas.microsoft.com/office/drawing/2014/main" xmlns="" id="{5C1E285B-2471-B9D6-E8CD-F94564184AFC}"/>
              </a:ext>
            </a:extLst>
          </p:cNvPr>
          <p:cNvSpPr txBox="1">
            <a:spLocks/>
          </p:cNvSpPr>
          <p:nvPr/>
        </p:nvSpPr>
        <p:spPr>
          <a:xfrm>
            <a:off x="2126382" y="2823709"/>
            <a:ext cx="4214842" cy="1714512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а) (A ∨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С)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 В</a:t>
            </a:r>
          </a:p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б) (A ∨ В)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(C → A)</a:t>
            </a:r>
          </a:p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в) (A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 В ∨ С)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(В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→ A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С)</a:t>
            </a:r>
          </a:p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г) (A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В) ∨ (С ∨ A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→ В)</a:t>
            </a:r>
          </a:p>
        </p:txBody>
      </p:sp>
      <p:sp>
        <p:nvSpPr>
          <p:cNvPr id="14" name="Содержимое 2">
            <a:extLst>
              <a:ext uri="{FF2B5EF4-FFF2-40B4-BE49-F238E27FC236}">
                <a16:creationId xmlns:a16="http://schemas.microsoft.com/office/drawing/2014/main" xmlns="" id="{970EB90F-510A-F0B1-34B1-30CC07B8A512}"/>
              </a:ext>
            </a:extLst>
          </p:cNvPr>
          <p:cNvSpPr txBox="1">
            <a:spLocks/>
          </p:cNvSpPr>
          <p:nvPr/>
        </p:nvSpPr>
        <p:spPr>
          <a:xfrm>
            <a:off x="661063" y="4672307"/>
            <a:ext cx="11338103" cy="185738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Ответить на поставленный вопрос можно, вычислив значение каждого логического выражения на заданном наборе переменных и сравнив его с имеющимся значением </a:t>
            </a:r>
            <a:r>
              <a:rPr lang="ru-RU" sz="2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Вычисления будем производить построчно.</a:t>
            </a:r>
          </a:p>
        </p:txBody>
      </p:sp>
      <p:sp>
        <p:nvSpPr>
          <p:cNvPr id="15" name="Ответ2">
            <a:hlinkClick r:id="rId4" action="ppaction://hlinksldjump"/>
            <a:extLst>
              <a:ext uri="{FF2B5EF4-FFF2-40B4-BE49-F238E27FC236}">
                <a16:creationId xmlns:a16="http://schemas.microsoft.com/office/drawing/2014/main" xmlns="" id="{A5BD1775-D744-A0EC-B706-D0CAA3CC2340}"/>
              </a:ext>
            </a:extLst>
          </p:cNvPr>
          <p:cNvSpPr/>
          <p:nvPr/>
        </p:nvSpPr>
        <p:spPr>
          <a:xfrm>
            <a:off x="6473840" y="2840105"/>
            <a:ext cx="1296144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</a:t>
            </a:r>
          </a:p>
        </p:txBody>
      </p:sp>
      <p:sp>
        <p:nvSpPr>
          <p:cNvPr id="16" name="Ответ2">
            <a:hlinkClick r:id="rId5" action="ppaction://hlinksldjump"/>
            <a:extLst>
              <a:ext uri="{FF2B5EF4-FFF2-40B4-BE49-F238E27FC236}">
                <a16:creationId xmlns:a16="http://schemas.microsoft.com/office/drawing/2014/main" xmlns="" id="{85D5386D-6B4A-D13F-52A2-CCFA60542FEF}"/>
              </a:ext>
            </a:extLst>
          </p:cNvPr>
          <p:cNvSpPr/>
          <p:nvPr/>
        </p:nvSpPr>
        <p:spPr>
          <a:xfrm>
            <a:off x="6473840" y="3281165"/>
            <a:ext cx="1296144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</a:t>
            </a:r>
          </a:p>
        </p:txBody>
      </p:sp>
      <p:sp>
        <p:nvSpPr>
          <p:cNvPr id="17" name="Ответ2">
            <a:hlinkClick r:id="rId6" action="ppaction://hlinksldjump"/>
            <a:extLst>
              <a:ext uri="{FF2B5EF4-FFF2-40B4-BE49-F238E27FC236}">
                <a16:creationId xmlns:a16="http://schemas.microsoft.com/office/drawing/2014/main" xmlns="" id="{0918BFB6-249F-EAAC-AF50-A91C22552AA3}"/>
              </a:ext>
            </a:extLst>
          </p:cNvPr>
          <p:cNvSpPr/>
          <p:nvPr/>
        </p:nvSpPr>
        <p:spPr>
          <a:xfrm>
            <a:off x="6473840" y="3722225"/>
            <a:ext cx="1296144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</a:t>
            </a:r>
          </a:p>
        </p:txBody>
      </p:sp>
      <p:sp>
        <p:nvSpPr>
          <p:cNvPr id="18" name="Ответ2">
            <a:hlinkClick r:id="rId7" action="ppaction://hlinksldjump"/>
            <a:extLst>
              <a:ext uri="{FF2B5EF4-FFF2-40B4-BE49-F238E27FC236}">
                <a16:creationId xmlns:a16="http://schemas.microsoft.com/office/drawing/2014/main" xmlns="" id="{77CDB107-8014-F864-9DE3-D74C5452BF0C}"/>
              </a:ext>
            </a:extLst>
          </p:cNvPr>
          <p:cNvSpPr/>
          <p:nvPr/>
        </p:nvSpPr>
        <p:spPr>
          <a:xfrm>
            <a:off x="6473840" y="4163286"/>
            <a:ext cx="1296144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xmlns="" id="{FC47979C-97F5-8AF3-3F65-20B07F58343D}"/>
              </a:ext>
            </a:extLst>
          </p:cNvPr>
          <p:cNvGraphicFramePr>
            <a:graphicFrameLocks noGrp="1"/>
          </p:cNvGraphicFramePr>
          <p:nvPr/>
        </p:nvGraphicFramePr>
        <p:xfrm>
          <a:off x="8068693" y="2840122"/>
          <a:ext cx="2160000" cy="1706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0" name="Ответ2">
            <a:extLst>
              <a:ext uri="{FF2B5EF4-FFF2-40B4-BE49-F238E27FC236}">
                <a16:creationId xmlns:a16="http://schemas.microsoft.com/office/drawing/2014/main" xmlns="" id="{109CB93D-DABE-B8D6-4498-43C0BE0827E3}"/>
              </a:ext>
            </a:extLst>
          </p:cNvPr>
          <p:cNvSpPr/>
          <p:nvPr/>
        </p:nvSpPr>
        <p:spPr>
          <a:xfrm>
            <a:off x="10703022" y="5814155"/>
            <a:ext cx="1296144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</a:p>
        </p:txBody>
      </p:sp>
      <p:sp>
        <p:nvSpPr>
          <p:cNvPr id="21" name="Содержимое 2">
            <a:extLst>
              <a:ext uri="{FF2B5EF4-FFF2-40B4-BE49-F238E27FC236}">
                <a16:creationId xmlns:a16="http://schemas.microsoft.com/office/drawing/2014/main" xmlns="" id="{A04AE931-110B-73C0-D7D3-FE7B38756D18}"/>
              </a:ext>
            </a:extLst>
          </p:cNvPr>
          <p:cNvSpPr txBox="1">
            <a:spLocks/>
          </p:cNvSpPr>
          <p:nvPr/>
        </p:nvSpPr>
        <p:spPr>
          <a:xfrm>
            <a:off x="2054944" y="4672307"/>
            <a:ext cx="8157186" cy="185738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Ответ: 2 (а, г)</a:t>
            </a:r>
          </a:p>
        </p:txBody>
      </p:sp>
    </p:spTree>
    <p:extLst>
      <p:ext uri="{BB962C8B-B14F-4D97-AF65-F5344CB8AC3E}">
        <p14:creationId xmlns:p14="http://schemas.microsoft.com/office/powerpoint/2010/main" val="412210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одержимое 2"/>
          <p:cNvSpPr txBox="1">
            <a:spLocks/>
          </p:cNvSpPr>
          <p:nvPr/>
        </p:nvSpPr>
        <p:spPr>
          <a:xfrm>
            <a:off x="732501" y="1788132"/>
            <a:ext cx="4214842" cy="1714512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а) (A ∨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С)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 В</a:t>
            </a:r>
          </a:p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б) (A ∨ В)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(C → A)</a:t>
            </a:r>
          </a:p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в) (A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 В ∨ С)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(В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→ A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С)</a:t>
            </a:r>
          </a:p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г) (A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В) ∨ (С ∨ A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→ В)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5390" y="3824433"/>
            <a:ext cx="5184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а) (A ∨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С)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 В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247399" y="4283150"/>
          <a:ext cx="2879998" cy="1706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432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00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7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38753" y="5149150"/>
            <a:ext cx="46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38753" y="5562150"/>
            <a:ext cx="468000" cy="432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38753" y="4722484"/>
            <a:ext cx="46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7896" y="5149150"/>
            <a:ext cx="46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17896" y="5562150"/>
            <a:ext cx="468000" cy="432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17896" y="4722484"/>
            <a:ext cx="468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895470" y="3500432"/>
            <a:ext cx="216000" cy="324000"/>
          </a:xfrm>
          <a:prstGeom prst="wedgeRectCallout">
            <a:avLst>
              <a:gd name="adj1" fmla="val -8833"/>
              <a:gd name="adj2" fmla="val 691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6543542" y="3506062"/>
            <a:ext cx="216000" cy="324000"/>
          </a:xfrm>
          <a:prstGeom prst="wedgeRectCallout">
            <a:avLst>
              <a:gd name="adj1" fmla="val -8833"/>
              <a:gd name="adj2" fmla="val 691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Управляющая кнопка: возврат 9">
            <a:hlinkClick r:id="" action="ppaction://hlinkshowjump?jump=previousslide" highlightClick="1"/>
          </p:cNvPr>
          <p:cNvSpPr/>
          <p:nvPr/>
        </p:nvSpPr>
        <p:spPr>
          <a:xfrm>
            <a:off x="8291607" y="5562150"/>
            <a:ext cx="1710810" cy="427880"/>
          </a:xfrm>
          <a:prstGeom prst="actionButtonReturn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1063" y="2207970"/>
            <a:ext cx="4071966" cy="1214446"/>
          </a:xfrm>
          <a:prstGeom prst="rect">
            <a:avLst/>
          </a:prstGeom>
          <a:solidFill>
            <a:srgbClr val="F6F8F3">
              <a:alpha val="67843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да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1327" y="1707904"/>
            <a:ext cx="473874" cy="4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5250034" y="1765722"/>
          <a:ext cx="2160000" cy="1706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25704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одержимое 2"/>
          <p:cNvSpPr txBox="1">
            <a:spLocks/>
          </p:cNvSpPr>
          <p:nvPr/>
        </p:nvSpPr>
        <p:spPr>
          <a:xfrm>
            <a:off x="718002" y="1815020"/>
            <a:ext cx="4214842" cy="1714512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а) (A ∨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С)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 В</a:t>
            </a:r>
          </a:p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б) (A ∨ В)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(C → A)</a:t>
            </a:r>
          </a:p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в) (A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 В ∨ С)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(В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→ A 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С)</a:t>
            </a:r>
          </a:p>
          <a:p>
            <a:pPr algn="just">
              <a:spcBef>
                <a:spcPts val="7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г) (A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В) ∨ (С ∨ A</a:t>
            </a:r>
            <a:r>
              <a:rPr lang="en-US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→ В)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7808" y="3863808"/>
            <a:ext cx="5184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б) (A ∨ В) ∧ (C → A)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439815" y="4322525"/>
          <a:ext cx="3780000" cy="1706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67438" y="4750538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4144" y="4761859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087888" y="3539807"/>
            <a:ext cx="216000" cy="324000"/>
          </a:xfrm>
          <a:prstGeom prst="wedgeRectCallout">
            <a:avLst>
              <a:gd name="adj1" fmla="val -8833"/>
              <a:gd name="adj2" fmla="val 691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6384032" y="3545437"/>
            <a:ext cx="216000" cy="324000"/>
          </a:xfrm>
          <a:prstGeom prst="wedgeRectCallout">
            <a:avLst>
              <a:gd name="adj1" fmla="val -8833"/>
              <a:gd name="adj2" fmla="val 691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5735960" y="3539807"/>
            <a:ext cx="216000" cy="324000"/>
          </a:xfrm>
          <a:prstGeom prst="wedgeRectCallout">
            <a:avLst>
              <a:gd name="adj1" fmla="val -8833"/>
              <a:gd name="adj2" fmla="val 691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6259" y="4761859"/>
            <a:ext cx="36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21" name="Рисунок 20" descr="нет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9917" y="4792159"/>
            <a:ext cx="357790" cy="3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646564" y="2734924"/>
            <a:ext cx="4071966" cy="714380"/>
          </a:xfrm>
          <a:prstGeom prst="rect">
            <a:avLst/>
          </a:prstGeom>
          <a:solidFill>
            <a:srgbClr val="F6F8F3">
              <a:alpha val="67843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9440" y="1806230"/>
            <a:ext cx="4071966" cy="500066"/>
          </a:xfrm>
          <a:prstGeom prst="rect">
            <a:avLst/>
          </a:prstGeom>
          <a:solidFill>
            <a:srgbClr val="F6F8F3">
              <a:alpha val="67843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" name="Рисунок 19" descr="нет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484" y="2254736"/>
            <a:ext cx="357790" cy="3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5271940" y="1748871"/>
          <a:ext cx="2160000" cy="1706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ru-RU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909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8" name="Управляющая кнопка: возврат 27">
            <a:hlinkClick r:id="rId4" action="ppaction://hlinksldjump" highlightClick="1"/>
          </p:cNvPr>
          <p:cNvSpPr/>
          <p:nvPr/>
        </p:nvSpPr>
        <p:spPr>
          <a:xfrm>
            <a:off x="8292311" y="5616404"/>
            <a:ext cx="1691477" cy="430887"/>
          </a:xfrm>
          <a:prstGeom prst="actionButtonReturn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6505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19" grpId="0" animBg="1"/>
      <p:bldP spid="18" grpId="0" animBg="1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Босова">
      <a:dk1>
        <a:srgbClr val="A1A1A1"/>
      </a:dk1>
      <a:lt1>
        <a:srgbClr val="FFFFFF"/>
      </a:lt1>
      <a:dk2>
        <a:srgbClr val="2A3442"/>
      </a:dk2>
      <a:lt2>
        <a:srgbClr val="D5D5D5"/>
      </a:lt2>
      <a:accent1>
        <a:srgbClr val="00A3DA"/>
      </a:accent1>
      <a:accent2>
        <a:srgbClr val="ED7D31"/>
      </a:accent2>
      <a:accent3>
        <a:srgbClr val="808080"/>
      </a:accent3>
      <a:accent4>
        <a:srgbClr val="FFC000"/>
      </a:accent4>
      <a:accent5>
        <a:srgbClr val="5B9BD5"/>
      </a:accent5>
      <a:accent6>
        <a:srgbClr val="70AD47"/>
      </a:accent6>
      <a:hlink>
        <a:srgbClr val="0082FF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18593</TotalTime>
  <Words>2090</Words>
  <Application>Microsoft Office PowerPoint</Application>
  <PresentationFormat>Произвольный</PresentationFormat>
  <Paragraphs>700</Paragraphs>
  <Slides>25</Slides>
  <Notes>7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ТАБЛИЦЫ ИСТИННОСТИ</vt:lpstr>
      <vt:lpstr>КЛЮЧЕВЫЕ СЛОВА</vt:lpstr>
      <vt:lpstr>ТАБЛИЦА ИСТИННОСТИ</vt:lpstr>
      <vt:lpstr>ПОСТРОЕНИЕ ТАБЛИЦ ИСТИННОСТИ </vt:lpstr>
      <vt:lpstr>ПРИМЕР 1</vt:lpstr>
      <vt:lpstr>ЭКВИВАЛЕНТНЫЕ ВЫРАЖЕНИЯ</vt:lpstr>
      <vt:lpstr>ПРИМЕР 2</vt:lpstr>
      <vt:lpstr>ПРИМЕР 2</vt:lpstr>
      <vt:lpstr>ПРИМЕР 2</vt:lpstr>
      <vt:lpstr>ПРИМЕР 2</vt:lpstr>
      <vt:lpstr>ПРИМЕР 2</vt:lpstr>
      <vt:lpstr>ПРИМЕР 3</vt:lpstr>
      <vt:lpstr>ПРИМЕР 3</vt:lpstr>
      <vt:lpstr>ПРИМЕР 3</vt:lpstr>
      <vt:lpstr>ПРИМЕР 3</vt:lpstr>
      <vt:lpstr>ПРИМЕР 3</vt:lpstr>
      <vt:lpstr>Презентация PowerPoint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И ДАННЫЕ</dc:title>
  <dc:creator>Microsoft Office User</dc:creator>
  <cp:lastModifiedBy>User</cp:lastModifiedBy>
  <cp:revision>41</cp:revision>
  <dcterms:created xsi:type="dcterms:W3CDTF">2022-06-06T08:49:50Z</dcterms:created>
  <dcterms:modified xsi:type="dcterms:W3CDTF">2025-10-08T04:57:34Z</dcterms:modified>
</cp:coreProperties>
</file>