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3" autoAdjust="0"/>
    <p:restoredTop sz="94660"/>
  </p:normalViewPr>
  <p:slideViewPr>
    <p:cSldViewPr>
      <p:cViewPr varScale="1">
        <p:scale>
          <a:sx n="110" d="100"/>
          <a:sy n="110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36858C-8B7E-48B5-8DF4-F312FA8C7400}" type="datetimeFigureOut">
              <a:rPr lang="ru-RU" smtClean="0"/>
              <a:t>16.04.2018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0D8784-0BE8-4988-8B30-9A9E56AE5F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602216" cy="30963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Диссоциация воды.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Водородный показатель.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7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68072" cy="1106760"/>
          </a:xfrm>
        </p:spPr>
        <p:txBody>
          <a:bodyPr/>
          <a:lstStyle/>
          <a:p>
            <a:pPr algn="ctr"/>
            <a:r>
              <a:rPr lang="ru-RU" dirty="0" smtClean="0"/>
              <a:t>Задача 2.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54162"/>
                <a:ext cx="888409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solidFill>
                      <a:schemeClr val="tx1"/>
                    </a:solidFill>
                  </a:rPr>
                  <a:t>Вычислите концентрацию гидроксид-ионов в водном растворе, если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Н</m:t>
                            </m:r>
                          </m:e>
                          <m:sup>
                            <m:r>
                              <a:rPr lang="ru-RU" sz="4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ru-RU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</a:rPr>
                  <a:t> моль/л. Определите характер среды.</a:t>
                </a:r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54162"/>
                <a:ext cx="8884096" cy="4525963"/>
              </a:xfrm>
              <a:blipFill rotWithShape="1">
                <a:blip r:embed="rId2"/>
                <a:stretch>
                  <a:fillRect l="-2814" t="-2695" r="-42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3.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solidFill>
                      <a:schemeClr val="tx1"/>
                    </a:solidFill>
                  </a:rPr>
                  <a:t>Вычислите водородный показатель раствора КОН, содержащегося в растворе в концентрации</a:t>
                </a:r>
                <a:r>
                  <a:rPr lang="en-US" sz="4400" dirty="0" smtClean="0">
                    <a:solidFill>
                      <a:schemeClr val="tx1"/>
                    </a:solidFill>
                  </a:rPr>
                  <a:t> 4,2*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4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4400" dirty="0" smtClean="0"/>
                  <a:t> </a:t>
                </a:r>
                <a:r>
                  <a:rPr lang="ru-RU" sz="4400" dirty="0" smtClean="0">
                    <a:solidFill>
                      <a:schemeClr val="tx1"/>
                    </a:solidFill>
                  </a:rPr>
                  <a:t>моль/л.</a:t>
                </a:r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807" t="-2695" r="-4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1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Рассчитайте концентрацию ионов водорода в растворе </a:t>
            </a:r>
            <a:r>
              <a:rPr lang="en-US" sz="4800" dirty="0">
                <a:solidFill>
                  <a:schemeClr val="tx1"/>
                </a:solidFill>
              </a:rPr>
              <a:t>H</a:t>
            </a:r>
            <a:r>
              <a:rPr lang="en-US" sz="3600" dirty="0" smtClean="0">
                <a:solidFill>
                  <a:schemeClr val="tx1"/>
                </a:solidFill>
              </a:rPr>
              <a:t>2</a:t>
            </a:r>
            <a:r>
              <a:rPr lang="en-US" sz="4800" dirty="0" smtClean="0">
                <a:solidFill>
                  <a:schemeClr val="tx1"/>
                </a:solidFill>
              </a:rPr>
              <a:t>SO</a:t>
            </a:r>
            <a:r>
              <a:rPr lang="en-US" sz="3600" dirty="0" smtClean="0">
                <a:solidFill>
                  <a:schemeClr val="tx1"/>
                </a:solidFill>
              </a:rPr>
              <a:t>4</a:t>
            </a: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chemeClr val="tx1"/>
                </a:solidFill>
              </a:rPr>
              <a:t>c </a:t>
            </a:r>
            <a:r>
              <a:rPr lang="ru-RU" sz="4800" dirty="0" smtClean="0">
                <a:solidFill>
                  <a:schemeClr val="tx1"/>
                </a:solidFill>
              </a:rPr>
              <a:t>рН=1,79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39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r>
              <a:rPr lang="en-US" dirty="0" smtClean="0"/>
              <a:t>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рН раствора </a:t>
            </a:r>
            <a:r>
              <a:rPr lang="ru-RU" sz="4800" dirty="0" err="1" smtClean="0">
                <a:solidFill>
                  <a:schemeClr val="tx1"/>
                </a:solidFill>
              </a:rPr>
              <a:t>Ва</a:t>
            </a:r>
            <a:r>
              <a:rPr lang="ru-RU" sz="4800" dirty="0" smtClean="0">
                <a:solidFill>
                  <a:schemeClr val="tx1"/>
                </a:solidFill>
              </a:rPr>
              <a:t>(ОН)2 раствора 11. Определите концентрацию этого раствора.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Значение рН слезы человека 7,4. Определите концентрацию ионов водорода и гидроксид-ионов.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Вычислите концентрацию ионов в водном растворе, если концентрация гидроксид-ионов в нем равна 0,02 моль/л.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68072" cy="10347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Диссоциация воды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554162"/>
                <a:ext cx="8740080" cy="4971182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ru-RU" dirty="0" smtClean="0">
                    <a:solidFill>
                      <a:schemeClr val="tx1"/>
                    </a:solidFill>
                  </a:rPr>
                  <a:t>С учетом гидратации:</a:t>
                </a:r>
              </a:p>
              <a:p>
                <a:pPr marL="0" indent="0">
                  <a:buNone/>
                </a:pPr>
                <a:endParaRPr lang="ru-RU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Н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О+ </m:t>
                      </m:r>
                      <m:sSub>
                        <m:sSub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Н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О </m:t>
                      </m:r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↔ </m:t>
                      </m:r>
                      <m:sSub>
                        <m:sSub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Н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О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ОН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ru-RU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ru-RU" dirty="0" smtClean="0">
                    <a:solidFill>
                      <a:schemeClr val="tx1"/>
                    </a:solidFill>
                  </a:rPr>
                  <a:t>Без учета гидратации: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ru-RU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Н</m:t>
                          </m:r>
                        </m:e>
                        <m:sub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О </m:t>
                      </m:r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↔ 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Н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</m:sup>
                      </m:sSup>
                      <m:r>
                        <a:rPr lang="ru-RU" sz="4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sSup>
                        <m:sSupPr>
                          <m:ctrlP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ОН</m:t>
                          </m:r>
                        </m:e>
                        <m:sup>
                          <m:r>
                            <a:rPr lang="ru-RU" sz="4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554162"/>
                <a:ext cx="8740080" cy="4971182"/>
              </a:xfrm>
              <a:blipFill rotWithShape="1">
                <a:blip r:embed="rId2"/>
                <a:stretch>
                  <a:fillRect l="-767" t="-1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79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496" y="1196752"/>
                <a:ext cx="9073008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000" dirty="0" smtClean="0">
                    <a:solidFill>
                      <a:schemeClr val="tx1"/>
                    </a:solidFill>
                  </a:rPr>
                  <a:t>Произведение концентраций ионов водорода на гидроксид-ион называется </a:t>
                </a:r>
                <a:r>
                  <a:rPr lang="ru-RU" sz="4000" u="sng" dirty="0" smtClean="0">
                    <a:solidFill>
                      <a:schemeClr val="tx1"/>
                    </a:solidFill>
                  </a:rPr>
                  <a:t>ионным произведением воды </a:t>
                </a:r>
                <a:endParaRPr lang="en-US" sz="4000" i="1" u="sng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sz="40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𝒘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𝑶𝑯</m:t>
                              </m:r>
                            </m:e>
                            <m:sup>
                              <m:r>
                                <a:rPr lang="en-US" sz="4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0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40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𝒘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sup>
                      </m:sSup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𝟏𝟒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96752"/>
                <a:ext cx="9073008" cy="5472608"/>
              </a:xfrm>
              <a:blipFill rotWithShape="1">
                <a:blip r:embed="rId2"/>
                <a:stretch>
                  <a:fillRect l="-2419" t="-2004" r="-1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768" y="332656"/>
                <a:ext cx="7920880" cy="718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b="1" i="1" smtClean="0">
                                  <a:latin typeface="Cambria Math"/>
                                </a:rPr>
                                <m:t>Н</m:t>
                              </m:r>
                            </m:e>
                            <m:sup>
                              <m:r>
                                <a:rPr lang="ru-RU" sz="4000" b="1" i="1" smtClean="0"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ru-RU" sz="4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b="1" i="1" smtClean="0">
                                  <a:latin typeface="Cambria Math"/>
                                </a:rPr>
                                <m:t>ОН</m:t>
                              </m:r>
                            </m:e>
                            <m:sup>
                              <m:r>
                                <a:rPr lang="ru-RU" sz="4000" b="1" i="1" smtClean="0">
                                  <a:latin typeface="Cambria Math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ru-RU" sz="40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latin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ru-RU" sz="4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 smtClean="0">
                              <a:latin typeface="Cambria Math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68" y="332656"/>
                <a:ext cx="7920880" cy="7188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41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40080" cy="1106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Среды водных растворов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54162"/>
                <a:ext cx="8884096" cy="5115198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ru-RU" sz="4000" dirty="0" smtClean="0">
                    <a:solidFill>
                      <a:schemeClr val="tx1"/>
                    </a:solidFill>
                  </a:rPr>
                  <a:t>Нейтральная</a:t>
                </a:r>
                <a:r>
                  <a:rPr lang="ru-RU" sz="4000" i="1" dirty="0">
                    <a:solidFill>
                      <a:schemeClr val="tx1"/>
                    </a:solidFill>
                    <a:latin typeface="Cambria Math"/>
                  </a:rPr>
                  <a:t>:</a:t>
                </a:r>
                <a:r>
                  <a:rPr lang="ru-RU" sz="4000" i="1" dirty="0" smtClean="0">
                    <a:solidFill>
                      <a:schemeClr val="tx1"/>
                    </a:solidFill>
                    <a:latin typeface="Cambria Math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ru-RU" sz="4000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ОН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ru-RU" sz="40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ru-RU" sz="40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ru-RU" sz="4000" dirty="0" smtClean="0">
                    <a:solidFill>
                      <a:schemeClr val="tx1"/>
                    </a:solidFill>
                  </a:rPr>
                  <a:t>Кислая:     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ru-RU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ru-RU" sz="4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ru-RU" sz="4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ОН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ru-RU" sz="40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ru-RU" sz="4000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ru-RU" sz="4000" dirty="0" smtClean="0">
                    <a:solidFill>
                      <a:schemeClr val="tx1"/>
                    </a:solidFill>
                  </a:rPr>
                  <a:t>Щелочная:    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ru-RU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d>
                      <m:dPr>
                        <m:begChr m:val="["/>
                        <m:endChr m:val="]"/>
                        <m:ctrlPr>
                          <a:rPr lang="ru-RU" sz="4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ОН</m:t>
                            </m:r>
                          </m:e>
                          <m:sup>
                            <m:r>
                              <a:rPr lang="ru-RU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54162"/>
                <a:ext cx="8884096" cy="5115198"/>
              </a:xfrm>
              <a:blipFill rotWithShape="1">
                <a:blip r:embed="rId2"/>
                <a:stretch>
                  <a:fillRect l="-1304" t="-2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15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000" u="sng" dirty="0" smtClean="0">
                    <a:solidFill>
                      <a:schemeClr val="tx1"/>
                    </a:solidFill>
                  </a:rPr>
                  <a:t>Водородный показатель (рН) </a:t>
                </a:r>
                <a:r>
                  <a:rPr lang="ru-RU" sz="4000" dirty="0" smtClean="0">
                    <a:solidFill>
                      <a:schemeClr val="tx1"/>
                    </a:solidFill>
                  </a:rPr>
                  <a:t>– это отрицательный десятичный логарифм концентрации ионов водорода</a:t>
                </a:r>
              </a:p>
              <a:p>
                <a:pPr marL="0" indent="0">
                  <a:buNone/>
                </a:pPr>
                <a:endParaRPr lang="en-US" sz="4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>
                          <a:solidFill>
                            <a:schemeClr val="tx1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𝑯</m:t>
                      </m:r>
                      <m:r>
                        <a:rPr lang="ru-RU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56" t="-2426" r="-1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2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554162"/>
            <a:ext cx="9073008" cy="5043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Если рН = 0-3 сильнокислая среда,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        рН = 4-6 слабокислая среда,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        р</a:t>
            </a:r>
            <a:r>
              <a:rPr lang="ru-RU" sz="4000" dirty="0">
                <a:solidFill>
                  <a:schemeClr val="tx1"/>
                </a:solidFill>
              </a:rPr>
              <a:t>Н</a:t>
            </a:r>
            <a:r>
              <a:rPr lang="ru-RU" sz="4000" dirty="0" smtClean="0">
                <a:solidFill>
                  <a:schemeClr val="tx1"/>
                </a:solidFill>
              </a:rPr>
              <a:t> = 7 нейтральная среда,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        рН = 8-10 слабощелочная среда,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        рН = 11-14 сильнощелочная среда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>
                <a:solidFill>
                  <a:schemeClr val="tx1"/>
                </a:solidFill>
              </a:rPr>
              <a:t>Индикатор</a:t>
            </a:r>
            <a:r>
              <a:rPr lang="ru-RU" sz="4000" dirty="0" smtClean="0">
                <a:solidFill>
                  <a:schemeClr val="tx1"/>
                </a:solidFill>
              </a:rPr>
              <a:t> – вещества, которые обратимо изменяют свой цвет в зависимости от среды растворов, т.е. от рН.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7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810849"/>
              </p:ext>
            </p:extLst>
          </p:nvPr>
        </p:nvGraphicFramePr>
        <p:xfrm>
          <a:off x="0" y="-1"/>
          <a:ext cx="9144000" cy="6930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15241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</a:t>
                      </a:r>
                      <a:r>
                        <a:rPr lang="ru-RU" sz="2800" dirty="0" err="1" smtClean="0"/>
                        <a:t>Индика</a:t>
                      </a:r>
                      <a:r>
                        <a:rPr lang="ru-RU" sz="2800" dirty="0" smtClean="0"/>
                        <a:t>-    </a:t>
                      </a:r>
                    </a:p>
                    <a:p>
                      <a:r>
                        <a:rPr lang="ru-RU" sz="2800" dirty="0" smtClean="0"/>
                        <a:t>           торы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Лакмус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Метилоранж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Фенолфталеин</a:t>
                      </a:r>
                      <a:endParaRPr lang="ru-RU" sz="2800" dirty="0"/>
                    </a:p>
                  </a:txBody>
                  <a:tcPr/>
                </a:tc>
              </a:tr>
              <a:tr h="15685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кислая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красный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красный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бесцветный</a:t>
                      </a:r>
                      <a:endParaRPr lang="ru-RU" sz="2800" dirty="0"/>
                    </a:p>
                  </a:txBody>
                  <a:tcPr/>
                </a:tc>
              </a:tr>
              <a:tr h="15685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нейтральная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фиолетовый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оранжевый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розовый</a:t>
                      </a:r>
                      <a:endParaRPr lang="ru-RU" sz="2800" dirty="0"/>
                    </a:p>
                  </a:txBody>
                  <a:tcPr/>
                </a:tc>
              </a:tr>
              <a:tr h="15685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щелочная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синий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желтый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малиновый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0" y="0"/>
            <a:ext cx="2267744" cy="2204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4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0080" cy="1034752"/>
          </a:xfrm>
        </p:spPr>
        <p:txBody>
          <a:bodyPr/>
          <a:lstStyle/>
          <a:p>
            <a:pPr algn="ctr"/>
            <a:r>
              <a:rPr lang="ru-RU" dirty="0" smtClean="0"/>
              <a:t>Задача 1.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400" dirty="0" smtClean="0">
                    <a:solidFill>
                      <a:schemeClr val="tx1"/>
                    </a:solidFill>
                  </a:rPr>
                  <a:t>Вычислите концентрацию ионов водорода в водном растворе, если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4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4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ОН</m:t>
                            </m:r>
                          </m:e>
                          <m:sup>
                            <m:r>
                              <a:rPr lang="ru-RU" sz="4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ru-RU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ru-RU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−12</m:t>
                        </m:r>
                      </m:sup>
                    </m:sSup>
                  </m:oMath>
                </a14:m>
                <a:r>
                  <a:rPr lang="ru-RU" sz="4400" dirty="0" smtClean="0">
                    <a:solidFill>
                      <a:schemeClr val="tx1"/>
                    </a:solidFill>
                  </a:rPr>
                  <a:t>моль/л. Определите характер среды.</a:t>
                </a:r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807" t="-2695" r="-3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4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</TotalTime>
  <Words>377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Диссоциация воды.  Водородный показатель.</vt:lpstr>
      <vt:lpstr>Диссоциация воды</vt:lpstr>
      <vt:lpstr>Презентация PowerPoint</vt:lpstr>
      <vt:lpstr>Среды водных растворов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1.</vt:lpstr>
      <vt:lpstr>Задача 2.</vt:lpstr>
      <vt:lpstr>Задача 3.</vt:lpstr>
      <vt:lpstr>Задача 4.</vt:lpstr>
      <vt:lpstr>Задача 5</vt:lpstr>
      <vt:lpstr>Задача 6.</vt:lpstr>
      <vt:lpstr>Задача 7.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Диссоциация воды.  Водородный показатель.</dc:title>
  <dc:creator>User</dc:creator>
  <cp:lastModifiedBy>User</cp:lastModifiedBy>
  <cp:revision>10</cp:revision>
  <dcterms:created xsi:type="dcterms:W3CDTF">2018-04-09T04:47:50Z</dcterms:created>
  <dcterms:modified xsi:type="dcterms:W3CDTF">2018-04-16T06:31:32Z</dcterms:modified>
</cp:coreProperties>
</file>