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3" r:id="rId8"/>
    <p:sldId id="265" r:id="rId9"/>
    <p:sldId id="262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Нагрузки</a:t>
            </a:r>
            <a:r>
              <a:rPr lang="ru-RU" dirty="0" smtClean="0"/>
              <a:t> и </a:t>
            </a:r>
            <a:r>
              <a:rPr lang="ru-RU" sz="3600" dirty="0" smtClean="0"/>
              <a:t>воздействия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5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/>
          </a:bodyPr>
          <a:lstStyle/>
          <a:p>
            <a:r>
              <a:rPr lang="ru-RU" b="1" dirty="0"/>
              <a:t>Нормативные </a:t>
            </a:r>
            <a:r>
              <a:rPr lang="ru-RU" b="1" dirty="0" smtClean="0"/>
              <a:t>нагрузки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расчетах нормативные нагрузки обозначаются индексом </a:t>
            </a:r>
            <a:r>
              <a:rPr lang="ru-RU" dirty="0" smtClean="0"/>
              <a:t>«</a:t>
            </a:r>
            <a:r>
              <a:rPr lang="en-US" i="1" dirty="0" smtClean="0"/>
              <a:t>n</a:t>
            </a:r>
            <a:r>
              <a:rPr lang="ru-RU" dirty="0" smtClean="0"/>
              <a:t>». </a:t>
            </a:r>
            <a:r>
              <a:rPr lang="en-US" dirty="0" smtClean="0"/>
              <a:t>	</a:t>
            </a:r>
            <a:r>
              <a:rPr lang="ru-RU" b="1" dirty="0" smtClean="0"/>
              <a:t>Сосредоточенные </a:t>
            </a:r>
            <a:r>
              <a:rPr lang="ru-RU" b="1" dirty="0"/>
              <a:t>нормативные нагрузки </a:t>
            </a:r>
            <a:r>
              <a:rPr lang="ru-RU" dirty="0"/>
              <a:t>(силы):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N</a:t>
            </a:r>
            <a:r>
              <a:rPr lang="en-US" i="1" dirty="0" err="1" smtClean="0"/>
              <a:t>n</a:t>
            </a:r>
            <a:r>
              <a:rPr lang="ru-RU" dirty="0" smtClean="0"/>
              <a:t>, Р</a:t>
            </a:r>
            <a:r>
              <a:rPr lang="en-US" i="1" dirty="0" smtClean="0"/>
              <a:t>n</a:t>
            </a:r>
            <a:r>
              <a:rPr lang="ru-RU" dirty="0" smtClean="0"/>
              <a:t> </a:t>
            </a:r>
            <a:r>
              <a:rPr lang="ru-RU" dirty="0"/>
              <a:t>— нормативные сосредоточенные нагрузки (кН).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smtClean="0"/>
              <a:t>Нагрузки</a:t>
            </a:r>
            <a:r>
              <a:rPr lang="ru-RU" b="1" dirty="0"/>
              <a:t>, распределенные по площади или по длине элемента </a:t>
            </a:r>
            <a:r>
              <a:rPr lang="ru-RU" dirty="0"/>
              <a:t>(погонные нагрузки):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err="1" smtClean="0"/>
              <a:t>рп</a:t>
            </a:r>
            <a:r>
              <a:rPr lang="ru-RU" dirty="0"/>
              <a:t>, </a:t>
            </a:r>
            <a:r>
              <a:rPr lang="en-US" dirty="0" err="1"/>
              <a:t>q</a:t>
            </a:r>
            <a:r>
              <a:rPr lang="ru-RU" dirty="0" smtClean="0"/>
              <a:t>п </a:t>
            </a:r>
            <a:r>
              <a:rPr lang="ru-RU" dirty="0"/>
              <a:t>— нормативные распределенные нагрузки (кПа, кН/м).</a:t>
            </a:r>
          </a:p>
        </p:txBody>
      </p:sp>
    </p:spTree>
    <p:extLst>
      <p:ext uri="{BB962C8B-B14F-4D97-AF65-F5344CB8AC3E}">
        <p14:creationId xmlns:p14="http://schemas.microsoft.com/office/powerpoint/2010/main" val="338959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Нормативные постоянные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нагрузки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smtClean="0"/>
              <a:t>Нормативные </a:t>
            </a:r>
            <a:r>
              <a:rPr lang="ru-RU" dirty="0"/>
              <a:t>нагрузки от веса конструкций должны определяться по данным стандартов и заводов-изготовителей или по проектным размерам и плотностям материалов с учетом их весовой влажности для предусмотренных условий возведения и эксплуатации зданий и </a:t>
            </a:r>
            <a:r>
              <a:rPr lang="ru-RU" sz="2800" dirty="0"/>
              <a:t>сооружений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ru-RU" b="1" dirty="0" smtClean="0"/>
              <a:t>Для </a:t>
            </a:r>
            <a:r>
              <a:rPr lang="ru-RU" b="1" dirty="0"/>
              <a:t>сбора нагрузок </a:t>
            </a:r>
            <a:r>
              <a:rPr lang="ru-RU" dirty="0"/>
              <a:t>необходимо </a:t>
            </a:r>
            <a:r>
              <a:rPr lang="ru-RU" dirty="0" smtClean="0"/>
              <a:t>знать</a:t>
            </a:r>
            <a:r>
              <a:rPr lang="ru-RU" dirty="0"/>
              <a:t>:</a:t>
            </a:r>
            <a:r>
              <a:rPr lang="ru-RU" dirty="0" smtClean="0"/>
              <a:t> 	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размеры </a:t>
            </a:r>
            <a:r>
              <a:rPr lang="ru-RU" dirty="0"/>
              <a:t>конструкций или частей </a:t>
            </a:r>
            <a:r>
              <a:rPr lang="ru-RU" dirty="0" smtClean="0"/>
              <a:t>здания (они</a:t>
            </a:r>
            <a:r>
              <a:rPr lang="ru-RU" dirty="0"/>
              <a:t>, как правило, или известны, или ими задаются предварительно, а затем уточняют и, если нужно, делают </a:t>
            </a:r>
            <a:r>
              <a:rPr lang="ru-RU" dirty="0" smtClean="0"/>
              <a:t>перерасчет). </a:t>
            </a:r>
          </a:p>
          <a:p>
            <a:pPr marL="0" indent="0">
              <a:buNone/>
            </a:pPr>
            <a:r>
              <a:rPr lang="ru-RU" dirty="0" smtClean="0"/>
              <a:t>	- плотность </a:t>
            </a:r>
            <a:r>
              <a:rPr lang="ru-RU" dirty="0"/>
              <a:t>строительных материалов </a:t>
            </a:r>
            <a:r>
              <a:rPr lang="ru-RU" dirty="0" smtClean="0"/>
              <a:t>(приводится </a:t>
            </a:r>
            <a:r>
              <a:rPr lang="ru-RU" dirty="0"/>
              <a:t>в </a:t>
            </a:r>
            <a:r>
              <a:rPr lang="ru-RU" dirty="0" smtClean="0"/>
              <a:t>справочниках).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Нормативные временные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нагрузки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 smtClean="0"/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временные нагрузки, необходимые для расчета конструкций, установлены СНиП 2.01.07-85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нагрузки на перекрытия и лестницы зданий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приведены в табл. 3 СНиП;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ветровые нагрузки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(статическая составляющая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Если ветровая нагрузка при проектировании не будет учтена, это в последующем крайне негативно скажется на эксплуатационных характеристиках здания или сооружения.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ее составляющая вычисляется по такой формуле: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* k.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скоростной напор ветра, 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 коэффициент изменения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скоростного напора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высоте в зависимости от типа  местности. 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начальные данные из этой формулы определяются по таблицам. Иногда при вычислениях используют также параметр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c — аэродинамический коэффициент.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Выглядит формула в этом случае следующим образом: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kс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нормативное значение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снеговой нагрузки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определяется умножением ее расчетного значения на коэффициент 0,7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нагрузки от оборудования, складируемых материалов, мостовых и подвесных кранов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определяются по указаниям СНиП.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0449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Нагрузки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воздействия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438" y="908720"/>
            <a:ext cx="8133017" cy="38492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/>
              <a:t>	Нагрузки </a:t>
            </a:r>
            <a:r>
              <a:rPr lang="ru-RU" sz="1400" dirty="0"/>
              <a:t>подразделяются </a:t>
            </a:r>
            <a:r>
              <a:rPr lang="ru-RU" sz="1400" dirty="0" smtClean="0"/>
              <a:t>на:</a:t>
            </a:r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объемные;</a:t>
            </a:r>
          </a:p>
          <a:p>
            <a:pPr marL="0" indent="0">
              <a:buNone/>
            </a:pPr>
            <a:r>
              <a:rPr lang="ru-RU" sz="1400" dirty="0" smtClean="0"/>
              <a:t>	поверхностные</a:t>
            </a:r>
            <a:r>
              <a:rPr lang="ru-RU" sz="1400" dirty="0"/>
              <a:t>.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	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Объемные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прикладываются к каждой частице конструкции (тела), к ним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относятся: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силы притяжения (гравитации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силы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инерции.</a:t>
            </a:r>
          </a:p>
          <a:p>
            <a:pPr marL="0" indent="0">
              <a:buNone/>
            </a:pPr>
            <a:r>
              <a:rPr lang="ru-RU" sz="1400" dirty="0" smtClean="0"/>
              <a:t>	</a:t>
            </a:r>
            <a:r>
              <a:rPr lang="ru-RU" sz="1400" b="1" dirty="0" smtClean="0"/>
              <a:t>Поверхностные</a:t>
            </a:r>
            <a:r>
              <a:rPr lang="ru-RU" sz="1400" dirty="0" smtClean="0"/>
              <a:t> </a:t>
            </a:r>
            <a:r>
              <a:rPr lang="ru-RU" sz="1400" dirty="0"/>
              <a:t>воздействуют в местах поверхности контакта при сопряжении конструкций между собой или их частей и в местах контакта машин, механизмов с конструкциями.</a:t>
            </a:r>
            <a:br>
              <a:rPr lang="ru-RU" sz="1400" dirty="0"/>
            </a:br>
            <a:r>
              <a:rPr lang="ru-RU" sz="1400" dirty="0" smtClean="0"/>
              <a:t>	Поверхностные </a:t>
            </a:r>
            <a:r>
              <a:rPr lang="ru-RU" sz="1400" dirty="0"/>
              <a:t>нагрузки возникают в месте </a:t>
            </a:r>
            <a:r>
              <a:rPr lang="ru-RU" sz="1400" dirty="0" err="1"/>
              <a:t>опирания</a:t>
            </a:r>
            <a:r>
              <a:rPr lang="ru-RU" sz="1400" dirty="0"/>
              <a:t> (соединения) различных конструкций и считаются:</a:t>
            </a:r>
            <a:br>
              <a:rPr lang="ru-RU" sz="1400" dirty="0"/>
            </a:br>
            <a:r>
              <a:rPr lang="ru-RU" sz="1400" dirty="0" smtClean="0"/>
              <a:t>	а</a:t>
            </a:r>
            <a:r>
              <a:rPr lang="ru-RU" sz="1400" dirty="0"/>
              <a:t>) </a:t>
            </a:r>
            <a:r>
              <a:rPr lang="ru-RU" sz="1400" b="1" dirty="0"/>
              <a:t>сосредоточенными</a:t>
            </a:r>
            <a:r>
              <a:rPr lang="ru-RU" sz="1400" dirty="0"/>
              <a:t>, если площадь (поверхность) контакта невелика, например при </a:t>
            </a:r>
            <a:r>
              <a:rPr lang="ru-RU" sz="1400" dirty="0" err="1"/>
              <a:t>опирании</a:t>
            </a:r>
            <a:r>
              <a:rPr lang="ru-RU" sz="1400" dirty="0"/>
              <a:t> балки на стену, </a:t>
            </a:r>
            <a:r>
              <a:rPr lang="ru-RU" sz="1400" dirty="0" smtClean="0"/>
              <a:t>колонну;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	б</a:t>
            </a:r>
            <a:r>
              <a:rPr lang="ru-RU" sz="1400" dirty="0"/>
              <a:t>) </a:t>
            </a:r>
            <a:r>
              <a:rPr lang="ru-RU" sz="1400" b="1" dirty="0"/>
              <a:t>распределенными, </a:t>
            </a:r>
            <a:r>
              <a:rPr lang="ru-RU" sz="1400" dirty="0"/>
              <a:t>если передача нагрузки (давления) осуществляется по линии или площади.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Такие </a:t>
            </a:r>
            <a:r>
              <a:rPr lang="ru-RU" sz="1400" dirty="0"/>
              <a:t>нагрузки называют </a:t>
            </a:r>
            <a:r>
              <a:rPr lang="ru-RU" sz="1400" dirty="0" smtClean="0"/>
              <a:t>соответственно:</a:t>
            </a:r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 </a:t>
            </a:r>
            <a:r>
              <a:rPr lang="ru-RU" sz="1400" b="1" dirty="0"/>
              <a:t>распределенными по длине </a:t>
            </a:r>
            <a:r>
              <a:rPr lang="ru-RU" sz="1400" dirty="0"/>
              <a:t>(погонными), например при </a:t>
            </a:r>
            <a:r>
              <a:rPr lang="ru-RU" sz="1400" dirty="0" err="1"/>
              <a:t>опирании</a:t>
            </a:r>
            <a:r>
              <a:rPr lang="ru-RU" sz="1400" dirty="0"/>
              <a:t> плиты на балку или стену </a:t>
            </a:r>
            <a:r>
              <a:rPr lang="ru-RU" sz="1400" dirty="0" smtClean="0"/>
              <a:t>;</a:t>
            </a:r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 </a:t>
            </a:r>
            <a:r>
              <a:rPr lang="ru-RU" sz="1400" b="1" dirty="0"/>
              <a:t>распределенными по площади, </a:t>
            </a:r>
            <a:r>
              <a:rPr lang="ru-RU" sz="1400" dirty="0"/>
              <a:t>например при </a:t>
            </a:r>
            <a:r>
              <a:rPr lang="ru-RU" sz="1400" dirty="0" err="1"/>
              <a:t>опирании</a:t>
            </a:r>
            <a:r>
              <a:rPr lang="ru-RU" sz="1400" dirty="0"/>
              <a:t> фундамента на </a:t>
            </a:r>
            <a:r>
              <a:rPr lang="ru-RU" sz="1400" dirty="0" smtClean="0"/>
              <a:t>грунт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25563"/>
            <a:ext cx="1332889" cy="11486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3409"/>
            <a:ext cx="2712261" cy="15306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79" y="5924438"/>
            <a:ext cx="1593869" cy="88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74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Объемные и поверхностные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0" y="1508125"/>
            <a:ext cx="6159500" cy="384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80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Поверхностные нагрузки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730375"/>
            <a:ext cx="6457950" cy="339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94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нагрузок, действующих на строительные конструкции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72816"/>
            <a:ext cx="76328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зависимости от продолжительности действия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нагрузки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подразделяются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 постоянные;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 временные (длительные, кратковременные, особые).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Постоянными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являются нагрузки, которые при строительстве и эксплуатации сооружения действуют постоянно.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Временными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являются нагрузки, которые в отдельные периоды строительства и эксплуатации могут отсутствовать.</a:t>
            </a:r>
          </a:p>
        </p:txBody>
      </p:sp>
    </p:spTree>
    <p:extLst>
      <p:ext uri="{BB962C8B-B14F-4D97-AF65-F5344CB8AC3E}">
        <p14:creationId xmlns:p14="http://schemas.microsoft.com/office/powerpoint/2010/main" val="227164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683" y="188640"/>
            <a:ext cx="7467600" cy="580926"/>
          </a:xfrm>
        </p:spPr>
        <p:txBody>
          <a:bodyPr/>
          <a:lstStyle/>
          <a:p>
            <a:r>
              <a:rPr lang="ru-RU" dirty="0" smtClean="0"/>
              <a:t>Постоянная нагрузка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0011" y="836712"/>
            <a:ext cx="8363272" cy="4641379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ru-RU" dirty="0" smtClean="0"/>
              <a:t>	К постоянным нагрузкам относятся:</a:t>
            </a:r>
            <a:br>
              <a:rPr lang="ru-RU" dirty="0" smtClean="0"/>
            </a:br>
            <a:r>
              <a:rPr lang="ru-RU" dirty="0" smtClean="0"/>
              <a:t>	• вес частей зданий и сооружений, в том числе вес несущих и ограждающих строительных конструкций;</a:t>
            </a:r>
            <a:br>
              <a:rPr lang="ru-RU" dirty="0" smtClean="0"/>
            </a:br>
            <a:r>
              <a:rPr lang="ru-RU" dirty="0" smtClean="0"/>
              <a:t>	• вес и давление грунтов (насыпей, засыпок), горное давление;</a:t>
            </a:r>
            <a:br>
              <a:rPr lang="ru-RU" dirty="0" smtClean="0"/>
            </a:br>
            <a:r>
              <a:rPr lang="ru-RU" dirty="0" smtClean="0"/>
              <a:t>	• воздействие предварительного напряжения в конструкциях.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9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20880" cy="706090"/>
          </a:xfrm>
        </p:spPr>
        <p:txBody>
          <a:bodyPr>
            <a:normAutofit/>
          </a:bodyPr>
          <a:lstStyle/>
          <a:p>
            <a:r>
              <a:rPr lang="ru-RU" sz="2400" b="1" dirty="0"/>
              <a:t>Временные </a:t>
            </a:r>
            <a:r>
              <a:rPr lang="ru-RU" sz="2400" b="1" dirty="0" smtClean="0"/>
              <a:t>нагрузки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43528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 smtClean="0"/>
              <a:t>	Временные </a:t>
            </a:r>
            <a:r>
              <a:rPr lang="ru-RU" sz="1200" dirty="0"/>
              <a:t>нагрузки разделяют на </a:t>
            </a:r>
            <a:r>
              <a:rPr lang="ru-RU" sz="1200" b="1" dirty="0"/>
              <a:t>длительные, кратковременные и особые</a:t>
            </a:r>
            <a:r>
              <a:rPr lang="ru-RU" sz="1200" dirty="0"/>
              <a:t>.</a:t>
            </a:r>
            <a:br>
              <a:rPr lang="ru-RU" sz="1200" dirty="0"/>
            </a:br>
            <a:r>
              <a:rPr lang="ru-RU" sz="1200" dirty="0" smtClean="0"/>
              <a:t>	</a:t>
            </a:r>
            <a:r>
              <a:rPr lang="ru-RU" sz="1200" b="1" dirty="0" smtClean="0"/>
              <a:t>К </a:t>
            </a:r>
            <a:r>
              <a:rPr lang="ru-RU" sz="1200" b="1" dirty="0"/>
              <a:t>временным длительным нагрузкам </a:t>
            </a:r>
            <a:r>
              <a:rPr lang="ru-RU" sz="1200" dirty="0"/>
              <a:t>относятся: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вес временных перегородок;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вес стационарного оборудования: станков, аппаратов и др.;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нагрузки на перекрытия в складских помещениях, холодильниках, зернохранилищах, архивах, библиотеках и подсобных зданиях и помещениях;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нагрузки на перекрытия жилых и общественных зданий с пониженными нормативными значениями, приведенными </a:t>
            </a:r>
            <a:r>
              <a:rPr lang="ru-RU" sz="1200" dirty="0" err="1"/>
              <a:t>втабл</a:t>
            </a:r>
            <a:r>
              <a:rPr lang="ru-RU" sz="1200" dirty="0"/>
              <a:t>. 3 СНиП 2.01.07-85*;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снеговые нагрузки с пониженным расчетным значением, определяемым умножением полного расчетного значения на коэффициент 0,5.</a:t>
            </a:r>
            <a:br>
              <a:rPr lang="ru-RU" sz="1200" dirty="0"/>
            </a:br>
            <a:r>
              <a:rPr lang="ru-RU" sz="1200" dirty="0" smtClean="0"/>
              <a:t>	В </a:t>
            </a:r>
            <a:r>
              <a:rPr lang="ru-RU" sz="1200" dirty="0"/>
              <a:t>СНиП 2.01.07-85* приведено более 10 видов длительных нагрузок, здесь рассмотрены и сокращенно изложены наиболее распространенные.</a:t>
            </a:r>
            <a:br>
              <a:rPr lang="ru-RU" sz="1200" dirty="0"/>
            </a:br>
            <a:r>
              <a:rPr lang="ru-RU" sz="1200" dirty="0" smtClean="0"/>
              <a:t>	</a:t>
            </a:r>
            <a:r>
              <a:rPr lang="ru-RU" sz="1200" b="1" dirty="0" smtClean="0"/>
              <a:t>К </a:t>
            </a:r>
            <a:r>
              <a:rPr lang="ru-RU" sz="1200" b="1" dirty="0"/>
              <a:t>кратковременным нагрузкам </a:t>
            </a:r>
            <a:r>
              <a:rPr lang="ru-RU" sz="1200" dirty="0"/>
              <a:t>относятся: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нагрузки на перекрытия жилых и общественных зданий с полными нормативными значениями;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снеговые нагрузки с полным расчетным значением;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нагрузки от подвижного подъемно-транспортного оборудования (мостовых и подвесных кранов, тельферов, погрузчиков и т.п.);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нагрузки, возникающие при изготовлении, перевозке и возведении конструкций, при монтаже и перестановке оборудования, а также нагрузки от веса временно складируемых на строительстве изделий и материалов (за исключением нагрузок в местах, специально предназначенных для складирования и хранения материалов), кратковременные нагрузки от веса насыпного грунта и др.;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нагрузки от оборудования, возникающие в </a:t>
            </a:r>
            <a:r>
              <a:rPr lang="ru-RU" sz="1200" dirty="0" err="1" smtClean="0"/>
              <a:t>пускоостановочном</a:t>
            </a:r>
            <a:r>
              <a:rPr lang="ru-RU" sz="1200" dirty="0"/>
              <a:t>, переходном и испытательном режимах;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ветровые нагрузки;</a:t>
            </a:r>
            <a:br>
              <a:rPr lang="ru-RU" sz="1200" dirty="0"/>
            </a:br>
            <a:r>
              <a:rPr lang="ru-RU" sz="1200" dirty="0" smtClean="0"/>
              <a:t>	• </a:t>
            </a:r>
            <a:r>
              <a:rPr lang="ru-RU" sz="1200" dirty="0"/>
              <a:t>температурные и климатические воздействия.</a:t>
            </a:r>
            <a:br>
              <a:rPr lang="ru-RU" sz="1200" dirty="0"/>
            </a:br>
            <a:r>
              <a:rPr lang="ru-RU" sz="1200" dirty="0"/>
              <a:t>Так же как и длительные нагрузки, кратковременные перечислены сокращенно и описаны упрощенно, более подробно см. СНиП 2.01.07-85*.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71110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77809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Особые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нагрузки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К ним относятся:</a:t>
            </a:r>
          </a:p>
          <a:p>
            <a:pPr marL="0" indent="0">
              <a:buNone/>
            </a:pPr>
            <a:r>
              <a:rPr lang="ru-RU" dirty="0" smtClean="0"/>
              <a:t>	• сейсмические </a:t>
            </a:r>
            <a:r>
              <a:rPr lang="ru-RU" dirty="0"/>
              <a:t>и взрывные воздействия;</a:t>
            </a:r>
            <a:br>
              <a:rPr lang="ru-RU" dirty="0"/>
            </a:br>
            <a:r>
              <a:rPr lang="ru-RU" dirty="0" smtClean="0"/>
              <a:t>	• </a:t>
            </a:r>
            <a:r>
              <a:rPr lang="ru-RU" dirty="0"/>
              <a:t>нагрузки, вызываемые резким нарушением технологического процесса, временной неисправностью или поломкой оборудования;</a:t>
            </a:r>
            <a:br>
              <a:rPr lang="ru-RU" dirty="0"/>
            </a:br>
            <a:r>
              <a:rPr lang="ru-RU" dirty="0" smtClean="0"/>
              <a:t>	• </a:t>
            </a:r>
            <a:r>
              <a:rPr lang="ru-RU" dirty="0"/>
              <a:t>воздействия неравномерных деформаций, сопровождающиеся изменением структуры грунта (например, деформации </a:t>
            </a:r>
            <a:r>
              <a:rPr lang="ru-RU" dirty="0" err="1"/>
              <a:t>просадочных</a:t>
            </a:r>
            <a:r>
              <a:rPr lang="ru-RU" dirty="0"/>
              <a:t> грунтов при замачивании или вечномерзлых грунтов при оттаивании), воздействия деформации земной поверхности в районах влияния горных выработок и в карстовых районах.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	</a:t>
            </a:r>
            <a:r>
              <a:rPr lang="ru-RU" dirty="0" smtClean="0">
                <a:solidFill>
                  <a:srgbClr val="FF0000"/>
                </a:solidFill>
              </a:rPr>
              <a:t>Все </a:t>
            </a:r>
            <a:r>
              <a:rPr lang="ru-RU" dirty="0">
                <a:solidFill>
                  <a:srgbClr val="FF0000"/>
                </a:solidFill>
              </a:rPr>
              <a:t>перечисленные нагрузки могут принимать </a:t>
            </a:r>
            <a:r>
              <a:rPr lang="ru-RU" b="1" dirty="0">
                <a:solidFill>
                  <a:srgbClr val="FF0000"/>
                </a:solidFill>
              </a:rPr>
              <a:t>нормативные и расчетные величины (значения).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anstar-pro.ru/wp-content/uploads/2017/05/shemanagruzo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95" y="519385"/>
            <a:ext cx="7620000" cy="526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</TotalTime>
  <Words>969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Century Schoolbook</vt:lpstr>
      <vt:lpstr>Times New Roman</vt:lpstr>
      <vt:lpstr>Wingdings</vt:lpstr>
      <vt:lpstr>Wingdings 2</vt:lpstr>
      <vt:lpstr>Эркер</vt:lpstr>
      <vt:lpstr>Нагрузки и воздействия</vt:lpstr>
      <vt:lpstr>Нагрузки и воздействия</vt:lpstr>
      <vt:lpstr>Объемные и поверхностные</vt:lpstr>
      <vt:lpstr>Поверхностные нагрузки</vt:lpstr>
      <vt:lpstr>Классификация нагрузок, действующих на строительные конструкции</vt:lpstr>
      <vt:lpstr>Постоянная нагрузка</vt:lpstr>
      <vt:lpstr>Временные нагрузки</vt:lpstr>
      <vt:lpstr>Особые нагрузки</vt:lpstr>
      <vt:lpstr>Презентация PowerPoint</vt:lpstr>
      <vt:lpstr>Нормативные нагрузки</vt:lpstr>
      <vt:lpstr>Нормативные постоянные нагрузки</vt:lpstr>
      <vt:lpstr>Нормативные временные нагрузки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Нагрузки и воздействия</dc:title>
  <dc:creator>Admin</dc:creator>
  <cp:lastModifiedBy>Татьяна Мытарева</cp:lastModifiedBy>
  <cp:revision>9</cp:revision>
  <dcterms:created xsi:type="dcterms:W3CDTF">2021-08-13T09:49:39Z</dcterms:created>
  <dcterms:modified xsi:type="dcterms:W3CDTF">2024-09-12T18:06:36Z</dcterms:modified>
</cp:coreProperties>
</file>