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4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940675A-B579-460E-94D1-54222C63F5DA}" styleName="Нет стиля, сетка таблицы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solidFill>
                <a:schemeClr val="tx1"/>
              </a:solidFill>
            </a:ln>
          </a:left>
          <a:right>
            <a:ln w="12700">
              <a:solidFill>
                <a:schemeClr val="tx1"/>
              </a:solidFill>
            </a:ln>
          </a:right>
          <a:top>
            <a:ln w="12700">
              <a:solidFill>
                <a:schemeClr val="tx1"/>
              </a:solidFill>
            </a:ln>
          </a:top>
          <a:bottom>
            <a:ln w="12700">
              <a:solidFill>
                <a:schemeClr val="tx1"/>
              </a:solidFill>
            </a:ln>
          </a:bottom>
          <a:insideH>
            <a:ln w="12700">
              <a:solidFill>
                <a:schemeClr val="tx1"/>
              </a:solidFill>
            </a:ln>
          </a:insideH>
          <a:insideV>
            <a:ln w="12700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872A920-22A5-4D16-8143-91BEA5C84890}" type="datetimeFigureOut">
              <a:rPr lang="ru-RU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2797D2-5DBE-4F60-AC0D-89AC589836D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872A920-22A5-4D16-8143-91BEA5C84890}" type="datetimeFigureOut">
              <a:rPr lang="ru-RU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2797D2-5DBE-4F60-AC0D-89AC589836D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872A920-22A5-4D16-8143-91BEA5C84890}" type="datetimeFigureOut">
              <a:rPr lang="ru-RU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2797D2-5DBE-4F60-AC0D-89AC589836D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872A920-22A5-4D16-8143-91BEA5C84890}" type="datetimeFigureOut">
              <a:rPr lang="ru-RU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2797D2-5DBE-4F60-AC0D-89AC589836D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872A920-22A5-4D16-8143-91BEA5C84890}" type="datetimeFigureOut">
              <a:rPr lang="ru-RU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2797D2-5DBE-4F60-AC0D-89AC589836D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872A920-22A5-4D16-8143-91BEA5C84890}" type="datetimeFigureOut">
              <a:rPr lang="ru-RU"/>
              <a:t>22.12.2024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2797D2-5DBE-4F60-AC0D-89AC589836D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872A920-22A5-4D16-8143-91BEA5C84890}" type="datetimeFigureOut">
              <a:rPr lang="ru-RU"/>
              <a:t>22.12.2024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2797D2-5DBE-4F60-AC0D-89AC589836D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872A920-22A5-4D16-8143-91BEA5C84890}" type="datetimeFigureOut">
              <a:rPr lang="ru-RU"/>
              <a:t>22.12.2024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2797D2-5DBE-4F60-AC0D-89AC589836D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872A920-22A5-4D16-8143-91BEA5C84890}" type="datetimeFigureOut">
              <a:rPr lang="ru-RU"/>
              <a:t>22.12.2024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2797D2-5DBE-4F60-AC0D-89AC589836D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872A920-22A5-4D16-8143-91BEA5C84890}" type="datetimeFigureOut">
              <a:rPr lang="ru-RU"/>
              <a:t>22.12.2024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2797D2-5DBE-4F60-AC0D-89AC589836D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872A920-22A5-4D16-8143-91BEA5C84890}" type="datetimeFigureOut">
              <a:rPr lang="ru-RU"/>
              <a:t>22.12.2024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52797D2-5DBE-4F60-AC0D-89AC589836D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872A920-22A5-4D16-8143-91BEA5C84890}" type="datetimeFigureOut">
              <a:rPr lang="ru-RU"/>
              <a:t>22.12.2024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52797D2-5DBE-4F60-AC0D-89AC589836D7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/>
              <a:t>Социальная норма</a:t>
            </a:r>
            <a:endParaRPr/>
          </a:p>
        </p:txBody>
      </p:sp>
      <p:sp>
        <p:nvSpPr>
          <p:cNvPr id="3" name="TextBox 2"/>
          <p:cNvSpPr txBox="1"/>
          <p:nvPr/>
        </p:nvSpPr>
        <p:spPr bwMode="auto">
          <a:xfrm>
            <a:off x="1135780" y="1905801"/>
            <a:ext cx="10587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/>
              <a:t>- это установленные в обществе правила, образцы, эталоны поведения, регулирующие общественную жизнь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978568" y="3860755"/>
            <a:ext cx="6096000" cy="18774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/>
              <a:t>Функции социальных норм</a:t>
            </a:r>
            <a:endParaRPr/>
          </a:p>
          <a:p>
            <a:pPr marL="457200" indent="-457200">
              <a:buFont typeface="Arial"/>
              <a:buChar char="•"/>
              <a:defRPr/>
            </a:pPr>
            <a:r>
              <a:rPr lang="ru-RU" sz="2400"/>
              <a:t>регулятивная</a:t>
            </a:r>
            <a:endParaRPr/>
          </a:p>
          <a:p>
            <a:pPr marL="457200" indent="-457200">
              <a:buFont typeface="Arial"/>
              <a:buChar char="•"/>
              <a:defRPr/>
            </a:pPr>
            <a:r>
              <a:rPr lang="ru-RU" sz="2400"/>
              <a:t>контролирующая</a:t>
            </a:r>
            <a:endParaRPr/>
          </a:p>
          <a:p>
            <a:pPr marL="457200" indent="-457200">
              <a:buFont typeface="Arial"/>
              <a:buChar char="•"/>
              <a:defRPr/>
            </a:pPr>
            <a:r>
              <a:rPr lang="ru-RU" sz="2400"/>
              <a:t>интегративная</a:t>
            </a:r>
            <a:endParaRPr/>
          </a:p>
          <a:p>
            <a:pPr marL="457200" indent="-457200">
              <a:buFont typeface="Arial"/>
              <a:buChar char="•"/>
              <a:defRPr/>
            </a:pPr>
            <a:r>
              <a:rPr lang="ru-RU" sz="2400"/>
              <a:t>воспитательная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43435" y="348724"/>
          <a:ext cx="11305130" cy="61605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084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03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5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Отрасль права РФ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Сущность</a:t>
                      </a: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09" marR="4620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04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Конституционное (государственное) 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 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Гражданское  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 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1400" b="1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Административное  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 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 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Семейное 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 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 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Трудовое 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1400" b="1"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 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1"/>
                        <a:t>Уголовное </a:t>
                      </a:r>
                      <a:endParaRPr/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defRPr/>
                      </a:pPr>
                      <a:endParaRPr lang="ru-RU" sz="1400" b="1" i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defRPr/>
                      </a:pPr>
                      <a:r>
                        <a:rPr lang="ru-RU" sz="1400" b="1" i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Уголовно-процессуальное</a:t>
                      </a:r>
                      <a:endParaRPr/>
                    </a:p>
                    <a:p>
                      <a:pPr>
                        <a:defRPr/>
                      </a:pPr>
                      <a:endParaRPr lang="ru-RU" sz="1400" b="1" i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defRPr/>
                      </a:pPr>
                      <a:endParaRPr lang="ru-RU" sz="1400" b="1" i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defRPr/>
                      </a:pPr>
                      <a:endParaRPr lang="ru-RU" sz="1400" b="1" i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defRPr/>
                      </a:pPr>
                      <a:r>
                        <a:rPr lang="ru-RU" sz="1400" b="1" i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Гражданско-процессуальное</a:t>
                      </a:r>
                      <a:endParaRPr/>
                    </a:p>
                    <a:p>
                      <a:pPr>
                        <a:defRPr/>
                      </a:pPr>
                      <a:br>
                        <a:rPr lang="ru-RU" sz="1400"/>
                      </a:br>
                      <a:endParaRPr lang="ru-RU" sz="1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09" marR="462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Регулирует социально-значимые общественные отношения, основной источник это Конституция РФ.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Регулирует имущественные и связанные с ними неимущественные отношения субъектов права. 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это отрасль, которая призвана регулировать права и обязанности юридических и физических лиц, их отношения с органами местного управления и с органами исполнительной власти.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система правовых норм, регулирующих семейные отношения, т. е. личные и связанные с ними имущественные отношения, возникающие между гражданами во время брака, родства, усыновления, принятия детей в семью на воспитание.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самостоятельная отрасль права, регулирующая отношения в сфере труда.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 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/>
                        <a:t>отрасль права, регулирующая общественные отношения, связанные с совершением преступных деяний, назначением наказания и применением иных мер уголовно-правового характера, устанавливающая основания привлечения к уголовной ответственности либо освобождения от уголовной ответственности и наказания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Производство по уголовным делам: как идет их расследование, как в судах рассматриваются уголовные дела, какие права есть у адвокатов и прокуроров, сколько может длиться процесс; права присяжных, какие доказательства можно предъявлять и многое другое</a:t>
                      </a:r>
                      <a:endParaRPr/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400" b="0" i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Производство по гражданским делам: как в судах идут гражданские дела, кто участвует в процессе, права адвокатов, истца и ответчика и др</a:t>
                      </a:r>
                      <a:r>
                        <a:rPr lang="ru-RU" sz="1400"/>
                        <a:t>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defRPr/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209" marR="4620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810713"/>
              </p:ext>
            </p:extLst>
          </p:nvPr>
        </p:nvGraphicFramePr>
        <p:xfrm>
          <a:off x="373764" y="701192"/>
          <a:ext cx="11568854" cy="557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87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80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000" b="1"/>
                        <a:t>Пример</a:t>
                      </a:r>
                      <a:endParaRPr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000" b="1"/>
                        <a:t>Отрасль права</a:t>
                      </a:r>
                      <a:endParaRPr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/>
                        <a:t>1) Граждане А. и Б. вступили в брак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</a:rPr>
                        <a:t>семейное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/>
                        <a:t>2) Отец и сын В. совершили разбойное нападение на случайного прохожего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</a:rPr>
                        <a:t>уголовное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/>
                        <a:t>3) Супруги Д. организовали фирму по производству мебели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solidFill>
                            <a:srgbClr val="FF0000"/>
                          </a:solidFill>
                        </a:rPr>
                        <a:t>гражданское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/>
                        <a:t>4) Бабушка завещала внуку свою квартиру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solidFill>
                            <a:srgbClr val="FF0000"/>
                          </a:solidFill>
                        </a:rPr>
                        <a:t>гражданское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/>
                        <a:t>5) Сын гражданки Е. регулярно ездит без билета в общественном транспорте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solidFill>
                            <a:srgbClr val="FF0000"/>
                          </a:solidFill>
                        </a:rPr>
                        <a:t>админ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/>
                        <a:t>6) Семья Ж. устроила пикник на территории природного заповедника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solidFill>
                            <a:srgbClr val="FF0000"/>
                          </a:solidFill>
                        </a:rPr>
                        <a:t>админ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/>
                        <a:t>7) Супруги И. взяли шефство над зубром в заповеднике и оплачивают его корм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</a:rPr>
                        <a:t>гражданское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/>
                        <a:t>8) В семье К. родилась дочь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</a:rPr>
                        <a:t>семейное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/>
                        <a:t>9) Гражданин Л. избран президентом страны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</a:rPr>
                        <a:t>конституционное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/>
                        <a:t>10) Сын супругов М. принят на работу в семейную фирму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</a:rPr>
                        <a:t>трудовое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/>
              <a:t>Частное и публичное право</a:t>
            </a:r>
            <a:endParaRPr/>
          </a:p>
        </p:txBody>
      </p:sp>
      <p:pic>
        <p:nvPicPr>
          <p:cNvPr id="3074" name="Picture 2" descr="https://fu.ngcdn.ru/uploads/tinymce_image/image/66798/0f6c7111acda1868.png"/>
          <p:cNvPicPr>
            <a:picLocks noChangeAspect="1" noChangeArrowheads="1"/>
          </p:cNvPicPr>
          <p:nvPr/>
        </p:nvPicPr>
        <p:blipFill>
          <a:blip r:embed="rId2"/>
          <a:srcRect t="14316"/>
          <a:stretch/>
        </p:blipFill>
        <p:spPr bwMode="auto">
          <a:xfrm>
            <a:off x="1165368" y="1690688"/>
            <a:ext cx="9547225" cy="49986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/>
              <a:t>Функции права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514350" indent="-514350">
              <a:buAutoNum type="arabicPeriod"/>
              <a:defRPr/>
            </a:pPr>
            <a:r>
              <a:rPr lang="ru-RU"/>
              <a:t>Регулятивная</a:t>
            </a:r>
            <a:endParaRPr/>
          </a:p>
          <a:p>
            <a:pPr marL="514350" indent="-514350">
              <a:buAutoNum type="arabicPeriod"/>
              <a:defRPr/>
            </a:pPr>
            <a:r>
              <a:rPr lang="ru-RU"/>
              <a:t>Охранительная</a:t>
            </a:r>
            <a:endParaRPr/>
          </a:p>
          <a:p>
            <a:pPr marL="514350" indent="-514350">
              <a:buAutoNum type="arabicPeriod"/>
              <a:defRPr/>
            </a:pPr>
            <a:r>
              <a:rPr lang="ru-RU"/>
              <a:t>Воспитательная</a:t>
            </a:r>
            <a:endParaRPr/>
          </a:p>
          <a:p>
            <a:pPr marL="514350" indent="-514350">
              <a:buAutoNum type="arabicPeriod"/>
              <a:defRPr/>
            </a:pP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648287" y="1779311"/>
            <a:ext cx="9144000" cy="2387600"/>
          </a:xfrm>
        </p:spPr>
        <p:txBody>
          <a:bodyPr/>
          <a:lstStyle/>
          <a:p>
            <a:pPr>
              <a:defRPr/>
            </a:pPr>
            <a:r>
              <a:rPr lang="ru-RU" dirty="0"/>
              <a:t>Право в системе социальных норм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56642" y="878593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ru-RU" sz="3200" b="1">
                <a:latin typeface="Arial"/>
                <a:cs typeface="Arial"/>
              </a:rPr>
              <a:t>Право</a:t>
            </a:r>
            <a:r>
              <a:rPr lang="ru-RU" sz="3200">
                <a:latin typeface="Arial"/>
                <a:cs typeface="Arial"/>
              </a:rPr>
              <a:t> – это совокупность общеобязательных правил (норм) поведения, исполнение которых обеспечивается силой государственного принуждения</a:t>
            </a:r>
            <a:endParaRPr lang="ru-RU" sz="3200"/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1313808" y="3602063"/>
            <a:ext cx="4032448" cy="100811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76194" tIns="38097" rIns="76194" bIns="38097" numCol="1" rtlCol="0" anchor="ctr" anchorCtr="0" compatLnSpc="1">
            <a:prstTxWarp prst="textNoShape">
              <a:avLst/>
            </a:prstTxWarp>
          </a:bodyPr>
          <a:lstStyle/>
          <a:p>
            <a:pPr algn="ctr" defTabSz="761719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>
                <a:solidFill>
                  <a:schemeClr val="tx1"/>
                </a:solidFill>
                <a:latin typeface="Arial"/>
                <a:cs typeface="Arial"/>
              </a:rPr>
              <a:t>Право</a:t>
            </a:r>
            <a:endParaRPr/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1244539" y="4757468"/>
            <a:ext cx="4032448" cy="180020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76194" tIns="38097" rIns="76194" bIns="38097" numCol="1" rtlCol="0" anchor="ctr" anchorCtr="0" compatLnSpc="1">
            <a:prstTxWarp prst="textNoShape">
              <a:avLst/>
            </a:prstTxWarp>
          </a:bodyPr>
          <a:lstStyle/>
          <a:p>
            <a:pPr algn="ctr" defTabSz="761719">
              <a:defRPr/>
            </a:pPr>
            <a:r>
              <a:rPr lang="ru-RU" sz="2800">
                <a:latin typeface="Arial"/>
                <a:cs typeface="Arial"/>
              </a:rPr>
              <a:t>Совокупность общеобязательных норм (правил).</a:t>
            </a:r>
            <a:endParaRPr lang="ru-RU" sz="280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6333804" y="3602063"/>
            <a:ext cx="4032448" cy="1008112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76194" tIns="38097" rIns="76194" bIns="38097" numCol="1" rtlCol="0" anchor="ctr" anchorCtr="0" compatLnSpc="1">
            <a:prstTxWarp prst="textNoShape">
              <a:avLst/>
            </a:prstTxWarp>
          </a:bodyPr>
          <a:lstStyle/>
          <a:p>
            <a:pPr algn="ctr" defTabSz="761719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>
                <a:solidFill>
                  <a:schemeClr val="tx1"/>
                </a:solidFill>
                <a:latin typeface="Arial"/>
                <a:cs typeface="Arial"/>
              </a:rPr>
              <a:t>Права</a:t>
            </a:r>
            <a:endParaRPr/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6299168" y="4697163"/>
            <a:ext cx="4032448" cy="180020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76194" tIns="38097" rIns="76194" bIns="38097" numCol="1" rtlCol="0" anchor="ctr" anchorCtr="0" compatLnSpc="1">
            <a:prstTxWarp prst="textNoShape">
              <a:avLst/>
            </a:prstTxWarp>
          </a:bodyPr>
          <a:lstStyle/>
          <a:p>
            <a:pPr algn="ctr" defTabSz="761719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>
                <a:solidFill>
                  <a:schemeClr val="tx1"/>
                </a:solidFill>
                <a:latin typeface="Arial"/>
                <a:cs typeface="Arial"/>
              </a:rPr>
              <a:t>Возможность поступать определенным образом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 bwMode="auto">
          <a:xfrm>
            <a:off x="4781098" y="475361"/>
            <a:ext cx="257175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200">
                <a:latin typeface="Arial"/>
                <a:cs typeface="Arial"/>
              </a:rPr>
              <a:t>Право </a:t>
            </a:r>
            <a:endParaRPr/>
          </a:p>
        </p:txBody>
      </p:sp>
      <p:cxnSp>
        <p:nvCxnSpPr>
          <p:cNvPr id="17" name="Прямая со стрелкой 16"/>
          <p:cNvCxnSpPr>
            <a:cxnSpLocks/>
            <a:stCxn id="16" idx="2"/>
            <a:endCxn id="19" idx="0"/>
          </p:cNvCxnSpPr>
          <p:nvPr/>
        </p:nvCxnSpPr>
        <p:spPr bwMode="auto">
          <a:xfrm flipH="1">
            <a:off x="3350560" y="1060136"/>
            <a:ext cx="2716412" cy="6031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18" name="Прямая со стрелкой 17"/>
          <p:cNvCxnSpPr>
            <a:cxnSpLocks/>
            <a:stCxn id="16" idx="2"/>
            <a:endCxn id="20" idx="0"/>
          </p:cNvCxnSpPr>
          <p:nvPr/>
        </p:nvCxnSpPr>
        <p:spPr bwMode="auto">
          <a:xfrm>
            <a:off x="6066973" y="1060136"/>
            <a:ext cx="2938643" cy="6031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sp>
        <p:nvSpPr>
          <p:cNvPr id="19" name="TextBox 18"/>
          <p:cNvSpPr txBox="1"/>
          <p:nvPr/>
        </p:nvSpPr>
        <p:spPr bwMode="auto">
          <a:xfrm>
            <a:off x="1920024" y="1663259"/>
            <a:ext cx="2861074" cy="584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200">
                <a:latin typeface="Arial"/>
                <a:cs typeface="Arial"/>
              </a:rPr>
              <a:t>Естественное</a:t>
            </a:r>
            <a:endParaRPr/>
          </a:p>
        </p:txBody>
      </p:sp>
      <p:sp>
        <p:nvSpPr>
          <p:cNvPr id="20" name="TextBox 19"/>
          <p:cNvSpPr txBox="1"/>
          <p:nvPr/>
        </p:nvSpPr>
        <p:spPr bwMode="auto">
          <a:xfrm>
            <a:off x="7619727" y="1663258"/>
            <a:ext cx="2771777" cy="584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200">
                <a:latin typeface="Arial"/>
                <a:cs typeface="Arial"/>
              </a:rPr>
              <a:t>Позитивное</a:t>
            </a:r>
            <a:endParaRPr/>
          </a:p>
        </p:txBody>
      </p:sp>
      <p:sp>
        <p:nvSpPr>
          <p:cNvPr id="21" name="TextBox 20"/>
          <p:cNvSpPr txBox="1"/>
          <p:nvPr/>
        </p:nvSpPr>
        <p:spPr bwMode="auto">
          <a:xfrm>
            <a:off x="424873" y="2248034"/>
            <a:ext cx="56997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>
                <a:latin typeface="Arial"/>
                <a:cs typeface="Arial"/>
              </a:rPr>
              <a:t>совокупность естественных прав человека, данных ему в силу рождения (право на жизнь, на неприкосновенность)</a:t>
            </a:r>
            <a:endParaRPr/>
          </a:p>
        </p:txBody>
      </p:sp>
      <p:sp>
        <p:nvSpPr>
          <p:cNvPr id="22" name="TextBox 21"/>
          <p:cNvSpPr txBox="1"/>
          <p:nvPr/>
        </p:nvSpPr>
        <p:spPr bwMode="auto">
          <a:xfrm>
            <a:off x="6733902" y="2435656"/>
            <a:ext cx="45434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>
                <a:latin typeface="Arial"/>
                <a:cs typeface="Arial"/>
              </a:rPr>
              <a:t>совокупность правовых норм, установленных государством</a:t>
            </a:r>
            <a:endParaRPr/>
          </a:p>
        </p:txBody>
      </p:sp>
      <p:sp>
        <p:nvSpPr>
          <p:cNvPr id="23" name="TextBox 22"/>
          <p:cNvSpPr txBox="1"/>
          <p:nvPr/>
        </p:nvSpPr>
        <p:spPr bwMode="auto">
          <a:xfrm>
            <a:off x="1124456" y="4281571"/>
            <a:ext cx="42719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i="1">
                <a:latin typeface="Arial"/>
                <a:cs typeface="Arial"/>
              </a:rPr>
              <a:t>Неотъемлемые, государство не может посягать</a:t>
            </a:r>
            <a:endParaRPr/>
          </a:p>
        </p:txBody>
      </p:sp>
      <p:sp>
        <p:nvSpPr>
          <p:cNvPr id="26" name="TextBox 25"/>
          <p:cNvSpPr txBox="1"/>
          <p:nvPr/>
        </p:nvSpPr>
        <p:spPr bwMode="auto">
          <a:xfrm>
            <a:off x="6763039" y="3794660"/>
            <a:ext cx="49579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400" i="1">
                <a:latin typeface="Arial"/>
                <a:cs typeface="Arial"/>
              </a:rPr>
              <a:t>Искусственно созданное, документально оформленное, не противоречит естественному праву</a:t>
            </a:r>
            <a:endParaRPr/>
          </a:p>
        </p:txBody>
      </p:sp>
      <p:pic>
        <p:nvPicPr>
          <p:cNvPr id="1026" name="Picture 2" descr="Детская коляска | Бесплатно значок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576546" y="1040597"/>
            <a:ext cx="1245322" cy="1245322"/>
          </a:xfrm>
          <a:prstGeom prst="rect">
            <a:avLst/>
          </a:prstGeom>
          <a:noFill/>
        </p:spPr>
      </p:pic>
      <p:pic>
        <p:nvPicPr>
          <p:cNvPr id="1028" name="Picture 4" descr="Document And Ink Pen Line Icon Paper Scroll With Feather Ancient Sheet And  Quill Jurisprudence Design Concept Outline Style Pictogram On White  Background Use For Web And App Eps 10 - Arte"/>
          <p:cNvPicPr>
            <a:picLocks noChangeAspect="1" noChangeArrowheads="1"/>
          </p:cNvPicPr>
          <p:nvPr/>
        </p:nvPicPr>
        <p:blipFill>
          <a:blip r:embed="rId3">
            <a:biLevel thresh="75000"/>
          </a:blip>
          <a:stretch/>
        </p:blipFill>
        <p:spPr bwMode="auto">
          <a:xfrm>
            <a:off x="10472593" y="1098768"/>
            <a:ext cx="1248352" cy="124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54182" y="1014416"/>
            <a:ext cx="111759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 b="1">
                <a:latin typeface="Arial"/>
                <a:cs typeface="Arial"/>
              </a:rPr>
              <a:t>Норма права (правовая норма)</a:t>
            </a:r>
            <a:r>
              <a:rPr lang="ru-RU" sz="2800">
                <a:latin typeface="Arial"/>
                <a:cs typeface="Arial"/>
              </a:rPr>
              <a:t> – установленное и охраняемое государством общеобязательное правило, регулирующее общественные отношения и поведение людей.</a:t>
            </a:r>
            <a:endParaRPr/>
          </a:p>
          <a:p>
            <a:pPr algn="ctr">
              <a:defRPr/>
            </a:pPr>
            <a:endParaRPr lang="ru-RU" sz="280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3139172" y="3158933"/>
            <a:ext cx="6472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 b="1">
                <a:latin typeface="Arial"/>
                <a:cs typeface="Arial"/>
              </a:rPr>
              <a:t>Отличительные признаки</a:t>
            </a:r>
            <a:endParaRPr/>
          </a:p>
        </p:txBody>
      </p:sp>
      <p:sp>
        <p:nvSpPr>
          <p:cNvPr id="5" name="TextBox 4"/>
          <p:cNvSpPr txBox="1"/>
          <p:nvPr/>
        </p:nvSpPr>
        <p:spPr bwMode="auto">
          <a:xfrm>
            <a:off x="2734612" y="3700744"/>
            <a:ext cx="7329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  <a:defRPr/>
            </a:pPr>
            <a:r>
              <a:rPr lang="ru-RU" sz="2800">
                <a:latin typeface="Arial"/>
                <a:cs typeface="Arial"/>
              </a:rPr>
              <a:t>Закрепленность в законе (или других нормативных актах)</a:t>
            </a:r>
            <a:endParaRPr/>
          </a:p>
        </p:txBody>
      </p:sp>
      <p:sp>
        <p:nvSpPr>
          <p:cNvPr id="9" name="TextBox 8"/>
          <p:cNvSpPr txBox="1"/>
          <p:nvPr/>
        </p:nvSpPr>
        <p:spPr bwMode="auto">
          <a:xfrm>
            <a:off x="2734612" y="4767698"/>
            <a:ext cx="73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  <a:defRPr/>
            </a:pPr>
            <a:r>
              <a:rPr lang="ru-RU" sz="2800">
                <a:latin typeface="Arial"/>
                <a:cs typeface="Arial"/>
              </a:rPr>
              <a:t>Общеобязательность для исполнения</a:t>
            </a:r>
            <a:endParaRPr/>
          </a:p>
        </p:txBody>
      </p:sp>
      <p:sp>
        <p:nvSpPr>
          <p:cNvPr id="10" name="TextBox 9"/>
          <p:cNvSpPr txBox="1"/>
          <p:nvPr/>
        </p:nvSpPr>
        <p:spPr bwMode="auto">
          <a:xfrm>
            <a:off x="2734612" y="5445696"/>
            <a:ext cx="73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  <a:defRPr/>
            </a:pPr>
            <a:r>
              <a:rPr lang="ru-RU" sz="2800">
                <a:latin typeface="Arial"/>
                <a:cs typeface="Arial"/>
              </a:rPr>
              <a:t>Охраняется силой государства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122286" y="117623"/>
            <a:ext cx="10515600" cy="1325563"/>
          </a:xfrm>
        </p:spPr>
        <p:txBody>
          <a:bodyPr/>
          <a:lstStyle/>
          <a:p>
            <a:pPr algn="ctr">
              <a:defRPr/>
            </a:pPr>
            <a:r>
              <a:rPr lang="ru-RU"/>
              <a:t>Структура нормы права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1964636" y="1600135"/>
            <a:ext cx="2376264" cy="57606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800" b="1">
                <a:solidFill>
                  <a:prstClr val="white"/>
                </a:solidFill>
                <a:latin typeface="Arial"/>
                <a:cs typeface="Arial"/>
              </a:rPr>
              <a:t>Гипотеза</a:t>
            </a:r>
            <a:endParaRPr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5047339" y="1628800"/>
            <a:ext cx="2376264" cy="57606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800" b="1">
                <a:solidFill>
                  <a:prstClr val="white"/>
                </a:solidFill>
                <a:latin typeface="Arial"/>
                <a:cs typeface="Arial"/>
              </a:rPr>
              <a:t>Диспозиция</a:t>
            </a:r>
            <a:endParaRPr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7896200" y="1628800"/>
            <a:ext cx="2376264" cy="57606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800" b="1">
                <a:solidFill>
                  <a:prstClr val="white"/>
                </a:solidFill>
                <a:latin typeface="Arial"/>
                <a:cs typeface="Arial"/>
              </a:rPr>
              <a:t>Санкция</a:t>
            </a:r>
            <a:endParaRPr/>
          </a:p>
        </p:txBody>
      </p:sp>
      <p:sp>
        <p:nvSpPr>
          <p:cNvPr id="7" name="TextBox 6"/>
          <p:cNvSpPr txBox="1"/>
          <p:nvPr/>
        </p:nvSpPr>
        <p:spPr bwMode="auto">
          <a:xfrm>
            <a:off x="1703512" y="2307467"/>
            <a:ext cx="28255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>
                <a:latin typeface="Arial"/>
                <a:cs typeface="Arial"/>
              </a:rPr>
              <a:t>описывает условия, при которых возникают права и обязанности.</a:t>
            </a:r>
            <a:endParaRPr lang="ru-RU" sz="280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4903323" y="2361813"/>
            <a:ext cx="25202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>
                <a:latin typeface="Arial"/>
                <a:cs typeface="Arial"/>
              </a:rPr>
              <a:t>описывает саму норму, т.е. права и обязанности. </a:t>
            </a:r>
            <a:endParaRPr lang="ru-RU" sz="280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7608168" y="2276718"/>
            <a:ext cx="305983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>
                <a:latin typeface="Arial"/>
                <a:cs typeface="Arial"/>
              </a:rPr>
              <a:t>предусматривает последствия неисполнения нормы.</a:t>
            </a:r>
            <a:endParaRPr lang="ru-RU" sz="280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2938509" y="5849404"/>
            <a:ext cx="725083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0" i="1">
                <a:solidFill>
                  <a:srgbClr val="000000"/>
                </a:solidFill>
              </a:rPr>
              <a:t>Если (гипотеза)…, то (диспозиция)…, иначе (санкция).</a:t>
            </a:r>
            <a:r>
              <a:rPr lang="ru-RU" sz="2000" i="1"/>
              <a:t>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1809750" y="1918683"/>
            <a:ext cx="8572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800">
                <a:latin typeface="Arial"/>
                <a:cs typeface="Arial"/>
              </a:rPr>
              <a:t>Правовые нормы регулируют общественные отношения и поведение людей в форме</a:t>
            </a:r>
            <a:endParaRPr/>
          </a:p>
        </p:txBody>
      </p:sp>
      <p:sp>
        <p:nvSpPr>
          <p:cNvPr id="15" name="Скругленный прямоугольник 14"/>
          <p:cNvSpPr/>
          <p:nvPr/>
        </p:nvSpPr>
        <p:spPr bwMode="auto">
          <a:xfrm>
            <a:off x="1695453" y="3271838"/>
            <a:ext cx="2800353" cy="1843087"/>
          </a:xfrm>
          <a:prstGeom prst="roundRect">
            <a:avLst>
              <a:gd name="adj" fmla="val 1666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>
                <a:solidFill>
                  <a:schemeClr val="tx1"/>
                </a:solidFill>
                <a:latin typeface="Arial"/>
                <a:cs typeface="Arial"/>
              </a:rPr>
              <a:t>Управомочивающие</a:t>
            </a:r>
            <a:endParaRPr lang="ru-RU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ru-RU" sz="2800">
                <a:solidFill>
                  <a:schemeClr val="tx1"/>
                </a:solidFill>
                <a:latin typeface="Arial"/>
                <a:cs typeface="Arial"/>
              </a:rPr>
              <a:t>(что можно делать)</a:t>
            </a:r>
            <a:endParaRPr/>
          </a:p>
        </p:txBody>
      </p:sp>
      <p:sp>
        <p:nvSpPr>
          <p:cNvPr id="16" name="Скругленный прямоугольник 15"/>
          <p:cNvSpPr/>
          <p:nvPr/>
        </p:nvSpPr>
        <p:spPr bwMode="auto">
          <a:xfrm>
            <a:off x="4695824" y="3271839"/>
            <a:ext cx="2800353" cy="1843087"/>
          </a:xfrm>
          <a:prstGeom prst="roundRect">
            <a:avLst>
              <a:gd name="adj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ru-RU" sz="2400" b="1">
                <a:solidFill>
                  <a:schemeClr val="tx1"/>
                </a:solidFill>
                <a:latin typeface="Arial"/>
                <a:cs typeface="Arial"/>
              </a:rPr>
              <a:t>Обязывающие</a:t>
            </a:r>
            <a:endParaRPr lang="ru-RU" sz="240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ru-RU" sz="2800">
                <a:solidFill>
                  <a:schemeClr val="tx1"/>
                </a:solidFill>
                <a:latin typeface="Arial"/>
                <a:cs typeface="Arial"/>
              </a:rPr>
              <a:t>(что нужно делать)</a:t>
            </a:r>
            <a:endParaRPr/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7739058" y="3271839"/>
            <a:ext cx="2800353" cy="1843087"/>
          </a:xfrm>
          <a:prstGeom prst="roundRect">
            <a:avLst>
              <a:gd name="adj" fmla="val 1666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>
                <a:solidFill>
                  <a:schemeClr val="tx1"/>
                </a:solidFill>
                <a:latin typeface="Arial"/>
                <a:cs typeface="Arial"/>
              </a:rPr>
              <a:t>Запрещающие</a:t>
            </a:r>
            <a:endParaRPr lang="ru-RU" sz="2400">
              <a:solidFill>
                <a:schemeClr val="tx1"/>
              </a:solidFill>
              <a:latin typeface="Arial"/>
              <a:cs typeface="Arial"/>
            </a:endParaRPr>
          </a:p>
          <a:p>
            <a:pPr algn="ctr">
              <a:defRPr/>
            </a:pPr>
            <a:r>
              <a:rPr lang="ru-RU" sz="2800">
                <a:solidFill>
                  <a:schemeClr val="tx1"/>
                </a:solidFill>
                <a:latin typeface="Arial"/>
                <a:cs typeface="Arial"/>
              </a:rPr>
              <a:t>(что нельзя делать)</a:t>
            </a:r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algn="ctr">
              <a:defRPr/>
            </a:pPr>
            <a:r>
              <a:rPr lang="ru-RU" sz="3200" b="1"/>
              <a:t>Виды правовых норм по характеру предписаний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/>
              <a:t>Виды правовых норм по методу регулирования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 marL="0" indent="0" algn="just">
              <a:buNone/>
              <a:defRPr/>
            </a:pPr>
            <a:r>
              <a:rPr lang="ru-RU" sz="2400" b="1" i="0">
                <a:solidFill>
                  <a:srgbClr val="000000"/>
                </a:solidFill>
              </a:rPr>
              <a:t>императивные</a:t>
            </a:r>
            <a:r>
              <a:rPr lang="ru-RU" sz="2400" b="0" i="0">
                <a:solidFill>
                  <a:srgbClr val="000000"/>
                </a:solidFill>
              </a:rPr>
              <a:t> — нормы имеют строгий, категоричный характер, определяют только один возможный вариант поведения.</a:t>
            </a:r>
            <a:r>
              <a:rPr lang="ru-RU" sz="3600"/>
              <a:t> </a:t>
            </a:r>
            <a:br>
              <a:rPr lang="ru-RU" sz="3600"/>
            </a:br>
            <a:endParaRPr lang="ru-RU" sz="2400">
              <a:solidFill>
                <a:srgbClr val="000000"/>
              </a:solidFill>
            </a:endParaRPr>
          </a:p>
          <a:p>
            <a:pPr marL="0" indent="0" algn="just">
              <a:buNone/>
              <a:defRPr/>
            </a:pPr>
            <a:r>
              <a:rPr lang="ru-RU" sz="2400" b="1" i="0">
                <a:solidFill>
                  <a:srgbClr val="000000"/>
                </a:solidFill>
              </a:rPr>
              <a:t>диспозитивные </a:t>
            </a:r>
            <a:r>
              <a:rPr lang="ru-RU" sz="2400" b="0" i="0">
                <a:solidFill>
                  <a:srgbClr val="000000"/>
                </a:solidFill>
              </a:rPr>
              <a:t>— нормы, которые предписывают вариант поведения, но дают субъектам право действовать по своему усмотрению в установленных пределах.</a:t>
            </a:r>
            <a:r>
              <a:rPr lang="ru-RU" sz="3600"/>
              <a:t> </a:t>
            </a:r>
            <a:endParaRPr/>
          </a:p>
          <a:p>
            <a:pPr marL="0" indent="0" algn="just">
              <a:buNone/>
              <a:defRPr/>
            </a:pPr>
            <a:endParaRPr lang="ru-RU" sz="2400" b="1">
              <a:solidFill>
                <a:srgbClr val="000000"/>
              </a:solidFill>
            </a:endParaRPr>
          </a:p>
          <a:p>
            <a:pPr marL="0" indent="0" algn="just">
              <a:buNone/>
              <a:defRPr/>
            </a:pPr>
            <a:r>
              <a:rPr lang="ru-RU" sz="2400" b="1" i="0">
                <a:solidFill>
                  <a:srgbClr val="000000"/>
                </a:solidFill>
              </a:rPr>
              <a:t>поощрительные </a:t>
            </a:r>
            <a:r>
              <a:rPr lang="ru-RU" sz="2400" b="0" i="0">
                <a:solidFill>
                  <a:srgbClr val="000000"/>
                </a:solidFill>
              </a:rPr>
              <a:t>— нормы, которые устанавливают поощрение со стороны государства за совершение определенных действий</a:t>
            </a:r>
            <a:r>
              <a:rPr lang="ru-RU" sz="3600"/>
              <a:t> </a:t>
            </a:r>
            <a:br>
              <a:rPr lang="ru-RU" sz="3600"/>
            </a:br>
            <a:endParaRPr lang="ru-RU" sz="3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655781" y="900866"/>
            <a:ext cx="107603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>
                <a:latin typeface="Arial"/>
                <a:cs typeface="Arial"/>
              </a:rPr>
              <a:t>Законодательство</a:t>
            </a:r>
            <a:r>
              <a:rPr lang="ru-RU" sz="2400">
                <a:latin typeface="Arial"/>
                <a:cs typeface="Arial"/>
              </a:rPr>
              <a:t> – вся совокупность нормативных актов, действующих в стране.</a:t>
            </a:r>
            <a:endParaRPr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655781" y="2739072"/>
            <a:ext cx="107603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>
                <a:latin typeface="Arial"/>
                <a:cs typeface="Arial"/>
              </a:rPr>
              <a:t>Отрасль права</a:t>
            </a:r>
            <a:r>
              <a:rPr lang="ru-RU" sz="2400">
                <a:latin typeface="Arial"/>
                <a:cs typeface="Arial"/>
              </a:rPr>
              <a:t> – совокупность (группа) правовых норм, которые регулируют отдельную сферу близких по своему характеру общественных отношений.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262157" y="5812043"/>
            <a:ext cx="22408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/>
              <a:t>Конституционное право</a:t>
            </a:r>
            <a:endParaRPr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2207640" y="5814195"/>
            <a:ext cx="22408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/>
              <a:t>Трудовое </a:t>
            </a:r>
            <a:endParaRPr/>
          </a:p>
          <a:p>
            <a:pPr algn="ctr">
              <a:defRPr/>
            </a:pPr>
            <a:r>
              <a:rPr lang="ru-RU" b="1"/>
              <a:t>право</a:t>
            </a:r>
            <a:endParaRPr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3847097" y="5812041"/>
            <a:ext cx="22408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/>
              <a:t>Семейное </a:t>
            </a:r>
            <a:endParaRPr/>
          </a:p>
          <a:p>
            <a:pPr algn="ctr">
              <a:defRPr/>
            </a:pPr>
            <a:r>
              <a:rPr lang="ru-RU" b="1"/>
              <a:t>право</a:t>
            </a:r>
            <a:endParaRPr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5792580" y="5812041"/>
            <a:ext cx="25780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/>
              <a:t>Административное</a:t>
            </a:r>
            <a:endParaRPr/>
          </a:p>
          <a:p>
            <a:pPr algn="ctr">
              <a:defRPr/>
            </a:pPr>
            <a:r>
              <a:rPr lang="ru-RU" b="1"/>
              <a:t>право</a:t>
            </a:r>
            <a:endParaRPr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108448" y="5812041"/>
            <a:ext cx="22408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/>
              <a:t>Гражданское</a:t>
            </a:r>
            <a:endParaRPr/>
          </a:p>
          <a:p>
            <a:pPr algn="ctr">
              <a:defRPr/>
            </a:pPr>
            <a:r>
              <a:rPr lang="ru-RU" b="1"/>
              <a:t>право</a:t>
            </a:r>
            <a:endParaRPr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8460" y="5812042"/>
            <a:ext cx="22408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/>
              <a:t>Уголовное</a:t>
            </a:r>
            <a:endParaRPr/>
          </a:p>
          <a:p>
            <a:pPr algn="ctr">
              <a:defRPr/>
            </a:pPr>
            <a:r>
              <a:rPr lang="ru-RU" b="1"/>
              <a:t>право</a:t>
            </a:r>
            <a:endParaRPr/>
          </a:p>
        </p:txBody>
      </p:sp>
      <p:pic>
        <p:nvPicPr>
          <p:cNvPr id="12" name="Picture 2" descr="Символ документов – Бесплатные иконки: интерфейс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974228" y="4668586"/>
            <a:ext cx="1097540" cy="1097540"/>
          </a:xfrm>
          <a:prstGeom prst="rect">
            <a:avLst/>
          </a:prstGeom>
          <a:noFill/>
        </p:spPr>
      </p:pic>
      <p:pic>
        <p:nvPicPr>
          <p:cNvPr id="3076" name="Picture 4" descr="управлять им черный значок PNG , конфигурация, дизайн, икона PNG картинки и  пнг рисунок для бесплатной загрузки"/>
          <p:cNvPicPr>
            <a:picLocks noChangeAspect="1" noChangeArrowheads="1"/>
          </p:cNvPicPr>
          <p:nvPr/>
        </p:nvPicPr>
        <p:blipFill>
          <a:blip r:embed="rId3">
            <a:biLevel thresh="75000"/>
          </a:blip>
          <a:srcRect l="11556" t="11638" r="11230" b="11799"/>
          <a:stretch/>
        </p:blipFill>
        <p:spPr bwMode="auto">
          <a:xfrm>
            <a:off x="2696451" y="4562524"/>
            <a:ext cx="1320800" cy="1309663"/>
          </a:xfrm>
          <a:prstGeom prst="rect">
            <a:avLst/>
          </a:prstGeom>
          <a:noFill/>
        </p:spPr>
      </p:pic>
      <p:pic>
        <p:nvPicPr>
          <p:cNvPr id="3078" name="Picture 6" descr="Семья – Бесплатные иконки: люди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4254725" y="4562524"/>
            <a:ext cx="1437547" cy="1437547"/>
          </a:xfrm>
          <a:prstGeom prst="rect">
            <a:avLst/>
          </a:prstGeom>
          <a:noFill/>
        </p:spPr>
      </p:pic>
      <p:pic>
        <p:nvPicPr>
          <p:cNvPr id="3080" name="Picture 8" descr="Контрольно-ревизионная комиссия​ - Челябинское региональное отделение  Всероссийской общественной организации ветеранов войны, труда, вооруженных  сил и правоохранительных органов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6323520" y="4580839"/>
            <a:ext cx="1273031" cy="1273031"/>
          </a:xfrm>
          <a:prstGeom prst="rect">
            <a:avLst/>
          </a:prstGeom>
          <a:noFill/>
        </p:spPr>
      </p:pic>
      <p:pic>
        <p:nvPicPr>
          <p:cNvPr id="3082" name="Picture 10" descr="Product - Free marketing icons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8470913" y="4507263"/>
            <a:ext cx="1300740" cy="1300740"/>
          </a:xfrm>
          <a:prstGeom prst="rect">
            <a:avLst/>
          </a:prstGeom>
          <a:noFill/>
        </p:spPr>
      </p:pic>
      <p:pic>
        <p:nvPicPr>
          <p:cNvPr id="3084" name="Picture 12" descr="Значок За Бары — стоковая векторная графика и другие изображения на тему Тюремная  решётка - iStock"/>
          <p:cNvPicPr>
            <a:picLocks noChangeAspect="1" noChangeArrowheads="1"/>
          </p:cNvPicPr>
          <p:nvPr/>
        </p:nvPicPr>
        <p:blipFill>
          <a:blip r:embed="rId7">
            <a:biLevel thresh="75000"/>
          </a:blip>
          <a:srcRect t="3118" b="6492"/>
          <a:stretch/>
        </p:blipFill>
        <p:spPr bwMode="auto">
          <a:xfrm>
            <a:off x="10145934" y="4827746"/>
            <a:ext cx="1445340" cy="9071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677</Words>
  <Application>Microsoft Office PowerPoint</Application>
  <DocSecurity>0</DocSecurity>
  <PresentationFormat>Широкоэкранный</PresentationFormat>
  <Paragraphs>126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Социальная норма</vt:lpstr>
      <vt:lpstr>Право в системе социальных норм</vt:lpstr>
      <vt:lpstr>Презентация PowerPoint</vt:lpstr>
      <vt:lpstr>Презентация PowerPoint</vt:lpstr>
      <vt:lpstr>Презентация PowerPoint</vt:lpstr>
      <vt:lpstr>Структура нормы права</vt:lpstr>
      <vt:lpstr>Виды правовых норм по характеру предписаний</vt:lpstr>
      <vt:lpstr>Виды правовых норм по методу регулирования</vt:lpstr>
      <vt:lpstr>Презентация PowerPoint</vt:lpstr>
      <vt:lpstr>Презентация PowerPoint</vt:lpstr>
      <vt:lpstr>Презентация PowerPoint</vt:lpstr>
      <vt:lpstr>Частное и публичное право</vt:lpstr>
      <vt:lpstr>Функции права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норма</dc:title>
  <dc:subject/>
  <dc:creator>Гейко Никита</dc:creator>
  <cp:keywords/>
  <dc:description/>
  <cp:lastModifiedBy>Полина Щербинина</cp:lastModifiedBy>
  <cp:revision>6</cp:revision>
  <dcterms:created xsi:type="dcterms:W3CDTF">2023-12-15T13:34:05Z</dcterms:created>
  <dcterms:modified xsi:type="dcterms:W3CDTF">2024-12-21T21:10:14Z</dcterms:modified>
  <cp:category/>
  <dc:identifier/>
  <cp:contentStatus/>
  <dc:language/>
  <cp:version/>
</cp:coreProperties>
</file>