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DC40A3-102A-4D9F-8285-114A60993631}" type="datetimeFigureOut">
              <a:rPr lang="ru-RU" smtClean="0"/>
              <a:pPr/>
              <a:t>05.01.2023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2B3C11F-B5A4-436F-B024-660327CE9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204864"/>
            <a:ext cx="8229600" cy="114300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Сочетание шрифтов</a:t>
            </a:r>
            <a:endParaRPr kumimoji="0" lang="ru-RU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632"/>
          </a:xfrm>
        </p:spPr>
        <p:txBody>
          <a:bodyPr/>
          <a:lstStyle/>
          <a:p>
            <a:r>
              <a:rPr lang="ru-RU" dirty="0" smtClean="0"/>
              <a:t>4. Пропорциональность отношения ширины буквы к ее высоте. Читаемость снижается в буквах </a:t>
            </a:r>
            <a:r>
              <a:rPr lang="ru-RU" dirty="0" err="1" smtClean="0"/>
              <a:t>сверхузких</a:t>
            </a:r>
            <a:r>
              <a:rPr lang="ru-RU" dirty="0" smtClean="0"/>
              <a:t> и </a:t>
            </a:r>
            <a:r>
              <a:rPr lang="ru-RU" dirty="0" err="1" smtClean="0"/>
              <a:t>сверхшироких</a:t>
            </a:r>
            <a:endParaRPr lang="ru-RU" dirty="0"/>
          </a:p>
        </p:txBody>
      </p:sp>
      <p:pic>
        <p:nvPicPr>
          <p:cNvPr id="14338" name="Picture 2" descr="D:\shrp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996952"/>
            <a:ext cx="6717738" cy="22952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709160"/>
          </a:xfrm>
        </p:spPr>
        <p:txBody>
          <a:bodyPr/>
          <a:lstStyle/>
          <a:p>
            <a:r>
              <a:rPr lang="ru-RU" dirty="0" smtClean="0"/>
              <a:t>5. Контрастность основных и допол­нительных штрихов.</a:t>
            </a:r>
            <a:endParaRPr lang="ru-RU" dirty="0"/>
          </a:p>
        </p:txBody>
      </p:sp>
      <p:pic>
        <p:nvPicPr>
          <p:cNvPr id="15362" name="Picture 2" descr="D:\shrp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00808"/>
            <a:ext cx="6003193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70916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шрифтах с геометрически равной толщиной штрихов горизонтальные штри­хи всегда кажутся толще вертикальных, что придает шрифту некоторое беспо­койство, неуравновешенность. Умеренный контраст штрихов шрифта антиквы обеспечивает хорошую удобо­читаемость. В длинных текстах сильный контраст штрихов утомляет зре­ние, в коротких, напротив, может повы­шать удобочитаемость (шрифт типа но­вой антиквы). В отдельных слу­чаях, например в трафаретном варианте, соединительные штрихи вооб­ще могут быть опущены.</a:t>
            </a:r>
          </a:p>
          <a:p>
            <a:r>
              <a:rPr lang="ru-RU" dirty="0" smtClean="0"/>
              <a:t>6. Размер шрифта, определяемый форматом плаката, а также расстоянием между объектом — носителем шрифта и зрителем.</a:t>
            </a:r>
          </a:p>
          <a:p>
            <a:r>
              <a:rPr lang="ru-RU" dirty="0" smtClean="0"/>
              <a:t>К этому следует добавить, что на удобочитаемость оказывают влияние: характер засечек и концевых элементов шрифта, левый наклон букв или слишком сильный наклон вправо (желателен на­клон не более 75—80° к линии строки), композиция, текстовая </a:t>
            </a:r>
            <a:r>
              <a:rPr lang="ru-RU" dirty="0" err="1" smtClean="0"/>
              <a:t>нагруженность</a:t>
            </a:r>
            <a:r>
              <a:rPr lang="ru-RU" dirty="0" smtClean="0"/>
              <a:t>, изобразительные элементы плаката, степень освещенности и даже окружение, попадающее в поле зрения одновремен­но с плакатом.</a:t>
            </a:r>
          </a:p>
          <a:p>
            <a:r>
              <a:rPr lang="ru-RU" dirty="0" smtClean="0"/>
              <a:t>Перечисленные условия являются общими и составляют основу профес­сиональной грамоты. Каждый же отдель­ный случай решения шрифтового плаката требует осознанного подчинения общим правилам, а не слепого повиновения ка­ким бы то ни было рецептам.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 сих пор самым популярным принципом для создания комбинаций гарнитур является соединение шрифтов </a:t>
            </a:r>
            <a:r>
              <a:rPr lang="ru-RU" dirty="0" smtClean="0">
                <a:solidFill>
                  <a:srgbClr val="FFC000"/>
                </a:solidFill>
              </a:rPr>
              <a:t>без засечек с засечками. </a:t>
            </a:r>
            <a:r>
              <a:rPr lang="ru-RU" dirty="0" smtClean="0"/>
              <a:t>Это </a:t>
            </a:r>
            <a:r>
              <a:rPr lang="ru-RU" dirty="0" smtClean="0">
                <a:solidFill>
                  <a:srgbClr val="FFC000"/>
                </a:solidFill>
              </a:rPr>
              <a:t>классическое сочетание </a:t>
            </a:r>
            <a:r>
              <a:rPr lang="ru-RU" dirty="0" smtClean="0"/>
              <a:t>в котором почти не возможно ошибиться.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Шрифт в плакате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60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Основные требования, предъявляемые к работе над шрифтом в плакате:</a:t>
            </a:r>
          </a:p>
          <a:p>
            <a:r>
              <a:rPr lang="ru-RU" dirty="0" smtClean="0"/>
              <a:t>1. четкость, ясность, удобочитаемость, простота графических форм шрифтов в плакате;</a:t>
            </a:r>
            <a:br>
              <a:rPr lang="ru-RU" dirty="0" smtClean="0"/>
            </a:br>
            <a:r>
              <a:rPr lang="ru-RU" dirty="0" smtClean="0"/>
              <a:t>2. органическая связь рисунка букв с содержанием текста, образность шриф­та;</a:t>
            </a:r>
            <a:br>
              <a:rPr lang="ru-RU" dirty="0" smtClean="0"/>
            </a:br>
            <a:r>
              <a:rPr lang="ru-RU" dirty="0" smtClean="0"/>
              <a:t>3. зависимость рисунка букв от техники их исполнения;</a:t>
            </a:r>
            <a:br>
              <a:rPr lang="ru-RU" dirty="0" smtClean="0"/>
            </a:br>
            <a:r>
              <a:rPr lang="ru-RU" dirty="0" smtClean="0"/>
              <a:t>4. ритм;</a:t>
            </a:r>
            <a:br>
              <a:rPr lang="ru-RU" dirty="0" smtClean="0"/>
            </a:br>
            <a:r>
              <a:rPr lang="ru-RU" dirty="0" smtClean="0"/>
              <a:t>5. цветовая гармония;</a:t>
            </a:r>
            <a:br>
              <a:rPr lang="ru-RU" dirty="0" smtClean="0"/>
            </a:br>
            <a:r>
              <a:rPr lang="ru-RU" dirty="0" smtClean="0"/>
              <a:t>6. стилевое единство шрифтов в пла­кате;</a:t>
            </a:r>
            <a:br>
              <a:rPr lang="ru-RU" dirty="0" smtClean="0"/>
            </a:br>
            <a:r>
              <a:rPr lang="ru-RU" dirty="0" smtClean="0"/>
              <a:t>7. смысловая акцентировка в шрифтовой композиции;</a:t>
            </a:r>
            <a:br>
              <a:rPr lang="ru-RU" dirty="0" smtClean="0"/>
            </a:br>
            <a:r>
              <a:rPr lang="ru-RU" dirty="0" smtClean="0"/>
              <a:t>8. целостность, композиционная слажен­ность всего построения.</a:t>
            </a:r>
          </a:p>
          <a:p>
            <a:r>
              <a:rPr lang="ru-RU" b="1" dirty="0" smtClean="0"/>
              <a:t>Четкость, ясность, удобочитаемость, простота графических форм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/>
          <a:lstStyle/>
          <a:p>
            <a:r>
              <a:rPr lang="ru-RU" i="1" dirty="0" smtClean="0"/>
              <a:t>Четкость определяется контрастом отношения цвета шрифта к цвету фона.</a:t>
            </a:r>
            <a:endParaRPr lang="ru-RU" dirty="0" smtClean="0"/>
          </a:p>
          <a:p>
            <a:r>
              <a:rPr lang="ru-RU" dirty="0" smtClean="0"/>
              <a:t>Приведем усредненные показатели сочетаний основных цветов, влияющих на четкость шрифта и его удобочитаемость, выведенные экспериментальным путем для дневного освещения. (В таблице со­четание цветов приводится в последова­тельности по ухудшению четкости, а сле­довательно, понижению удобочитаемо­сти шрифта.)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tab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7798"/>
            <a:ext cx="3329607" cy="64902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Ясность шрифта подразумевает быст­рую узнаваемость букв, оправданную простоту их графики.</a:t>
            </a:r>
            <a:endParaRPr lang="ru-RU" dirty="0" smtClean="0"/>
          </a:p>
          <a:p>
            <a:r>
              <a:rPr lang="ru-RU" i="1" dirty="0" smtClean="0"/>
              <a:t>Удобочитаемость</a:t>
            </a:r>
            <a:r>
              <a:rPr lang="ru-RU" dirty="0" smtClean="0"/>
              <a:t> — это общая оцен­ка пригодности шрифта. Любой шрифт должен без искажений передавать содержание текста. Рассмотрим некото­рые условия обеспечения удобочита­емости.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92696"/>
          </a:xfrm>
        </p:spPr>
        <p:txBody>
          <a:bodyPr/>
          <a:lstStyle/>
          <a:p>
            <a:r>
              <a:rPr lang="ru-RU" dirty="0" smtClean="0"/>
              <a:t>1. Индивидуальность графем каждой буквы.</a:t>
            </a:r>
            <a:endParaRPr lang="ru-RU" dirty="0"/>
          </a:p>
        </p:txBody>
      </p:sp>
      <p:pic>
        <p:nvPicPr>
          <p:cNvPr id="11266" name="Picture 2" descr="D:\shrp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140968"/>
            <a:ext cx="7789457" cy="20853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4709160"/>
          </a:xfrm>
        </p:spPr>
        <p:txBody>
          <a:bodyPr/>
          <a:lstStyle/>
          <a:p>
            <a:r>
              <a:rPr lang="ru-RU" dirty="0" smtClean="0"/>
              <a:t>2. Соразмерность толщины основного штриха и </a:t>
            </a:r>
            <a:r>
              <a:rPr lang="ru-RU" dirty="0" err="1" smtClean="0"/>
              <a:t>внутрибуквенного</a:t>
            </a:r>
            <a:r>
              <a:rPr lang="ru-RU" dirty="0" smtClean="0"/>
              <a:t> просвета.</a:t>
            </a:r>
            <a:endParaRPr lang="ru-RU" dirty="0"/>
          </a:p>
        </p:txBody>
      </p:sp>
      <p:pic>
        <p:nvPicPr>
          <p:cNvPr id="12290" name="Picture 2" descr="D:\shrp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276872"/>
            <a:ext cx="5044770" cy="3237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2044824"/>
          </a:xfrm>
        </p:spPr>
        <p:txBody>
          <a:bodyPr/>
          <a:lstStyle/>
          <a:p>
            <a:r>
              <a:rPr lang="ru-RU" dirty="0" smtClean="0"/>
              <a:t>3. Оптимальность </a:t>
            </a:r>
            <a:r>
              <a:rPr lang="ru-RU" dirty="0" err="1" smtClean="0"/>
              <a:t>межбуквенных</a:t>
            </a:r>
            <a:r>
              <a:rPr lang="ru-RU" dirty="0" smtClean="0"/>
              <a:t> пробелов. Чрезмерная разреженность букв в строке, как и неоправданная близость, мешают восприятию слов.</a:t>
            </a:r>
            <a:endParaRPr lang="ru-RU" dirty="0"/>
          </a:p>
        </p:txBody>
      </p:sp>
      <p:pic>
        <p:nvPicPr>
          <p:cNvPr id="13314" name="Picture 2" descr="D:\shr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040" y="3356992"/>
            <a:ext cx="8640960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</TotalTime>
  <Words>370</Words>
  <Application>Microsoft Office PowerPoint</Application>
  <PresentationFormat>Экран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Презентация PowerPoint</vt:lpstr>
      <vt:lpstr>Презентация PowerPoint</vt:lpstr>
      <vt:lpstr>Шрифт в плакате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Ya Blondinko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Валентина</cp:lastModifiedBy>
  <cp:revision>4</cp:revision>
  <dcterms:created xsi:type="dcterms:W3CDTF">2016-03-18T15:44:19Z</dcterms:created>
  <dcterms:modified xsi:type="dcterms:W3CDTF">2023-01-05T15:49:02Z</dcterms:modified>
</cp:coreProperties>
</file>