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87" r:id="rId16"/>
    <p:sldId id="286" r:id="rId17"/>
    <p:sldId id="285" r:id="rId18"/>
    <p:sldId id="290" r:id="rId19"/>
    <p:sldId id="288" r:id="rId20"/>
    <p:sldId id="289" r:id="rId21"/>
    <p:sldId id="283" r:id="rId22"/>
    <p:sldId id="284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800" dirty="0" smtClean="0"/>
              <a:t>Природные каменные материалы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066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Штучные изделия из камня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Природный камень, доставленный из карьеров, подвергается распиливанию, для получения штучных изделий:</a:t>
            </a:r>
          </a:p>
          <a:p>
            <a:pPr marL="0" indent="0"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Стеновые камни </a:t>
            </a:r>
            <a:r>
              <a:rPr lang="ru-RU" sz="2600" b="1" dirty="0" smtClean="0">
                <a:solidFill>
                  <a:schemeClr val="tx1"/>
                </a:solidFill>
              </a:rPr>
              <a:t>– получают из туфов и пористых известняков путем выпиливания из массива горной породы. Каждый камень заменяет в кладке 8-12 кирпичей.</a:t>
            </a:r>
          </a:p>
          <a:p>
            <a:pPr marL="0" indent="0"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Стеновые блоки </a:t>
            </a:r>
            <a:r>
              <a:rPr lang="ru-RU" sz="2600" b="1" dirty="0" smtClean="0">
                <a:solidFill>
                  <a:schemeClr val="tx1"/>
                </a:solidFill>
              </a:rPr>
              <a:t>– масса 0,5…1,5 т, размер 3х0,5х1м</a:t>
            </a:r>
          </a:p>
          <a:p>
            <a:pPr marL="0" indent="0">
              <a:buNone/>
            </a:pP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Штучные изделия из камня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Кровельные плитки- </a:t>
            </a:r>
            <a:r>
              <a:rPr lang="ru-RU" b="1" dirty="0">
                <a:solidFill>
                  <a:schemeClr val="tx1"/>
                </a:solidFill>
              </a:rPr>
              <a:t>природный шифер размер 250х150 до 600х350мм и толщиной 4…8 мм. Раскалывание и обрезка – глинистого сланца.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Шашка для мощения- </a:t>
            </a:r>
            <a:r>
              <a:rPr lang="ru-RU" b="1" dirty="0">
                <a:solidFill>
                  <a:schemeClr val="tx1"/>
                </a:solidFill>
              </a:rPr>
              <a:t>грубоколотые камни неправильной формы, приближающиеся к призме или пирамиде. Устройство дорожного покрытия.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Брусчатка</a:t>
            </a:r>
            <a:r>
              <a:rPr lang="ru-RU" b="1" dirty="0">
                <a:solidFill>
                  <a:schemeClr val="tx1"/>
                </a:solidFill>
              </a:rPr>
              <a:t> – колотые и тесаные куски камня, близки по форме к параллелепипеду.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Бортовой камень- </a:t>
            </a:r>
            <a:r>
              <a:rPr lang="ru-RU" b="1" dirty="0">
                <a:solidFill>
                  <a:schemeClr val="tx1"/>
                </a:solidFill>
              </a:rPr>
              <a:t>служит для отделения проезжей части дороги от тротуара.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7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Штучные изделия из камня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Средняя плотность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u="sng" dirty="0" smtClean="0">
                <a:solidFill>
                  <a:schemeClr val="tx1"/>
                </a:solidFill>
              </a:rPr>
              <a:t>легкие - менее 1800 кг/м3;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Вулканический туф, пемза, известняк-ракушечник – виде штучного камня и блоков для стен зданий, заполнителей для легкого бетона, теплоизоляционных материалов.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u="sng" dirty="0" smtClean="0">
                <a:solidFill>
                  <a:schemeClr val="tx1"/>
                </a:solidFill>
              </a:rPr>
              <a:t>тяжелые – более 1800 кг/м3;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Гранит, сиенит – для несущих конструкций, дорог, мостов.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Штучные изделия из камня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По прочность на сжатие </a:t>
            </a:r>
            <a:r>
              <a:rPr lang="ru-RU" b="1" dirty="0" smtClean="0">
                <a:solidFill>
                  <a:schemeClr val="tx1"/>
                </a:solidFill>
              </a:rPr>
              <a:t>каменные материалы делятся на следующие марки (кг/см2):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Легкие</a:t>
            </a:r>
            <a:r>
              <a:rPr lang="ru-RU" b="1" dirty="0" smtClean="0">
                <a:solidFill>
                  <a:schemeClr val="tx1"/>
                </a:solidFill>
              </a:rPr>
              <a:t>:4,7,10,15,25,35,50,75,100,150,200;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Тяжелые</a:t>
            </a:r>
            <a:r>
              <a:rPr lang="ru-RU" b="1" dirty="0" smtClean="0">
                <a:solidFill>
                  <a:schemeClr val="tx1"/>
                </a:solidFill>
              </a:rPr>
              <a:t>: 100,150,200,300,400,500,600,800,1000,1200;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По морозостойкости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ru-RU" b="1" dirty="0" smtClean="0">
                <a:solidFill>
                  <a:schemeClr val="tx1"/>
                </a:solidFill>
              </a:rPr>
              <a:t>10,15,25,50,100,150,200,300, 500;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По водостойкости</a:t>
            </a:r>
            <a:r>
              <a:rPr lang="ru-RU" b="1" dirty="0" smtClean="0">
                <a:solidFill>
                  <a:schemeClr val="tx1"/>
                </a:solidFill>
              </a:rPr>
              <a:t>: с коэффициентом размягчения 0,6; 0,75; 0,9 и 1;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Гравий. Требования к гравию.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Гравий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– сыпучий зерновой материал с окатанной поверхностью, получаемый после рассева природных гравийно-песчаных смесей. 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Выпускают фракции: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 5 (3) до 10 мм;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Свыше 10 до 20 мм;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Свыше 20 до 40 мм;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Свыше 40 до 80 (70) мм;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Смеси фракций от 5(3) до 20 мм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Смеси фракций от 5(3) до 40 мм и 5 до 70мм;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щебень\Grav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"/>
            <a:ext cx="9144000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щебень\Gravel_on_a_beach_in_Thirasia,_Santorini,_Gre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щебень\graviynyy-shcheben-20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5" y="0"/>
            <a:ext cx="6422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щебень\5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48"/>
            <a:ext cx="9144000" cy="60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щебень\10041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686"/>
            <a:ext cx="37444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щебень\it_4238_21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0686"/>
            <a:ext cx="3672408" cy="30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щебень\kazan-graviy_ot_proizvoditelya_dostavka_426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36" y="3573016"/>
            <a:ext cx="4572000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Общие сведения о природных каменных материалах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Природными каменными материалами называют материалы, полученные из различных горных пород путем их механической обработки: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Дроблением;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Раскалыванием;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Пилением;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Шлифовкой;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Плавлением.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Материаловедение\1318182516_shebenra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996952"/>
            <a:ext cx="4896545" cy="36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ser\Desktop\щебень\DSC0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078"/>
            <a:ext cx="8064896" cy="5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Добыча и переработка природных каменных материалов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Горные породы становятся </a:t>
            </a:r>
            <a:r>
              <a:rPr lang="ru-RU" b="1" u="sng" dirty="0" smtClean="0">
                <a:solidFill>
                  <a:srgbClr val="FF0000"/>
                </a:solidFill>
              </a:rPr>
              <a:t>дорожно-строительным материалом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после их добычи из земной коры и переработки.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Скопления горных пород в земной коре называют </a:t>
            </a:r>
            <a:r>
              <a:rPr lang="ru-RU" b="1" u="sng" dirty="0" smtClean="0">
                <a:solidFill>
                  <a:srgbClr val="FF0000"/>
                </a:solidFill>
              </a:rPr>
              <a:t>месторождениями</a:t>
            </a:r>
            <a:r>
              <a:rPr lang="ru-RU" b="1" dirty="0" smtClean="0">
                <a:solidFill>
                  <a:schemeClr val="tx1"/>
                </a:solidFill>
              </a:rPr>
              <a:t>. Разработка месторождений горных пород называют </a:t>
            </a:r>
            <a:r>
              <a:rPr lang="ru-RU" b="1" u="sng" dirty="0" smtClean="0">
                <a:solidFill>
                  <a:srgbClr val="FF0000"/>
                </a:solidFill>
              </a:rPr>
              <a:t>карьерами.</a:t>
            </a:r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Для решения вопроса о целесообразности разработки месторождения производят разведку для установления: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</a:rPr>
              <a:t>-запасов горной породы;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</a:rPr>
              <a:t>- её строительно-технических свойств;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</a:rPr>
              <a:t>- рентабельности разработки, которая будет зависеть от верхнего слоя (вскрыши), толщины слоя породы, способа разработки и транспортирования горной породы.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Добыча и переработка природных каменных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 зависимости от условий залегания разработка рыхлых горных пород может вестись открытым способом в карьерах, реже подземным или подводным.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 разработке месторождения вначале удаляют верхний слой (вскрышу), а затем снимают верхние выветрившиеся слои горной породы. Работы </a:t>
            </a:r>
            <a:r>
              <a:rPr lang="ru-RU" b="1" smtClean="0">
                <a:solidFill>
                  <a:schemeClr val="tx1"/>
                </a:solidFill>
              </a:rPr>
              <a:t>ведут уступами 2…10м.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46"/>
            <a:ext cx="9001156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природе найдено более трех тысяч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минералов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но лишь 50 из них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участвуют в образовании горных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пород и носят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название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породообразующих. </a:t>
            </a:r>
          </a:p>
          <a:p>
            <a:pPr algn="ctr">
              <a:buNone/>
            </a:pPr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</a:rPr>
              <a:t>Главные </a:t>
            </a:r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</a:rPr>
              <a:t>минералы: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оливин                            слюда 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полевой шпат            кварц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Породообразующие минералы.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*цвет       оптические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*блеск       свойства</a:t>
            </a:r>
          </a:p>
          <a:p>
            <a:pPr>
              <a:buNone/>
            </a:pPr>
            <a:endParaRPr lang="ru-RU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*спайность              *твердость    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*плотность              *излом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          *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</a:rPr>
              <a:t>выветриваемость</a:t>
            </a:r>
            <a:endParaRPr lang="ru-RU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механические свойства 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928794" y="1357298"/>
            <a:ext cx="500066" cy="1557342"/>
          </a:xfrm>
          <a:prstGeom prst="rightBrace">
            <a:avLst>
              <a:gd name="adj1" fmla="val 52000"/>
              <a:gd name="adj2" fmla="val 50000"/>
            </a:avLst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6792"/>
            <a:ext cx="885828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Блеск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способность минералов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отражать своими поверхностями свет.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Различают блеск: *металлический (пирит)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*стеклянный (кварц)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*шелковистый (гипс)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*перламутровый (мусковит)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*жирный (тальк) и др.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25252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Блеск  минералов.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Спайность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способность минералов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раскалываться по определенным направлениям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образованием ровных, гладких и блестящих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поверхностей.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Например: слюда, кальцит.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Спайность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характерный признак минералов,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имеющих кристаллическое строение.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отсутствии спайности минерал под ударом,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раскалывается по случайным, неровным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поверхностям.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Например у кварца.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143536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Спайность.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500042"/>
            <a:ext cx="91440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!!!Спайность отрицательное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свойство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т.к. уменьшается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стойкость и прочность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соответствующей горной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породы и ухудшает ее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обрабатываемость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(шлифовку, полировку).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943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286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   </a:t>
            </a:r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</a:rPr>
              <a:t>Излом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– характер поверхности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раскола минерала . Различают :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раковистый (кварц),землистый (мел), зернистый (мрамор) и др.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32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Выветриваемость</a:t>
            </a:r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это   подверженность минералов(и ГП.)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разрушению под действием  атмосферных факторов(газов, воды,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смены температур, растительных и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животных организмов). 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715404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Твердость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–степень сопротивления минерала внешнему механическому воздействию.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Метод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определения твердости – царапание одного минерала другим.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Принята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шкала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Мооса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из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минералов, в которой каждый  последующий царапает все предыдущие.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Шкала предложена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1811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г.немецким минерологом Фридрихом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Моосом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286280" cy="9286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Твердость.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Общие сведения о природных каменных материалах</a:t>
            </a:r>
            <a:endParaRPr lang="ru-RU" dirty="0"/>
          </a:p>
        </p:txBody>
      </p:sp>
      <p:pic>
        <p:nvPicPr>
          <p:cNvPr id="2051" name="Picture 3" descr="E:\Материаловедение\stroitelnye_kamennye_material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8083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054154"/>
            <a:ext cx="4680520" cy="4190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Природный каменный материал сохраняет свои физико-механические свойства горной породы, без изменения химического состава.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Изменяются форма частиц (дробление),степень обработки поверхности </a:t>
            </a:r>
            <a:r>
              <a:rPr lang="ru-RU" sz="2000" b="1" dirty="0"/>
              <a:t>(</a:t>
            </a:r>
            <a:r>
              <a:rPr lang="ru-RU" sz="2000" b="1" dirty="0" smtClean="0"/>
              <a:t>при шлифовании), внешние качества.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4591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0"/>
            <a:ext cx="6143668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Шкала </a:t>
            </a:r>
            <a:r>
              <a:rPr lang="ru-RU" sz="3200" dirty="0" err="1" smtClean="0">
                <a:solidFill>
                  <a:schemeClr val="tx1"/>
                </a:solidFill>
              </a:rPr>
              <a:t>Мооса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158" y="2285992"/>
            <a:ext cx="1000132" cy="4286259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</a:t>
            </a:r>
            <a:endParaRPr lang="ru-RU" sz="2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714480" y="1357298"/>
            <a:ext cx="2000265" cy="71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 минерал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1571604" y="2285992"/>
            <a:ext cx="2928958" cy="435771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Тальк.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Гипс.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Кальцит.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Флюорит.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Апатит.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Полевой шпат.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Кварц.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Топаз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Корунд.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Алмаз.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1785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минерала по шкале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Мооса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642918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Ориентировочная твердость в МПа.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642918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Предмет, оставляющий царапину на данном минерале.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2214554"/>
            <a:ext cx="16430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20.</a:t>
            </a:r>
          </a:p>
          <a:p>
            <a:r>
              <a:rPr lang="ru-RU" sz="2000" b="1" i="1" dirty="0" smtClean="0"/>
              <a:t>360.</a:t>
            </a:r>
          </a:p>
          <a:p>
            <a:r>
              <a:rPr lang="ru-RU" sz="2000" b="1" i="1" dirty="0" smtClean="0"/>
              <a:t>1 090.</a:t>
            </a:r>
          </a:p>
          <a:p>
            <a:r>
              <a:rPr lang="ru-RU" sz="2000" b="1" i="1" dirty="0" smtClean="0"/>
              <a:t>1 890.</a:t>
            </a:r>
          </a:p>
          <a:p>
            <a:r>
              <a:rPr lang="ru-RU" sz="2000" b="1" i="1" dirty="0" smtClean="0"/>
              <a:t>5 360.</a:t>
            </a:r>
          </a:p>
          <a:p>
            <a:r>
              <a:rPr lang="ru-RU" sz="2000" b="1" i="1" dirty="0" smtClean="0"/>
              <a:t>7 950.</a:t>
            </a:r>
          </a:p>
          <a:p>
            <a:r>
              <a:rPr lang="ru-RU" sz="2000" b="1" i="1" dirty="0" smtClean="0"/>
              <a:t>11 200.</a:t>
            </a:r>
          </a:p>
          <a:p>
            <a:r>
              <a:rPr lang="ru-RU" sz="2000" b="1" i="1" dirty="0" smtClean="0"/>
              <a:t>14 270.</a:t>
            </a:r>
          </a:p>
          <a:p>
            <a:r>
              <a:rPr lang="ru-RU" sz="2000" b="1" i="1" dirty="0" smtClean="0"/>
              <a:t>20 600.</a:t>
            </a:r>
          </a:p>
          <a:p>
            <a:r>
              <a:rPr lang="ru-RU" sz="2000" b="1" i="1" dirty="0" smtClean="0"/>
              <a:t>100 600.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2285992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Мягкий карандаш.</a:t>
            </a:r>
          </a:p>
          <a:p>
            <a:r>
              <a:rPr lang="ru-RU" sz="2000" b="1" i="1" dirty="0" smtClean="0"/>
              <a:t>Ноготь.</a:t>
            </a:r>
          </a:p>
          <a:p>
            <a:r>
              <a:rPr lang="ru-RU" sz="2000" b="1" i="1" dirty="0" smtClean="0"/>
              <a:t>Медная монета.</a:t>
            </a:r>
          </a:p>
          <a:p>
            <a:r>
              <a:rPr lang="ru-RU" sz="2000" b="1" i="1" dirty="0" smtClean="0"/>
              <a:t>Железный гвоздь.</a:t>
            </a:r>
          </a:p>
          <a:p>
            <a:r>
              <a:rPr lang="ru-RU" sz="2000" b="1" i="1" dirty="0" smtClean="0"/>
              <a:t>Острие ножа.</a:t>
            </a:r>
          </a:p>
          <a:p>
            <a:r>
              <a:rPr lang="ru-RU" sz="2000" b="1" i="1" dirty="0" smtClean="0"/>
              <a:t>Стекло.</a:t>
            </a:r>
          </a:p>
          <a:p>
            <a:r>
              <a:rPr lang="ru-RU" sz="2000" b="1" i="1" dirty="0" smtClean="0"/>
              <a:t>Острие напильника.</a:t>
            </a:r>
          </a:p>
          <a:p>
            <a:r>
              <a:rPr lang="ru-RU" sz="2000" b="1" i="1" dirty="0" smtClean="0"/>
              <a:t>Наждачный круг.</a:t>
            </a:r>
          </a:p>
          <a:p>
            <a:r>
              <a:rPr lang="ru-RU" sz="2000" b="1" i="1" dirty="0" smtClean="0"/>
              <a:t>Алмаз.</a:t>
            </a:r>
          </a:p>
          <a:p>
            <a:r>
              <a:rPr lang="ru-RU" sz="2000" b="1" i="1" dirty="0" smtClean="0"/>
              <a:t>Не царапается ничем.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750131" y="4536289"/>
            <a:ext cx="4214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071670" y="4429132"/>
            <a:ext cx="442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678893" y="3607595"/>
            <a:ext cx="6072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178695" y="1321579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143240" y="1357298"/>
            <a:ext cx="114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Общие сведения о природных каменных материалах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9"/>
            <a:ext cx="4968552" cy="3600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 протяжении тысячелетий для строительства, в начале примитивных сооружений, а затем более сложных и величественных (египетские пирамиды, греческие пантеоны, акведуки, арены, храмы), применялся простой и доступный строительный материал – природный камень.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АППИЕВА ДОРОГА (312-244 до н.э.) между Римом и Бриндизием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917190" cy="399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Общие сведения о природных каменных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В настоящее время его используют в качестве: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</a:rPr>
              <a:t>з</a:t>
            </a:r>
            <a:r>
              <a:rPr lang="ru-RU" sz="2200" b="1" dirty="0" smtClean="0">
                <a:solidFill>
                  <a:schemeClr val="tx1"/>
                </a:solidFill>
              </a:rPr>
              <a:t>аполнителя в строительных и дорожных бетонах;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</a:rPr>
              <a:t>сырья для получения вяжущих веществ и минеральной ваты;</a:t>
            </a:r>
            <a:endParaRPr lang="ru-RU" sz="22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</a:rPr>
              <a:t>т</a:t>
            </a:r>
            <a:r>
              <a:rPr lang="ru-RU" sz="2200" b="1" dirty="0" smtClean="0">
                <a:solidFill>
                  <a:schemeClr val="tx1"/>
                </a:solidFill>
              </a:rPr>
              <a:t>еплоизоляционной облицовки зданий;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</a:rPr>
              <a:t>м</a:t>
            </a:r>
            <a:r>
              <a:rPr lang="ru-RU" sz="2200" b="1" dirty="0" smtClean="0">
                <a:solidFill>
                  <a:schemeClr val="tx1"/>
                </a:solidFill>
              </a:rPr>
              <a:t>естного строительного материала для кладки стен;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</a:rPr>
              <a:t>б</a:t>
            </a:r>
            <a:r>
              <a:rPr lang="ru-RU" sz="2200" b="1" dirty="0" smtClean="0">
                <a:solidFill>
                  <a:schemeClr val="tx1"/>
                </a:solidFill>
              </a:rPr>
              <a:t>алластного слоя при строительстве железных дорог;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</a:rPr>
              <a:t>ф</a:t>
            </a:r>
            <a:r>
              <a:rPr lang="ru-RU" sz="2200" b="1" dirty="0" smtClean="0">
                <a:solidFill>
                  <a:schemeClr val="tx1"/>
                </a:solidFill>
              </a:rPr>
              <a:t>ильтрующего материала при устройстве дренажей.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	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Общие сведения о природных каменных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Каменный материал является основным исходным сырьем для производства :</a:t>
            </a:r>
          </a:p>
          <a:p>
            <a:pPr lvl="2"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</a:rPr>
              <a:t>Портландцемент</a:t>
            </a:r>
          </a:p>
          <a:p>
            <a:pPr lvl="2"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</a:rPr>
              <a:t>Известь</a:t>
            </a:r>
          </a:p>
          <a:p>
            <a:pPr lvl="2"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</a:rPr>
              <a:t>Гипс</a:t>
            </a:r>
          </a:p>
          <a:p>
            <a:pPr lvl="2"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</a:rPr>
              <a:t>Стекло.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Разновидности природных каменных ма­териалов.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 зависимости от способа получения (происхождения) различают: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Дисперсные (рыхлые) природные и искусственные каменные материалы;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tx1"/>
                </a:solidFill>
              </a:rPr>
              <a:t>Грубообработанные</a:t>
            </a:r>
            <a:r>
              <a:rPr lang="ru-RU" b="1" dirty="0" smtClean="0">
                <a:solidFill>
                  <a:schemeClr val="tx1"/>
                </a:solidFill>
              </a:rPr>
              <a:t> в природной среде каменные материалы;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Штучные изделия из камня, получаемые специальной обработкой.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Дисперсные (рыхлые) природные и искусственные каменные материалы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К этой группе материалов относятся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Галька </a:t>
            </a:r>
            <a:r>
              <a:rPr lang="ru-RU" b="1" dirty="0" smtClean="0">
                <a:solidFill>
                  <a:schemeClr val="tx1"/>
                </a:solidFill>
              </a:rPr>
              <a:t>– окатанные в воде обломки горных пород 70…100мм.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Гравий</a:t>
            </a:r>
            <a:r>
              <a:rPr lang="ru-RU" b="1" dirty="0" smtClean="0">
                <a:solidFill>
                  <a:schemeClr val="tx1"/>
                </a:solidFill>
              </a:rPr>
              <a:t> – зернистый сыпучий материал 5…120мм.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природный щебень (дресва), 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К</a:t>
            </a:r>
            <a:r>
              <a:rPr lang="ru-RU" b="1" u="sng" dirty="0" smtClean="0">
                <a:solidFill>
                  <a:schemeClr val="tx1"/>
                </a:solidFill>
              </a:rPr>
              <a:t>варцевый песо</a:t>
            </a:r>
            <a:r>
              <a:rPr lang="ru-RU" b="1" dirty="0" smtClean="0">
                <a:solidFill>
                  <a:schemeClr val="tx1"/>
                </a:solidFill>
              </a:rPr>
              <a:t>к –зернистый сыпучий материал менее 5мм.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И</a:t>
            </a:r>
            <a:r>
              <a:rPr lang="ru-RU" b="1" u="sng" dirty="0" smtClean="0">
                <a:solidFill>
                  <a:schemeClr val="tx1"/>
                </a:solidFill>
              </a:rPr>
              <a:t>скусственный щебень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О</a:t>
            </a:r>
            <a:r>
              <a:rPr lang="ru-RU" b="1" u="sng" dirty="0" smtClean="0">
                <a:solidFill>
                  <a:schemeClr val="tx1"/>
                </a:solidFill>
              </a:rPr>
              <a:t>тходы производства </a:t>
            </a:r>
            <a:r>
              <a:rPr lang="ru-RU" b="1" dirty="0" smtClean="0">
                <a:solidFill>
                  <a:schemeClr val="tx1"/>
                </a:solidFill>
              </a:rPr>
              <a:t>(шлак, отработанные формовочные смеси).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Грубообработанные</a:t>
            </a:r>
            <a:r>
              <a:rPr lang="ru-RU" sz="3600" dirty="0" smtClean="0"/>
              <a:t> природные каменные материалы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Валунный камень </a:t>
            </a:r>
            <a:r>
              <a:rPr lang="ru-RU" b="1" dirty="0" smtClean="0">
                <a:solidFill>
                  <a:schemeClr val="tx1"/>
                </a:solidFill>
              </a:rPr>
              <a:t>– состоит из </a:t>
            </a:r>
            <a:r>
              <a:rPr lang="ru-RU" b="1" dirty="0" err="1" smtClean="0">
                <a:solidFill>
                  <a:schemeClr val="tx1"/>
                </a:solidFill>
              </a:rPr>
              <a:t>грубоокатанных</a:t>
            </a:r>
            <a:r>
              <a:rPr lang="ru-RU" b="1" dirty="0" smtClean="0">
                <a:solidFill>
                  <a:schemeClr val="tx1"/>
                </a:solidFill>
              </a:rPr>
              <a:t> обломков горных пород размером более 100мм, обработанных и перенесенных водой и ледником.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 генезису может быть – ледниковым, речным, морским, озерным.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Бутовый камень  (бут) </a:t>
            </a:r>
            <a:r>
              <a:rPr lang="ru-RU" b="1" dirty="0" smtClean="0">
                <a:solidFill>
                  <a:schemeClr val="tx1"/>
                </a:solidFill>
              </a:rPr>
              <a:t>– крупные куски породы неправильной (рваной) формы размером 150…500мм, полученные буровзрывным способом. Разновидность булыжный камень  (300мм). Кладка фундаментов, стен вспомогательных помещений, гидротехнических сооружений.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582</TotalTime>
  <Words>1145</Words>
  <Application>Microsoft Office PowerPoint</Application>
  <PresentationFormat>Экран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Decatur</vt:lpstr>
      <vt:lpstr>Природные каменные материалы</vt:lpstr>
      <vt:lpstr>Общие сведения о природных каменных материалах</vt:lpstr>
      <vt:lpstr>Общие сведения о природных каменных материалах</vt:lpstr>
      <vt:lpstr>Общие сведения о природных каменных материалах</vt:lpstr>
      <vt:lpstr>Общие сведения о природных каменных материал</vt:lpstr>
      <vt:lpstr>Общие сведения о природных каменных материал</vt:lpstr>
      <vt:lpstr>Разновидности природных каменных ма­териалов.  </vt:lpstr>
      <vt:lpstr>Дисперсные (рыхлые) природные и искусственные каменные материалы</vt:lpstr>
      <vt:lpstr>Грубообработанные природные каменные материалы</vt:lpstr>
      <vt:lpstr>Штучные изделия из камня</vt:lpstr>
      <vt:lpstr>Штучные изделия из камня</vt:lpstr>
      <vt:lpstr>Штучные изделия из камня</vt:lpstr>
      <vt:lpstr>Штучные изделия из камня</vt:lpstr>
      <vt:lpstr>Гравий. Требования к гравию.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Добыча и переработка природных каменных материалов</vt:lpstr>
      <vt:lpstr>Добыча и переработка природных каменных материалов</vt:lpstr>
      <vt:lpstr>Породообразующие минералы.</vt:lpstr>
      <vt:lpstr>Физико – механические свойства </vt:lpstr>
      <vt:lpstr>Блеск  минералов.</vt:lpstr>
      <vt:lpstr>Спайность. </vt:lpstr>
      <vt:lpstr>Презентация PowerPoint</vt:lpstr>
      <vt:lpstr>Презентация PowerPoint</vt:lpstr>
      <vt:lpstr>Твердость. </vt:lpstr>
      <vt:lpstr>Шкала Мооса.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каменные материалы</dc:title>
  <dc:creator>User</dc:creator>
  <cp:lastModifiedBy>123</cp:lastModifiedBy>
  <cp:revision>41</cp:revision>
  <dcterms:created xsi:type="dcterms:W3CDTF">2015-01-21T09:34:52Z</dcterms:created>
  <dcterms:modified xsi:type="dcterms:W3CDTF">2023-11-20T06:53:07Z</dcterms:modified>
</cp:coreProperties>
</file>