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6" r:id="rId4"/>
    <p:sldId id="267" r:id="rId5"/>
    <p:sldId id="260" r:id="rId6"/>
    <p:sldId id="261" r:id="rId7"/>
    <p:sldId id="262" r:id="rId8"/>
    <p:sldId id="271" r:id="rId9"/>
    <p:sldId id="257" r:id="rId10"/>
    <p:sldId id="258" r:id="rId11"/>
    <p:sldId id="268" r:id="rId12"/>
    <p:sldId id="269" r:id="rId13"/>
    <p:sldId id="270" r:id="rId14"/>
    <p:sldId id="272" r:id="rId15"/>
    <p:sldId id="273" r:id="rId16"/>
  </p:sldIdLst>
  <p:sldSz cx="14630400" cy="8229600"/>
  <p:notesSz cx="8229600" cy="14630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Nobile" charset="0"/>
      <p:regular r:id="rId23"/>
    </p:embeddedFont>
    <p:embeddedFont>
      <p:font typeface="Fraunces Extra Bold" charset="0"/>
      <p:regular r:id="rId24"/>
    </p:embeddedFont>
    <p:embeddedFont>
      <p:font typeface="Consolas" pitchFamily="49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0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456BE-F91F-40DC-8D36-B6B0A856DB63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DC26-2604-47C5-966A-679E5EDD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1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444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Алфавитный подход к измерению информации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3772257"/>
            <a:ext cx="7556421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Добро пожаловать на лекцию, посвященную фундаментальной концепции измерения информации в информатике — алфавитному подходу. Сегодня мы погрузимся в то, как количественно оценить информацию, содержащуюся в сообщениях, используя свойства их символов и алфавитов. Это знание является краеугольным камнем для понимания многих аспектов компьютерных наук, от кодирования данных до оценки объемов памяти.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1647" y="546259"/>
            <a:ext cx="11134487" cy="618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Информационный вес символа и формула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791647" y="1560552"/>
            <a:ext cx="13047107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Ключевым понятием в алфавитном подходе является информационный вес символа (обозначается как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i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). Этот показатель определяет, сколько бит информации несет каждый символ из данного алфавита. Формула для его вычисления основана на теории Шеннона: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91647" y="2760702"/>
            <a:ext cx="13047107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3"/>
              <p:cNvSpPr/>
              <p:nvPr/>
            </p:nvSpPr>
            <p:spPr>
              <a:xfrm>
                <a:off x="814507" y="3111222"/>
                <a:ext cx="13276778" cy="12243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:r>
                  <a:rPr lang="en-US" sz="1600" dirty="0" smtClean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где </a:t>
                </a:r>
                <a:r>
                  <a:rPr lang="en-US" sz="1600" b="1" dirty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N</a:t>
                </a:r>
                <a:r>
                  <a:rPr lang="en-US" sz="1600" dirty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— это </a:t>
                </a:r>
                <a:r>
                  <a:rPr lang="en-US" sz="1600" dirty="0" err="1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мощность</a:t>
                </a:r>
                <a:r>
                  <a:rPr lang="en-US" sz="1600" dirty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1600" dirty="0" err="1" smtClean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алфавита</a:t>
                </a:r>
                <a:r>
                  <a:rPr lang="ru-RU" sz="1600" dirty="0" smtClean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,</a:t>
                </a:r>
                <a:endParaRPr lang="en-US" sz="1600" dirty="0" smtClean="0">
                  <a:latin typeface="Nobile" pitchFamily="34" charset="0"/>
                  <a:ea typeface="Nobile" pitchFamily="34" charset="-122"/>
                  <a:cs typeface="Nobile" pitchFamily="34" charset="-120"/>
                </a:endParaRPr>
              </a:p>
              <a:p>
                <a:pPr marL="0" indent="0" algn="l">
                  <a:lnSpc>
                    <a:spcPts val="2450"/>
                  </a:lnSpc>
                  <a:buNone/>
                </a:pPr>
                <a:endParaRPr lang="ru-RU" sz="1600" dirty="0" smtClean="0">
                  <a:latin typeface="Nobile" pitchFamily="34" charset="0"/>
                  <a:ea typeface="Nobile" pitchFamily="34" charset="-122"/>
                  <a:cs typeface="Nobile" pitchFamily="34" charset="-120"/>
                </a:endParaRPr>
              </a:p>
              <a:p>
                <a:pPr marL="0" indent="0" algn="l">
                  <a:lnSpc>
                    <a:spcPts val="245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Nobile" pitchFamily="34" charset="-122"/>
                            <a:cs typeface="Nobile" pitchFamily="34" charset="-120"/>
                          </a:rPr>
                        </m:ctrlPr>
                      </m:sSupPr>
                      <m:e/>
                      <m:sup>
                        <m:r>
                          <a:rPr lang="en-US" sz="3200" b="0" i="1" smtClean="0">
                            <a:latin typeface="Cambria Math"/>
                            <a:ea typeface="Nobile" pitchFamily="34" charset="-122"/>
                            <a:cs typeface="Nobile" pitchFamily="34" charset="-12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- </a:t>
                </a:r>
                <a:r>
                  <a:rPr lang="ru-RU" sz="1600" dirty="0" smtClean="0"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информационный вес одного символа алфавита измеряется в бит</a:t>
                </a:r>
                <a:endParaRPr lang="ru-RU" sz="3200" dirty="0" smtClean="0">
                  <a:latin typeface="Nobile" pitchFamily="34" charset="0"/>
                  <a:ea typeface="Nobile" pitchFamily="34" charset="-122"/>
                  <a:cs typeface="Nobile" pitchFamily="34" charset="-120"/>
                </a:endParaRPr>
              </a:p>
            </p:txBody>
          </p:sp>
        </mc:Choice>
        <mc:Fallback>
          <p:sp>
            <p:nvSpPr>
              <p:cNvPr id="6" name="Tex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07" y="3111222"/>
                <a:ext cx="13276778" cy="1224320"/>
              </a:xfrm>
              <a:prstGeom prst="rect">
                <a:avLst/>
              </a:prstGeom>
              <a:blipFill rotWithShape="1">
                <a:blip r:embed="rId3"/>
                <a:stretch>
                  <a:fillRect l="-964" t="-498" b="-149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4"/>
          <p:cNvSpPr/>
          <p:nvPr/>
        </p:nvSpPr>
        <p:spPr>
          <a:xfrm>
            <a:off x="1088469" y="4180939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Пример: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77754" y="4491097"/>
            <a:ext cx="12750284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Предположим, у нас есть алфавит, состоящий из 128 различных символов. Чтобы найти информационный вес одного символа в этом алфавите, мы используем формулу: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6"/>
              <p:cNvSpPr/>
              <p:nvPr/>
            </p:nvSpPr>
            <p:spPr>
              <a:xfrm>
                <a:off x="940058" y="5361980"/>
                <a:ext cx="12750284" cy="3165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2450"/>
                  </a:lnSpc>
                </a:pPr>
                <a:r>
                  <a:rPr lang="en-US" sz="3600" b="1" dirty="0" smtClean="0">
                    <a:solidFill>
                      <a:srgbClr val="438951"/>
                    </a:solidFill>
                    <a:ea typeface="Nobile" pitchFamily="34" charset="-122"/>
                    <a:cs typeface="Nobile" pitchFamily="34" charset="-120"/>
                  </a:rPr>
                  <a:t>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438951"/>
                    </a:solidFill>
                    <a:ea typeface="Nobile" pitchFamily="34" charset="-122"/>
                    <a:cs typeface="Nobile" pitchFamily="34" charset="-120"/>
                  </a:rPr>
                  <a:t>         128=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438951"/>
                            </a:solidFill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438951"/>
                    </a:solidFill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3600" b="1" dirty="0" smtClean="0">
                    <a:solidFill>
                      <a:srgbClr val="438951"/>
                    </a:solidFill>
                    <a:ea typeface="Nobile" pitchFamily="34" charset="-122"/>
                    <a:cs typeface="Nobile" pitchFamily="34" charset="-120"/>
                  </a:rPr>
                  <a:t>      i=  7 </a:t>
                </a:r>
                <a:r>
                  <a:rPr lang="en-US" sz="3600" b="1" dirty="0">
                    <a:solidFill>
                      <a:srgbClr val="438951"/>
                    </a:solidFill>
                    <a:ea typeface="Nobile" pitchFamily="34" charset="-122"/>
                    <a:cs typeface="Nobile" pitchFamily="34" charset="-120"/>
                  </a:rPr>
                  <a:t>бит на символ.</a:t>
                </a:r>
                <a:endParaRPr lang="en-US" sz="3600" dirty="0"/>
              </a:p>
            </p:txBody>
          </p:sp>
        </mc:Choice>
        <mc:Fallback>
          <p:sp>
            <p:nvSpPr>
              <p:cNvPr id="9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8" y="5361980"/>
                <a:ext cx="12750284" cy="316587"/>
              </a:xfrm>
              <a:prstGeom prst="rect">
                <a:avLst/>
              </a:prstGeom>
              <a:blipFill rotWithShape="1">
                <a:blip r:embed="rId4"/>
                <a:stretch>
                  <a:fillRect t="-103846" b="-10000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7"/>
          <p:cNvSpPr/>
          <p:nvPr/>
        </p:nvSpPr>
        <p:spPr>
          <a:xfrm>
            <a:off x="791647" y="4213027"/>
            <a:ext cx="22860" cy="2297906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1" name="Text 8"/>
          <p:cNvSpPr/>
          <p:nvPr/>
        </p:nvSpPr>
        <p:spPr>
          <a:xfrm>
            <a:off x="1044178" y="6036052"/>
            <a:ext cx="13047107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Это означает, что для кодирования одного символа из алфавита мощностью 128 символов нам потребуется 7 бит информации. Чем больше символов в алфавите (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N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 увеличивается), тем больше бит (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i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 увеличивается) потребуется для кодирования каждого символа, поскольку нужно больше вариантов для их уникального представления.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66140" y="2285603"/>
                <a:ext cx="1949060" cy="95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N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ru-RU" sz="5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40" y="2285603"/>
                <a:ext cx="1949060" cy="950197"/>
              </a:xfrm>
              <a:prstGeom prst="rect">
                <a:avLst/>
              </a:prstGeom>
              <a:blipFill rotWithShape="1">
                <a:blip r:embed="rId5"/>
                <a:stretch>
                  <a:fillRect l="-16563" t="-14103" b="-39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>
            <a:off x="4760104" y="5388995"/>
            <a:ext cx="428625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ckt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728996" y="5360420"/>
            <a:ext cx="428625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ckt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7594" y="1625084"/>
            <a:ext cx="3812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600" dirty="0" smtClean="0"/>
              <a:t>I=K*</a:t>
            </a:r>
            <a:r>
              <a:rPr lang="en-US" sz="6600" dirty="0" err="1" smtClean="0"/>
              <a:t>i</a:t>
            </a:r>
            <a:r>
              <a:rPr lang="en-US" sz="6600" dirty="0" smtClean="0"/>
              <a:t> (</a:t>
            </a:r>
            <a:r>
              <a:rPr lang="ru-RU" sz="6600" dirty="0" smtClean="0"/>
              <a:t>бит</a:t>
            </a:r>
            <a:r>
              <a:rPr lang="en-US" sz="6600" dirty="0" smtClean="0"/>
              <a:t>)</a:t>
            </a:r>
            <a:endParaRPr lang="ru-RU" sz="6600" dirty="0"/>
          </a:p>
        </p:txBody>
      </p:sp>
      <p:sp>
        <p:nvSpPr>
          <p:cNvPr id="3" name="TextBox 3"/>
          <p:cNvSpPr txBox="1"/>
          <p:nvPr/>
        </p:nvSpPr>
        <p:spPr>
          <a:xfrm>
            <a:off x="1527990" y="4240679"/>
            <a:ext cx="1163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</a:t>
            </a:r>
            <a:r>
              <a:rPr lang="en-US" sz="2400" dirty="0" smtClean="0"/>
              <a:t> – </a:t>
            </a:r>
            <a:r>
              <a:rPr lang="ru-RU" sz="2400" dirty="0" smtClean="0"/>
              <a:t>информационный вес всего сообщения.</a:t>
            </a:r>
          </a:p>
          <a:p>
            <a:r>
              <a:rPr lang="en-US" sz="2400" dirty="0" smtClean="0"/>
              <a:t>K</a:t>
            </a:r>
            <a:r>
              <a:rPr lang="ru-RU" sz="2400" dirty="0" smtClean="0"/>
              <a:t> – количество символов в сообщении.</a:t>
            </a:r>
          </a:p>
          <a:p>
            <a:r>
              <a:rPr lang="en-US" sz="2400" dirty="0" err="1" smtClean="0"/>
              <a:t>i</a:t>
            </a:r>
            <a:r>
              <a:rPr lang="ru-RU" sz="2400" dirty="0" smtClean="0"/>
              <a:t> – информационный вес одного символа алфавита (т.е. количество двоичных разрядов необходимых для его кодирования).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4373" y="574690"/>
            <a:ext cx="8960786" cy="72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50"/>
              </a:lnSpc>
            </a:pPr>
            <a:r>
              <a:rPr lang="en-US" sz="38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Информационный</a:t>
            </a:r>
            <a:r>
              <a:rPr lang="en-US" sz="3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8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вес</a:t>
            </a:r>
            <a:r>
              <a:rPr lang="en-US" sz="3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ru-RU" sz="385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всего сообщения</a:t>
            </a:r>
            <a:endParaRPr lang="en-US" sz="3850" b="1" dirty="0">
              <a:solidFill>
                <a:srgbClr val="3B4540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84400" y="143992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Arial" pitchFamily="34" charset="0"/>
                <a:ea typeface="+mj-ea"/>
                <a:cs typeface="Arial" pitchFamily="34" charset="0"/>
              </a:rPr>
              <a:t>Задачи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26230" y="274340"/>
            <a:ext cx="2880320" cy="980728"/>
          </a:xfrm>
          <a:prstGeom prst="ellipse">
            <a:avLst/>
          </a:prstGeom>
          <a:solidFill>
            <a:srgbClr val="FFFF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 = 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695" y="1141678"/>
            <a:ext cx="295232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№1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N=2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Решение: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2=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i="1" baseline="30000" dirty="0" smtClean="0">
                <a:solidFill>
                  <a:srgbClr val="252F8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=1 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бит</a:t>
            </a:r>
            <a:endParaRPr lang="en-US" sz="36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5625" y="1141678"/>
            <a:ext cx="295232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№2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Решение:</a:t>
            </a:r>
            <a:r>
              <a:rPr lang="en-US" sz="28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8=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i="1" baseline="30000" dirty="0" smtClean="0">
                <a:solidFill>
                  <a:srgbClr val="252F8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i="1" dirty="0" smtClean="0">
                <a:solidFill>
                  <a:srgbClr val="252F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бита</a:t>
            </a:r>
            <a:endParaRPr lang="en-US" sz="36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26252" y="1141678"/>
            <a:ext cx="2952328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№3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32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Решение: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i="1" u="sng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бит</a:t>
            </a:r>
            <a:endParaRPr lang="en-US" sz="36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2178" y="464209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=7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битов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Найти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ru-RU" sz="28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Решение: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baseline="30000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b="1" dirty="0" smtClean="0">
                <a:solidFill>
                  <a:srgbClr val="252F8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N=128 </a:t>
            </a:r>
            <a:r>
              <a:rPr lang="ru-RU" sz="3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символов</a:t>
            </a:r>
            <a:endParaRPr lang="en-US" sz="36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1575" y="836712"/>
            <a:ext cx="121062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Сообщение, записанное буквами из 64-символьного алфавита, содержит 2000 символов. </a:t>
            </a:r>
            <a:endParaRPr lang="ru-RU" sz="2800" dirty="0" smtClean="0"/>
          </a:p>
          <a:p>
            <a:r>
              <a:rPr lang="ru-RU" sz="2800" dirty="0" smtClean="0"/>
              <a:t>Какой </a:t>
            </a:r>
            <a:r>
              <a:rPr lang="ru-RU" sz="2800" dirty="0" smtClean="0"/>
              <a:t>объём информации оно несет?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1362761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Дано: К=2000, N=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Найти: I - 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(бит) – информационный вес одного символа.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I=2000*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6=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000 (бит)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Ответ: 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000 бит.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08200" y="16049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Arial" pitchFamily="34" charset="0"/>
                <a:ea typeface="+mj-ea"/>
                <a:cs typeface="Arial" pitchFamily="34" charset="0"/>
              </a:rPr>
              <a:t>Задача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6439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Сколько </a:t>
            </a:r>
            <a:r>
              <a:rPr lang="ru-RU" sz="2400" b="1" dirty="0" smtClean="0"/>
              <a:t>килобайтов</a:t>
            </a:r>
            <a:r>
              <a:rPr lang="ru-RU" sz="2400" dirty="0" smtClean="0"/>
              <a:t> составит сообщение из </a:t>
            </a:r>
            <a:r>
              <a:rPr lang="ru-RU" sz="2400" b="1" dirty="0" smtClean="0"/>
              <a:t>2048 символов</a:t>
            </a:r>
            <a:r>
              <a:rPr lang="ru-RU" sz="2400" dirty="0" smtClean="0"/>
              <a:t> </a:t>
            </a:r>
            <a:r>
              <a:rPr lang="ru-RU" sz="2400" b="1" dirty="0" smtClean="0"/>
              <a:t>16-ти символьного</a:t>
            </a:r>
            <a:r>
              <a:rPr lang="ru-RU" sz="2400" dirty="0" smtClean="0"/>
              <a:t> алфавита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Дано: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i="1" dirty="0" smtClean="0"/>
              <a:t>=2048,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/>
              <a:t>=16</a:t>
            </a:r>
            <a:endParaRPr lang="ru-RU" sz="2400" dirty="0" smtClean="0"/>
          </a:p>
          <a:p>
            <a:endParaRPr lang="en-US" sz="2400" i="1" dirty="0" smtClean="0"/>
          </a:p>
          <a:p>
            <a:r>
              <a:rPr lang="ru-RU" sz="2400" i="1" dirty="0" smtClean="0"/>
              <a:t>Найти: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/>
              <a:t> - Кб?</a:t>
            </a:r>
            <a:endParaRPr lang="ru-RU" sz="2400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5021263"/>
            <a:ext cx="2008187" cy="914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Задача №1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395536" y="623731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Ответ: 1 Кбайт.</a:t>
            </a:r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07181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16=2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/>
              <a:t>=4 (бита) – информационный вес одного символа.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143116"/>
            <a:ext cx="158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Решение: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714480" y="3000372"/>
            <a:ext cx="171451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357158" y="3000372"/>
            <a:ext cx="221457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488" y="4286256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643182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491880" y="5085184"/>
            <a:ext cx="4320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07904" y="5589240"/>
            <a:ext cx="4320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1880" y="486916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580526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067944" y="508518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347864" y="551723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952" y="486916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87824" y="57332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44008" y="52292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Кбайт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36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4" grpId="0"/>
      <p:bldP spid="15" grpId="0"/>
      <p:bldP spid="18" grpId="0"/>
      <p:bldP spid="19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33796" y="928669"/>
            <a:ext cx="87154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Информационный объём сообщения  равен </a:t>
            </a:r>
            <a:r>
              <a:rPr lang="en-US" sz="2400" dirty="0" smtClean="0"/>
              <a:t>3</a:t>
            </a:r>
            <a:r>
              <a:rPr lang="ru-RU" sz="2400" dirty="0" smtClean="0"/>
              <a:t> Кб. Информационный вес символа – </a:t>
            </a:r>
            <a:r>
              <a:rPr lang="en-US" sz="2400" dirty="0" smtClean="0"/>
              <a:t>32</a:t>
            </a:r>
            <a:r>
              <a:rPr lang="ru-RU" sz="2400" dirty="0" smtClean="0"/>
              <a:t> бита. Сколько символов содержит сообщение?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33796" y="2357429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Дано</a:t>
            </a:r>
            <a:r>
              <a:rPr lang="ru-RU" sz="2400" i="1" dirty="0" smtClean="0"/>
              <a:t>: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/>
              <a:t>=3 K</a:t>
            </a:r>
            <a:r>
              <a:rPr lang="ru-RU" sz="2400" i="1" dirty="0" smtClean="0"/>
              <a:t>б,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/>
              <a:t>= </a:t>
            </a:r>
            <a:r>
              <a:rPr lang="ru-RU" sz="2400" i="1" dirty="0" smtClean="0"/>
              <a:t>32 бита</a:t>
            </a:r>
            <a:endParaRPr lang="ru-RU" sz="2400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Найти: К?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574" y="4768055"/>
            <a:ext cx="8634412" cy="965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33796" y="6143643"/>
            <a:ext cx="3387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en-US" sz="2400" i="1" dirty="0" smtClean="0"/>
              <a:t>768 </a:t>
            </a:r>
            <a:r>
              <a:rPr lang="ru-RU" sz="2400" i="1" dirty="0" smtClean="0"/>
              <a:t>символов</a:t>
            </a:r>
            <a:endParaRPr lang="ru-RU" sz="24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99026" y="116631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Задача №2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V="1">
            <a:off x="1571034" y="692695"/>
            <a:ext cx="8712968" cy="72008"/>
            <a:chOff x="0" y="836712"/>
            <a:chExt cx="8892480" cy="7200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 rot="5400000">
            <a:off x="2960968" y="3746994"/>
            <a:ext cx="171451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1605234" y="3746198"/>
            <a:ext cx="221457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105564" y="2428867"/>
            <a:ext cx="158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Решение: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7002" y="3000371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05564" y="3786189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К=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9021" y="4958267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066" y="644962"/>
            <a:ext cx="8099584" cy="56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Перевод бит в байты и килобайты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718066" y="1246942"/>
            <a:ext cx="13194268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Хотя биты являются фундаментальной единицей измерения информации, на практике чаще используются более крупные единицы, такие как байты, килобайты, мегабайты и гигабайты, для удобства работы с большими объемами данных. Важно помнить основные соотношения:</a:t>
            </a:r>
            <a:endParaRPr lang="en-US" sz="1600" dirty="0"/>
          </a:p>
        </p:txBody>
      </p:sp>
      <p:pic>
        <p:nvPicPr>
          <p:cNvPr id="1026" name="Picture 2" descr="Единицы измерения информации, выделенные красным пока практически не используютс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15" y="2293854"/>
            <a:ext cx="8102085" cy="57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5" y="717947"/>
            <a:ext cx="6507361" cy="1143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54" y="766644"/>
            <a:ext cx="6507480" cy="1143000"/>
          </a:xfrm>
          <a:prstGeom prst="rect">
            <a:avLst/>
          </a:prstGeom>
        </p:spPr>
      </p:pic>
      <p:sp>
        <p:nvSpPr>
          <p:cNvPr id="4" name="Text 6"/>
          <p:cNvSpPr/>
          <p:nvPr/>
        </p:nvSpPr>
        <p:spPr>
          <a:xfrm>
            <a:off x="718066" y="1766054"/>
            <a:ext cx="13194268" cy="739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ea typeface="Nobile" pitchFamily="34" charset="-122"/>
                <a:cs typeface="Nobile" pitchFamily="34" charset="-120"/>
              </a:rPr>
              <a:t>Продолжим наш пример с сообщением объемом в </a:t>
            </a:r>
            <a:r>
              <a:rPr lang="en-US" sz="2000" b="1" dirty="0">
                <a:ea typeface="Nobile" pitchFamily="34" charset="-122"/>
                <a:cs typeface="Nobile" pitchFamily="34" charset="-120"/>
              </a:rPr>
              <a:t>57344 бита</a:t>
            </a:r>
            <a:r>
              <a:rPr lang="en-US" sz="2000" dirty="0">
                <a:ea typeface="Nobile" pitchFamily="34" charset="-122"/>
                <a:cs typeface="Nobile" pitchFamily="34" charset="-120"/>
              </a:rPr>
              <a:t> и переведем его в более привычные единицы измерения:</a:t>
            </a:r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8066" y="2936970"/>
            <a:ext cx="1704313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Биты</a:t>
            </a:r>
            <a:r>
              <a:rPr lang="en-US" b="1" dirty="0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в </a:t>
            </a:r>
            <a:r>
              <a:rPr lang="en-US" b="1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байты</a:t>
            </a:r>
            <a:r>
              <a:rPr lang="en-US" b="1" dirty="0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:</a:t>
            </a:r>
            <a:endParaRPr lang="en-US" dirty="0"/>
          </a:p>
        </p:txBody>
      </p:sp>
      <p:sp>
        <p:nvSpPr>
          <p:cNvPr id="6" name="Text 8"/>
          <p:cNvSpPr/>
          <p:nvPr/>
        </p:nvSpPr>
        <p:spPr>
          <a:xfrm>
            <a:off x="718065" y="4233863"/>
            <a:ext cx="6148507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Для перевода бит в байты, делим количество бит на 8: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57344 бит / 8 = 7168 байт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3706" y="2841720"/>
            <a:ext cx="233108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Байты</a:t>
            </a:r>
            <a:r>
              <a:rPr lang="en-US" b="1" dirty="0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в </a:t>
            </a:r>
            <a:r>
              <a:rPr lang="en-US" b="1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килобайты</a:t>
            </a:r>
            <a:r>
              <a:rPr lang="en-US" b="1" dirty="0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:</a:t>
            </a:r>
            <a:endParaRPr lang="en-US" dirty="0"/>
          </a:p>
        </p:txBody>
      </p:sp>
      <p:sp>
        <p:nvSpPr>
          <p:cNvPr id="8" name="Text 10"/>
          <p:cNvSpPr/>
          <p:nvPr/>
        </p:nvSpPr>
        <p:spPr>
          <a:xfrm>
            <a:off x="7584281" y="4245650"/>
            <a:ext cx="614862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Для перевода байт в килобайты, делим количество байт на 1024: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7168 байт / 1024 = 7 Кбайт</a:t>
            </a:r>
            <a:endParaRPr lang="en-US" sz="1600" dirty="0"/>
          </a:p>
        </p:txBody>
      </p:sp>
      <p:sp>
        <p:nvSpPr>
          <p:cNvPr id="9" name="Text 11"/>
          <p:cNvSpPr/>
          <p:nvPr/>
        </p:nvSpPr>
        <p:spPr>
          <a:xfrm>
            <a:off x="784561" y="5589627"/>
            <a:ext cx="13194268" cy="86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latin typeface="Nobile" pitchFamily="34" charset="0"/>
                <a:ea typeface="Nobile" pitchFamily="34" charset="-122"/>
                <a:cs typeface="Nobile" pitchFamily="34" charset="-120"/>
              </a:rPr>
              <a:t>Таким образом, наше сообщение объемом 57344 бита равно 7 килобайтам. Умение свободно переводить между этими единицами измерения критически важно для работы с данными, поскольку позволяет корректно оценивать размеры файлов, требования к хранилищам и пропускную способность сетевых соединений.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мерение информации - Информатика - теория - ИНФОРМАТИКА - Каталог файлов  - Сайт учителя инфор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614362"/>
            <a:ext cx="10391775" cy="72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365" y="436126"/>
            <a:ext cx="13361670" cy="991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Таблица</a:t>
            </a: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соответствия</a:t>
            </a: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мощности</a:t>
            </a: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алфавита</a:t>
            </a: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и </a:t>
            </a: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информационного</a:t>
            </a: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2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веса</a:t>
            </a:r>
            <a:endParaRPr lang="en-US" sz="2800" b="1" dirty="0">
              <a:solidFill>
                <a:srgbClr val="3B4540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1985" y="932974"/>
            <a:ext cx="13361670" cy="50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Чтобы упростить понимание связи между мощностью алфавита и информационным весом символа, полезно рассмотреть стандартные степени двойки. Эта таблица помогает быстро определить, сколько бит требуется для кодирования символа из алфавита определенной мощности.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322820" y="1952625"/>
            <a:ext cx="7002780" cy="389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Важный пример: 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Для алфавита, состоящего из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256 символов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, информационный вес одного символа составляет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8 бит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. Это не случайно: 8 бит – это 1 байт, стандартная единица измерения объема информации в большинстве компьютерных систем. Большинство кодировок (например, ASCII или расширенные кодировки) используют 256 символов, поскольку это позволяет эффективно хранить каждый символ в одном байте памяти.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322820" y="5431155"/>
            <a:ext cx="6518910" cy="50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Понимание этой таблицы и принципов, лежащих в ее основе, помогает не только быстро оценивать объем информации, но и осознавать, как различные символьные кодировки влияют на размер файлов и эффективность хранения данных.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" y="2071686"/>
            <a:ext cx="6582744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187" y="504230"/>
            <a:ext cx="11213068" cy="5728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Практическое значение алфавитного подхода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33187" y="1443633"/>
            <a:ext cx="13164026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Алфавитный подход к измерению информации — это не просто теоретическая концепция; он имеет широкое практическое применение в различных областях информатики и повседневной жизни, связанной с данными.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7" y="2236589"/>
            <a:ext cx="549831" cy="54983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12094" y="2391251"/>
            <a:ext cx="283714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Оценка объема данных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512094" y="2787610"/>
            <a:ext cx="5688568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Это основной метод для оценки объема текстовых данных — документов, сообщений электронной почты, строк кода, записей в базах данных. Зная количество символов и кодировку (мощность алфавита), можно точно рассчитать, сколько места займет информация.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38" y="2236589"/>
            <a:ext cx="549831" cy="54983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08645" y="2391251"/>
            <a:ext cx="254591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Основа кодирования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8208645" y="2787610"/>
            <a:ext cx="5688568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Алфавитный подход лежит в основе всех систем кодирования символов в компьютерах. От ASCII до Unicode, принципы определения информационного веса символа и последующего кодирования напрямую влияют на то, как компьютеры обрабатывают и хранят текст.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87" y="4621054"/>
            <a:ext cx="549831" cy="54983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12094" y="4775716"/>
            <a:ext cx="2919174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Планирование ресурсов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1512094" y="5172075"/>
            <a:ext cx="5688568" cy="1760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Инженеры и разработчики используют эти знания для планирования требований к памяти (сколько оперативной памяти или дискового пространства потребуется для хранения данных) и пропускной способности каналов связи (сколько данных может быть передано по сети за единицу времени).</a:t>
            </a:r>
            <a:endParaRPr lang="en-US" sz="14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738" y="4621054"/>
            <a:ext cx="549831" cy="54983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208645" y="4775716"/>
            <a:ext cx="2923818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Оптимизация передачи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8208645" y="5172075"/>
            <a:ext cx="5688568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Понимание информационного веса символов позволяет оптимизировать передачу данных, выбирая наиболее эффективные кодировки или алгоритмы сжатия, чтобы уменьшить объем передаваемой информации без потери ее смысла.</a:t>
            </a:r>
            <a:endParaRPr lang="en-US" sz="1400" dirty="0"/>
          </a:p>
        </p:txBody>
      </p:sp>
      <p:sp>
        <p:nvSpPr>
          <p:cNvPr id="16" name="Text 10"/>
          <p:cNvSpPr/>
          <p:nvPr/>
        </p:nvSpPr>
        <p:spPr>
          <a:xfrm>
            <a:off x="733187" y="7138511"/>
            <a:ext cx="13164026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Таким образом, алфавитный подход — это фундаментальный инструмент для любого, кто работает с информацией в цифровом виде, позволяющий не только измерять, но и эффективно управлять данными.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15791"/>
            <a:ext cx="1155156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Пример задачи: сколько Мбайт в 512 битах?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63270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Чтобы закрепить понимание перевода единиц измерения информации, давайте решим еще одну задачу.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091446" y="2396728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Задача:</a:t>
            </a: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Каков объем информации в </a:t>
            </a:r>
            <a:r>
              <a:rPr lang="en-US" sz="1550" dirty="0">
                <a:solidFill>
                  <a:srgbClr val="4A644E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512 битах</a:t>
            </a: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выраженный в </a:t>
            </a:r>
            <a:r>
              <a:rPr lang="en-US" sz="15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____________ </a:t>
            </a: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(Мбайт)?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2173486"/>
            <a:ext cx="22860" cy="764024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160752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3475077"/>
            <a:ext cx="421528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3619976"/>
            <a:ext cx="42152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Шаг 1: Выражаем 512 в степени двойки</a:t>
            </a:r>
            <a:endParaRPr lang="en-US" sz="19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7"/>
              <p:cNvSpPr/>
              <p:nvPr/>
            </p:nvSpPr>
            <p:spPr>
              <a:xfrm>
                <a:off x="793790" y="4359354"/>
                <a:ext cx="4215289" cy="192047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Легче всего работать с битами, байтами и другими единицами, если представлять их в степенях двойки, поскольку все они основаны на двоичной системе.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512 бит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highlight>
                              <a:srgbClr val="EDF2ED"/>
                            </a:highlight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highlight>
                              <a:srgbClr val="EDF2ED"/>
                            </a:highligh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highlight>
                              <a:srgbClr val="EDF2ED"/>
                            </a:highlight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1550" dirty="0" smtClean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бит</a:t>
                </a:r>
                <a:endParaRPr lang="en-US" sz="1550" dirty="0"/>
              </a:p>
            </p:txBody>
          </p:sp>
        </mc:Choice>
        <mc:Fallback>
          <p:sp>
            <p:nvSpPr>
              <p:cNvPr id="9" name="Tex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0" y="4359354"/>
                <a:ext cx="4215289" cy="1920478"/>
              </a:xfrm>
              <a:prstGeom prst="rect">
                <a:avLst/>
              </a:prstGeom>
              <a:blipFill rotWithShape="1">
                <a:blip r:embed="rId3"/>
                <a:stretch>
                  <a:fillRect l="-2746" r="-390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8"/>
          <p:cNvSpPr/>
          <p:nvPr/>
        </p:nvSpPr>
        <p:spPr>
          <a:xfrm>
            <a:off x="5207437" y="3160752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207437" y="3475077"/>
            <a:ext cx="4215408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2" name="Text 10"/>
          <p:cNvSpPr/>
          <p:nvPr/>
        </p:nvSpPr>
        <p:spPr>
          <a:xfrm>
            <a:off x="5207437" y="3619976"/>
            <a:ext cx="4215408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Шаг 2: Вспоминаем соотношение между Мбайтами и битами</a:t>
            </a:r>
            <a:endParaRPr lang="en-US" sz="19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11"/>
              <p:cNvSpPr/>
              <p:nvPr/>
            </p:nvSpPr>
            <p:spPr>
              <a:xfrm>
                <a:off x="5207437" y="4669512"/>
                <a:ext cx="4215408" cy="33278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500"/>
                  </a:lnSpc>
                  <a:buSzPct val="100000"/>
                  <a:buChar char="•"/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1 байт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550" dirty="0" err="1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бит</a:t>
                </a: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(8 бит)</a:t>
                </a:r>
                <a:endParaRPr lang="en-US" sz="1550" dirty="0"/>
              </a:p>
            </p:txBody>
          </p:sp>
        </mc:Choice>
        <mc:Fallback>
          <p:sp>
            <p:nvSpPr>
              <p:cNvPr id="13" name="Tex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7" y="4669512"/>
                <a:ext cx="4215408" cy="332780"/>
              </a:xfrm>
              <a:prstGeom prst="rect">
                <a:avLst/>
              </a:prstGeom>
              <a:blipFill rotWithShape="1">
                <a:blip r:embed="rId4"/>
                <a:stretch>
                  <a:fillRect l="-2601" b="-2181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12"/>
              <p:cNvSpPr/>
              <p:nvPr/>
            </p:nvSpPr>
            <p:spPr>
              <a:xfrm>
                <a:off x="5207437" y="5071705"/>
                <a:ext cx="4215408" cy="33278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>
                  <a:lnSpc>
                    <a:spcPts val="2500"/>
                  </a:lnSpc>
                  <a:buSzPct val="100000"/>
                  <a:buChar char="•"/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1 Кбайт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байт</a:t>
                </a:r>
                <a:endParaRPr lang="en-US" sz="1550" dirty="0"/>
              </a:p>
            </p:txBody>
          </p:sp>
        </mc:Choice>
        <mc:Fallback>
          <p:sp>
            <p:nvSpPr>
              <p:cNvPr id="14" name="Tex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7" y="5071705"/>
                <a:ext cx="4215408" cy="332780"/>
              </a:xfrm>
              <a:prstGeom prst="rect">
                <a:avLst/>
              </a:prstGeom>
              <a:blipFill rotWithShape="1">
                <a:blip r:embed="rId5"/>
                <a:stretch>
                  <a:fillRect l="-2601" b="-2181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13"/>
              <p:cNvSpPr/>
              <p:nvPr/>
            </p:nvSpPr>
            <p:spPr>
              <a:xfrm>
                <a:off x="5207437" y="5473898"/>
                <a:ext cx="4215408" cy="33278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>
                  <a:lnSpc>
                    <a:spcPts val="2500"/>
                  </a:lnSpc>
                  <a:buSzPct val="100000"/>
                  <a:buChar char="•"/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1 Мбайт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Кбайт</a:t>
                </a:r>
                <a:endParaRPr lang="en-US" sz="1550" dirty="0"/>
              </a:p>
            </p:txBody>
          </p:sp>
        </mc:Choice>
        <mc:Fallback>
          <p:sp>
            <p:nvSpPr>
              <p:cNvPr id="15" name="Tex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7" y="5473898"/>
                <a:ext cx="4215408" cy="332780"/>
              </a:xfrm>
              <a:prstGeom prst="rect">
                <a:avLst/>
              </a:prstGeom>
              <a:blipFill rotWithShape="1">
                <a:blip r:embed="rId6"/>
                <a:stretch>
                  <a:fillRect l="-2601" b="-2181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14"/>
              <p:cNvSpPr/>
              <p:nvPr/>
            </p:nvSpPr>
            <p:spPr>
              <a:xfrm>
                <a:off x="5207437" y="5925741"/>
                <a:ext cx="4215408" cy="66555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500"/>
                  </a:lnSpc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Следовательно, 1 Мбайт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бит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бит</a:t>
                </a:r>
                <a:endParaRPr lang="en-US" sz="1550" dirty="0"/>
              </a:p>
            </p:txBody>
          </p:sp>
        </mc:Choice>
        <mc:Fallback>
          <p:sp>
            <p:nvSpPr>
              <p:cNvPr id="16" name="Tex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7" y="5925741"/>
                <a:ext cx="4215408" cy="665559"/>
              </a:xfrm>
              <a:prstGeom prst="rect">
                <a:avLst/>
              </a:prstGeom>
              <a:blipFill rotWithShape="1">
                <a:blip r:embed="rId7"/>
                <a:stretch>
                  <a:fillRect l="-2746" b="-1009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15"/>
          <p:cNvSpPr/>
          <p:nvPr/>
        </p:nvSpPr>
        <p:spPr>
          <a:xfrm>
            <a:off x="9621203" y="3160752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9621203" y="3475077"/>
            <a:ext cx="421528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9" name="Text 17"/>
          <p:cNvSpPr/>
          <p:nvPr/>
        </p:nvSpPr>
        <p:spPr>
          <a:xfrm>
            <a:off x="9621203" y="3619976"/>
            <a:ext cx="354401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Шаг 3: Выполняем деление</a:t>
            </a:r>
            <a:endParaRPr lang="en-US" sz="19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18"/>
              <p:cNvSpPr/>
              <p:nvPr/>
            </p:nvSpPr>
            <p:spPr>
              <a:xfrm>
                <a:off x="9422845" y="4049197"/>
                <a:ext cx="4769405" cy="228373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500"/>
                  </a:lnSpc>
                </a:pP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Чтобы найти, сколько Мбайт содержится в 512 битах, нужно разделить 512 бит на количество бит в одном Мбайте: </a:t>
                </a:r>
                <a:endParaRPr lang="ru-RU" sz="1550" dirty="0" smtClean="0">
                  <a:solidFill>
                    <a:srgbClr val="405449"/>
                  </a:solidFill>
                  <a:latin typeface="Nobile" pitchFamily="34" charset="0"/>
                  <a:ea typeface="Nobile" pitchFamily="34" charset="-122"/>
                  <a:cs typeface="Nobile" pitchFamily="34" charset="-120"/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sz="1550" dirty="0" smtClean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512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бит / (1 Мбайт)</a:t>
                </a:r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бит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</a:t>
                </a:r>
                <a:r>
                  <a:rPr lang="ru-RU" sz="1550" dirty="0" smtClean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б</a:t>
                </a:r>
                <a:r>
                  <a:rPr lang="en-US" sz="1550" dirty="0" smtClean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ит/Мбайт</a:t>
                </a:r>
                <a:r>
                  <a:rPr lang="en-US" sz="1550" dirty="0" smtClean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9−23</m:t>
                        </m:r>
                      </m:sup>
                    </m:sSup>
                    <m:r>
                      <a:rPr lang="en-US" sz="1550" b="0" i="1" smtClean="0">
                        <a:solidFill>
                          <a:srgbClr val="40544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Мбайт</a:t>
                </a:r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= </a:t>
                </a:r>
                <a:r>
                  <a:rPr lang="en-US" sz="1550" dirty="0" err="1" smtClean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Мбайт</a:t>
                </a:r>
                <a:endParaRPr lang="en-US" sz="1550" dirty="0"/>
              </a:p>
            </p:txBody>
          </p:sp>
        </mc:Choice>
        <mc:Fallback>
          <p:sp>
            <p:nvSpPr>
              <p:cNvPr id="20" name="Tex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845" y="4049197"/>
                <a:ext cx="4769405" cy="2283738"/>
              </a:xfrm>
              <a:prstGeom prst="rect">
                <a:avLst/>
              </a:prstGeom>
              <a:blipFill rotWithShape="1">
                <a:blip r:embed="rId8"/>
                <a:stretch>
                  <a:fillRect l="-2558" r="-1279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19"/>
              <p:cNvSpPr/>
              <p:nvPr/>
            </p:nvSpPr>
            <p:spPr>
              <a:xfrm>
                <a:off x="793790" y="6963370"/>
                <a:ext cx="13042821" cy="65031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500"/>
                  </a:lnSpc>
                </a:pPr>
                <a:r>
                  <a:rPr lang="en-US" sz="1550" dirty="0">
                    <a:solidFill>
                      <a:srgbClr val="438951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Результат:</a:t>
                </a:r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rgbClr val="405449"/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en-US" sz="1550" b="0" i="1" smtClean="0">
                        <a:solidFill>
                          <a:srgbClr val="40544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Мбайт — это очень маленький объем, равный примерно </a:t>
                </a:r>
                <a:r>
                  <a:rPr lang="en-US" sz="1550" dirty="0">
                    <a:solidFill>
                      <a:srgbClr val="405449"/>
                    </a:solidFill>
                    <a:highlight>
                      <a:srgbClr val="EDF2ED"/>
                    </a:highlight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0.000061</a:t>
                </a:r>
                <a:r>
                  <a:rPr lang="en-US" sz="1550" dirty="0">
                    <a:solidFill>
                      <a:srgbClr val="405449"/>
                    </a:solidFill>
                    <a:latin typeface="Nobile" pitchFamily="34" charset="0"/>
                    <a:ea typeface="Nobile" pitchFamily="34" charset="-122"/>
                    <a:cs typeface="Nobile" pitchFamily="34" charset="-120"/>
                  </a:rPr>
                  <a:t> Мбайт. Эта задача демонстрирует, что 512 бит — это ничтожный объем информации по сравнению с мегабайтами, которые мы привыкли видеть в размерах файлов.</a:t>
                </a:r>
                <a:endParaRPr lang="en-US" sz="1550" dirty="0"/>
              </a:p>
            </p:txBody>
          </p:sp>
        </mc:Choice>
        <mc:Fallback>
          <p:sp>
            <p:nvSpPr>
              <p:cNvPr id="21" name="Tex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0" y="6963370"/>
                <a:ext cx="13042821" cy="650319"/>
              </a:xfrm>
              <a:prstGeom prst="rect">
                <a:avLst/>
              </a:prstGeom>
              <a:blipFill rotWithShape="1">
                <a:blip r:embed="rId9"/>
                <a:stretch>
                  <a:fillRect l="-888" r="-187" b="-1215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323528" y="188913"/>
            <a:ext cx="8641085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Перевод в другие единицы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152315"/>
            <a:ext cx="2533960" cy="56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722313" algn="l"/>
              </a:tabLst>
              <a:defRPr/>
            </a:pPr>
            <a:r>
              <a:rPr lang="ru-RU" sz="3600" noProof="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Кбайта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722313" algn="l"/>
              </a:tabLst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824" y="1126485"/>
            <a:ext cx="5795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1024 байт </a:t>
            </a:r>
            <a:r>
              <a:rPr lang="en-US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3072</a:t>
            </a:r>
            <a:r>
              <a:rPr lang="en-US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9792" y="1196752"/>
            <a:ext cx="2376264" cy="56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722313" algn="l"/>
              </a:tabLst>
              <a:defRPr/>
            </a:pPr>
            <a:r>
              <a:rPr kumimoji="0" lang="ru-RU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  <a:r>
              <a:rPr kumimoji="0" lang="ru-RU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байт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722313" algn="l"/>
              </a:tabLst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14554"/>
            <a:ext cx="2331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байт =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14554"/>
            <a:ext cx="1431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? бит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204864"/>
            <a:ext cx="4384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бит</a:t>
            </a:r>
            <a:r>
              <a:rPr lang="en-US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120 </a:t>
            </a: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214686"/>
            <a:ext cx="3113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2048 Кбайт =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57648" y="3212976"/>
            <a:ext cx="2062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? Мбайт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212976"/>
            <a:ext cx="5428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2048 :1024Мбайт = 2 Мб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143380"/>
            <a:ext cx="3101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1024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байт =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4143380"/>
            <a:ext cx="1083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? Гб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4143380"/>
            <a:ext cx="4176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1024 :1024 Гб=1Гб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214950"/>
            <a:ext cx="2088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1Кбайт =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5214950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? бит</a:t>
            </a:r>
            <a:endParaRPr lang="ru-RU" sz="3600" dirty="0"/>
          </a:p>
        </p:txBody>
      </p:sp>
      <p:sp>
        <p:nvSpPr>
          <p:cNvPr id="18" name="Овал 17"/>
          <p:cNvSpPr/>
          <p:nvPr/>
        </p:nvSpPr>
        <p:spPr>
          <a:xfrm>
            <a:off x="2285984" y="5000636"/>
            <a:ext cx="178253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28354" y="6080756"/>
            <a:ext cx="137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байт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4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allAtOnce"/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8518" y="363379"/>
            <a:ext cx="6235898" cy="412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Что такое алфавит в информатике?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28518" y="1093232"/>
            <a:ext cx="6625471" cy="2316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В информатике, когда мы говорим об алфавите, мы имеем в </a:t>
            </a:r>
            <a:r>
              <a:rPr lang="en-US" sz="1600" dirty="0" err="1">
                <a:latin typeface="Nobile" pitchFamily="34" charset="0"/>
                <a:ea typeface="Nobile" pitchFamily="34" charset="-122"/>
                <a:cs typeface="Nobile" pitchFamily="34" charset="-120"/>
              </a:rPr>
              <a:t>виду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любо</a:t>
            </a:r>
            <a:r>
              <a:rPr lang="ru-RU" sz="1600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й</a:t>
            </a:r>
            <a:r>
              <a:rPr lang="en-US" sz="1600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конечный набор символов, которые используются для представления информации. Это могут быть буквы русского или латинского алфавита, цифры от 0 до 9, знаки препинания, специальные символы, или даже графические символы, как в иероглифических системах письма.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14218" y="4248626"/>
            <a:ext cx="6625471" cy="3390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latin typeface="Nobile" pitchFamily="34" charset="0"/>
                <a:ea typeface="Nobile" pitchFamily="34" charset="-122"/>
                <a:cs typeface="Nobile" pitchFamily="34" charset="-120"/>
              </a:rPr>
              <a:t>Мощность алфавита (обозначаемая как N) — это просто количество различных символов в этом алфавите. Например, если мы возьмем латинский алфавит (26 букв в нижнем регистре, 26 в верхнем), 10 цифр и около 15-20 распространенных знаков препинания и специальных символов (пробел, точка, запятая, вопросительный знак, восклицательный знак, кавычки, скобки и т.д.), то мощность такого алфавита будет около 47 символов (26+26+10+~15).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31" y="-10477"/>
            <a:ext cx="6625471" cy="662547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84031" y="7897058"/>
            <a:ext cx="6625471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Каждый символ в алфавите несет в себе определенное количество информации. Чем больше символов в алфавите, тем меньше информации несет каждый отдельный символ, поскольку выбор из большего числа вариантов снижает неопределенность. И наоборот, если алфавит очень мал (например, только 0 и 1), каждый символ несет относительно большой информационный вес.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1450</Words>
  <Application>Microsoft Office PowerPoint</Application>
  <PresentationFormat>Произвольный</PresentationFormat>
  <Paragraphs>151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Wingdings</vt:lpstr>
      <vt:lpstr>Cambria Math</vt:lpstr>
      <vt:lpstr>Nobile</vt:lpstr>
      <vt:lpstr>Fraunces Extra Bold</vt:lpstr>
      <vt:lpstr>Fraunces Light</vt:lpstr>
      <vt:lpstr>Consolas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Prepod-132</dc:creator>
  <cp:lastModifiedBy>User</cp:lastModifiedBy>
  <cp:revision>7</cp:revision>
  <dcterms:created xsi:type="dcterms:W3CDTF">2025-09-11T12:37:34Z</dcterms:created>
  <dcterms:modified xsi:type="dcterms:W3CDTF">2025-09-11T13:33:49Z</dcterms:modified>
</cp:coreProperties>
</file>