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7B4D-5893-4033-99CF-F81B582F8DCE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8702-CE63-48C2-A78C-B5EF0E88C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62096-378D-494D-AFB5-60FB8850F686}" type="datetime1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E78CE-EA55-4E8F-BAE8-058EFB093C1E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07761-8623-451B-B104-8391201BA2A7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96FB6-E119-4A36-B5BC-334270ADF4ED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8A3C-4273-44A2-BB10-1F3D79762676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F7821-551A-48DC-8D7A-3A86F5A4A54C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3991B-5081-40A8-A74D-6AF0CB4536B8}" type="datetime1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FC73F-9E13-4F12-B57A-671777B21BAB}" type="datetime1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74507-AC84-4100-B082-DFEE9DC7CB3D}" type="datetime1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1A71B-A14B-4C00-B722-C35FDC2664FA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223E5-949F-479E-9253-E69A387E4963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D6A9D0-B0B7-4DA6-81F5-D85024262A5F}" type="datetime1">
              <a:rPr lang="ru-RU" smtClean="0"/>
              <a:t>04.09.2024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EB41FA-E8E3-41B8-A78C-4B3D8CCF73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Информатика как научная дисциплина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183880" cy="1051560"/>
          </a:xfrm>
        </p:spPr>
        <p:txBody>
          <a:bodyPr/>
          <a:lstStyle/>
          <a:p>
            <a:r>
              <a:rPr lang="ru-RU" dirty="0" smtClean="0"/>
              <a:t>Характеристики носителей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8733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u="sng" dirty="0" smtClean="0"/>
              <a:t>Вместимость </a:t>
            </a:r>
            <a:r>
              <a:rPr lang="ru-RU" sz="3200" dirty="0"/>
              <a:t>– плотность хранения </a:t>
            </a:r>
            <a:r>
              <a:rPr lang="ru-RU" sz="3200" dirty="0" smtClean="0"/>
              <a:t>   данных</a:t>
            </a:r>
            <a:r>
              <a:rPr lang="ru-RU" sz="3200" dirty="0"/>
              <a:t>, объем данных</a:t>
            </a:r>
            <a:r>
              <a:rPr lang="ru-RU" sz="32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u="sng" dirty="0" smtClean="0"/>
              <a:t>Надежность </a:t>
            </a:r>
            <a:r>
              <a:rPr lang="ru-RU" sz="3200" u="sng" dirty="0"/>
              <a:t>хранения</a:t>
            </a:r>
            <a:r>
              <a:rPr lang="ru-RU" sz="3200" dirty="0"/>
              <a:t> – максимальное время сохранности данных (зависит от условий хранения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1.2 Информационные хранилища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еобходимы </a:t>
            </a:r>
            <a:r>
              <a:rPr lang="ru-RU" sz="3200" dirty="0"/>
              <a:t>для хранения больших объемов информации, для которой важным свойством является организация данных: их упорядоченность, внутренняя структура. Примеры: архив, библиотека, компьютерная база данных (БД).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61216"/>
            <a:ext cx="8183880" cy="6915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2. Передача информации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процесс распространения информации от источника к приемнику через определенный канал связи.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642" y="40770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Клода Шеннона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1" y="1771075"/>
            <a:ext cx="6456902" cy="22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ÐÐ°ÑÑÐ¸Ð½ÐºÐ¸ Ð¿Ð¾ Ð·Ð°Ð¿ÑÐ¾ÑÑ ÐºÐ»Ð¾Ð´ ÑÐµÐ½Ð½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77" y="3717032"/>
            <a:ext cx="1800891" cy="25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4581128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Скорость передачи информации</a:t>
            </a:r>
            <a:r>
              <a:rPr lang="ru-RU" dirty="0"/>
              <a:t> – количество информации передаваемое за единицу времени бит/секунду.</a:t>
            </a:r>
          </a:p>
          <a:p>
            <a:r>
              <a:rPr lang="ru-RU" b="1" dirty="0"/>
              <a:t>Пропускная способность канала</a:t>
            </a:r>
            <a:r>
              <a:rPr lang="ru-RU" dirty="0"/>
              <a:t> – максимально возможная скорость передачи информации бит/секунду.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61216"/>
            <a:ext cx="8183880" cy="6915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/>
              <a:t>3</a:t>
            </a:r>
            <a:r>
              <a:rPr lang="ru-RU" dirty="0" smtClean="0"/>
              <a:t>. Обработка информации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Этот процесс производится </a:t>
            </a:r>
            <a:r>
              <a:rPr lang="ru-RU" dirty="0"/>
              <a:t>в соответствии с определенными правилами некоторым объектом (например, человеком или компьютером).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88072" y="2132856"/>
            <a:ext cx="2968352" cy="2473176"/>
            <a:chOff x="611560" y="2708920"/>
            <a:chExt cx="2968352" cy="2473176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611560" y="2708920"/>
              <a:ext cx="2952328" cy="1152128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3100318"/>
              <a:ext cx="2049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Исходные данные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627584" y="4029968"/>
              <a:ext cx="2952328" cy="1152128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21503" y="4421366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Правила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545243" y="2193718"/>
            <a:ext cx="2501416" cy="24294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40400" y="2392760"/>
            <a:ext cx="2511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ибо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051502" y="2679839"/>
            <a:ext cx="2504426" cy="1379210"/>
            <a:chOff x="6074990" y="3378035"/>
            <a:chExt cx="2504426" cy="1379210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6074990" y="3378035"/>
              <a:ext cx="2504426" cy="137921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84608" y="3882974"/>
              <a:ext cx="171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РЕЗУЛЬТАТЫ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7146" y="4869160"/>
            <a:ext cx="48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Обработки информации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944" y="544696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Правила</a:t>
            </a:r>
            <a:r>
              <a:rPr lang="ru-RU" dirty="0" smtClean="0"/>
              <a:t> содержат сведения для исполнителя о том, какие действия требуется выполнить, чтобы решить задачу.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Контрольные вопросы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Определение термина «Информатика».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Определение термина «Информация».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Перечислите свойства информации.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Приведите примеры цифровых и нецифровых носителей.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Характеристики носителей.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Что такое Информационные хранилища?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Что такое «передача» информации, модель Шеннона?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Определения терминов «Скорость передачи информации» и «Пропускная способность канала».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Модель обработки информации.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Темы пятиминутных сообщений на оценку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Н. Винер –  Кибернетика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А. Тьюринг - абстрактная вычислительная </a:t>
            </a:r>
            <a:r>
              <a:rPr lang="ru-RU" dirty="0" smtClean="0"/>
              <a:t>«Машина Тьюринга»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С.А</a:t>
            </a:r>
            <a:r>
              <a:rPr lang="ru-RU" dirty="0"/>
              <a:t>. Лебедев – </a:t>
            </a:r>
            <a:r>
              <a:rPr lang="ru-RU" dirty="0" err="1"/>
              <a:t>МЭСМ</a:t>
            </a:r>
            <a:r>
              <a:rPr lang="ru-RU" dirty="0"/>
              <a:t>, БЭСМ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Информатика</a:t>
            </a:r>
            <a:r>
              <a:rPr lang="ru-RU" sz="3200" dirty="0"/>
              <a:t> – это наука об информации</a:t>
            </a:r>
            <a:r>
              <a:rPr lang="en-US" sz="3200" b="1" baseline="30000" dirty="0">
                <a:solidFill>
                  <a:schemeClr val="accent1"/>
                </a:solidFill>
              </a:rPr>
              <a:t>I</a:t>
            </a:r>
            <a:r>
              <a:rPr lang="ru-RU" sz="3200" dirty="0"/>
              <a:t> и информационных процессах</a:t>
            </a:r>
            <a:r>
              <a:rPr lang="en-US" sz="3200" b="1" baseline="30000" dirty="0">
                <a:solidFill>
                  <a:schemeClr val="accent1"/>
                </a:solidFill>
              </a:rPr>
              <a:t>II</a:t>
            </a:r>
            <a:r>
              <a:rPr lang="ru-RU" sz="3200" dirty="0"/>
              <a:t>, протекающих в системах различной природы (естественных, технических социальных), а также о способах их автоматизации с использованием компьютерной техники.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1879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 smtClean="0"/>
              <a:t>Слово </a:t>
            </a:r>
            <a:r>
              <a:rPr lang="ru-RU" sz="3200" dirty="0"/>
              <a:t>«</a:t>
            </a:r>
            <a:r>
              <a:rPr lang="ru-RU" sz="3200" b="1" dirty="0"/>
              <a:t>Информация</a:t>
            </a:r>
            <a:r>
              <a:rPr lang="ru-RU" sz="3200" dirty="0"/>
              <a:t>» вошло в обиход только в ХХ веке. В бытовом смысле это слово означает содержание сообщений, которые человек получает из различных источников (беседа, книги, ТВ и т. д.) при этом пополняя свои знания.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</a:t>
            </a:r>
            <a:r>
              <a:rPr lang="ru-RU" dirty="0"/>
              <a:t>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7584" y="1701399"/>
            <a:ext cx="7303953" cy="2712682"/>
            <a:chOff x="0" y="0"/>
            <a:chExt cx="4298646" cy="1596390"/>
          </a:xfrm>
        </p:grpSpPr>
        <p:sp>
          <p:nvSpPr>
            <p:cNvPr id="3" name="Овал 2"/>
            <p:cNvSpPr/>
            <p:nvPr/>
          </p:nvSpPr>
          <p:spPr>
            <a:xfrm>
              <a:off x="0" y="627797"/>
              <a:ext cx="968375" cy="968375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702256" y="0"/>
              <a:ext cx="1596390" cy="159639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81886" y="968991"/>
              <a:ext cx="805180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Times New Roman"/>
                  <a:ea typeface="Calibri"/>
                  <a:cs typeface="Times New Roman"/>
                </a:rPr>
                <a:t>Знание</a:t>
              </a:r>
            </a:p>
          </p:txBody>
        </p: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1378423" y="0"/>
              <a:ext cx="968992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Times New Roman"/>
                  <a:ea typeface="Calibri"/>
                  <a:cs typeface="Times New Roman"/>
                </a:rPr>
                <a:t>Незнание</a:t>
              </a:r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3098041" y="627797"/>
              <a:ext cx="805180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Times New Roman"/>
                  <a:ea typeface="Calibri"/>
                  <a:cs typeface="Times New Roman"/>
                </a:rPr>
                <a:t>Знание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5589240"/>
            <a:ext cx="663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Длина окружности является мерой нашего незнания.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361216"/>
            <a:ext cx="8183880" cy="10515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Процесс познания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7584" y="1268760"/>
            <a:ext cx="7303953" cy="2712682"/>
            <a:chOff x="0" y="0"/>
            <a:chExt cx="4298646" cy="1596390"/>
          </a:xfrm>
        </p:grpSpPr>
        <p:sp>
          <p:nvSpPr>
            <p:cNvPr id="3" name="Овал 2"/>
            <p:cNvSpPr/>
            <p:nvPr/>
          </p:nvSpPr>
          <p:spPr>
            <a:xfrm>
              <a:off x="0" y="627797"/>
              <a:ext cx="968375" cy="968375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702256" y="0"/>
              <a:ext cx="1596390" cy="159639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81886" y="968991"/>
              <a:ext cx="805180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Times New Roman"/>
                  <a:ea typeface="Calibri"/>
                  <a:cs typeface="Times New Roman"/>
                </a:rPr>
                <a:t>Знание</a:t>
              </a:r>
            </a:p>
          </p:txBody>
        </p: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1378423" y="0"/>
              <a:ext cx="968992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Times New Roman"/>
                  <a:ea typeface="Calibri"/>
                  <a:cs typeface="Times New Roman"/>
                </a:rPr>
                <a:t>Незнание</a:t>
              </a:r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3098041" y="627797"/>
              <a:ext cx="805180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Times New Roman"/>
                  <a:ea typeface="Calibri"/>
                  <a:cs typeface="Times New Roman"/>
                </a:rPr>
                <a:t>Знание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5589240"/>
            <a:ext cx="663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Длина окружности является мерой нашего незнания.</a:t>
            </a:r>
            <a:endParaRPr lang="ru-RU" dirty="0"/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162293" y="4149080"/>
            <a:ext cx="2975976" cy="95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Первоклассник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Ребенок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Студент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5656318" y="4149080"/>
            <a:ext cx="2238578" cy="13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Выпускник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Родитель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Учитель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61216"/>
            <a:ext cx="8183880" cy="10515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Процесс познания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183880" cy="1051560"/>
          </a:xfrm>
        </p:spPr>
        <p:txBody>
          <a:bodyPr/>
          <a:lstStyle/>
          <a:p>
            <a:r>
              <a:rPr lang="ru-RU" dirty="0" smtClean="0"/>
              <a:t>Свойства информации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Объективность</a:t>
            </a:r>
            <a:r>
              <a:rPr lang="ru-RU" dirty="0"/>
              <a:t> – не зависит от чего-либо мнения.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Достоверность</a:t>
            </a:r>
            <a:r>
              <a:rPr lang="ru-RU" dirty="0"/>
              <a:t> – отражает истинное положение дел.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Полнота</a:t>
            </a:r>
            <a:r>
              <a:rPr lang="ru-RU" dirty="0"/>
              <a:t> – достаточна для понимания задачи и принятия решения.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Актуальность</a:t>
            </a:r>
            <a:r>
              <a:rPr lang="ru-RU" dirty="0"/>
              <a:t> – важна и существенна для настоящего времени.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Ценность</a:t>
            </a:r>
            <a:r>
              <a:rPr lang="ru-RU" dirty="0"/>
              <a:t> (полезность, значимость) обеспечивает решение поставленной задачи, нужна для того чтобы принимать правильные решения.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Понятность</a:t>
            </a:r>
            <a:r>
              <a:rPr lang="ru-RU" dirty="0"/>
              <a:t> (ясность) - выражена на языке, доступном получателю.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Дискретность</a:t>
            </a:r>
            <a:r>
              <a:rPr lang="ru-RU" dirty="0"/>
              <a:t> - информация состоит из отдельных частей, знаков.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Непрерывность</a:t>
            </a:r>
            <a:r>
              <a:rPr lang="ru-RU" dirty="0"/>
              <a:t> - возможность накапливать информацию.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Практические свойства</a:t>
            </a:r>
            <a:r>
              <a:rPr lang="ru-RU" dirty="0"/>
              <a:t> - информационный объем и плотность.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ru-RU" dirty="0" smtClean="0"/>
              <a:t>Информационные процессы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873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200" dirty="0" smtClean="0"/>
              <a:t> Хранение информации</a:t>
            </a:r>
          </a:p>
          <a:p>
            <a:pPr marL="342900" lvl="0" indent="-342900">
              <a:buFont typeface="+mj-lt"/>
              <a:buAutoNum type="arabicPeriod"/>
            </a:pP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smtClean="0"/>
              <a:t> Передача информации</a:t>
            </a:r>
          </a:p>
          <a:p>
            <a:pPr marL="342900" lvl="0" indent="-342900">
              <a:buFont typeface="+mj-lt"/>
              <a:buAutoNum type="arabicPeriod"/>
            </a:pP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smtClean="0"/>
              <a:t> Обработка </a:t>
            </a:r>
            <a:r>
              <a:rPr lang="ru-RU" sz="3200" dirty="0"/>
              <a:t>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61216"/>
            <a:ext cx="8183880" cy="10515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1.1 Носители</a:t>
            </a:r>
          </a:p>
          <a:p>
            <a:r>
              <a:rPr lang="ru-RU" dirty="0" smtClean="0"/>
              <a:t>Нецифровые носители</a:t>
            </a:r>
            <a:endParaRPr lang="ru-RU" dirty="0"/>
          </a:p>
        </p:txBody>
      </p:sp>
      <p:pic>
        <p:nvPicPr>
          <p:cNvPr id="1028" name="Picture 4" descr="ÐÐ°ÑÑÐ¸Ð½ÐºÐ¸ Ð¿Ð¾ Ð·Ð°Ð¿ÑÐ¾ÑÑ ÐÐµÑÐ¸ÑÑÐ¾Ð²ÑÐµ: ÐºÐ°Ð¼ÐµÐ½Ñ, Ð´ÐµÑÐµÐ²Ð¾, Ð±ÑÐ¼Ð°Ð³Ð°, ÑÐµÐ»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51" y="4227374"/>
            <a:ext cx="2644565" cy="17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4659" y="3356992"/>
            <a:ext cx="2003022" cy="2755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ÐÐ°ÑÑÐ¸Ð½ÐºÐ¸ Ð¿Ð¾ Ð·Ð°Ð¿ÑÐ¾ÑÑ ÐÐµÑÐ¸ÑÑÐ¾Ð²ÑÐµ: ÐºÐ°Ð¼ÐµÐ½Ñ, Ð´ÐµÑÐµÐ²Ð¾, Ð±ÑÐ¼Ð°Ð³Ð°, ÑÐµÐ»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76" y="3411266"/>
            <a:ext cx="1870038" cy="26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160" y="1522527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камень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дерево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бумага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ш</a:t>
            </a:r>
            <a:r>
              <a:rPr lang="ru-RU" sz="3200" dirty="0" smtClean="0"/>
              <a:t>елк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и</a:t>
            </a:r>
            <a:r>
              <a:rPr lang="ru-RU" sz="3200" dirty="0" smtClean="0"/>
              <a:t> т.д.</a:t>
            </a:r>
            <a:endParaRPr lang="ru-RU" sz="3200" dirty="0"/>
          </a:p>
        </p:txBody>
      </p:sp>
      <p:pic>
        <p:nvPicPr>
          <p:cNvPr id="1032" name="Picture 8" descr="ÐÐ°ÑÑÐ¸Ð½ÐºÐ¸ Ð¿Ð¾ Ð·Ð°Ð¿ÑÐ¾ÑÑ Ð½Ð°Ð´Ð¿Ð¸ÑÐ¸ Ð½Ð° Ð±ÐµÑÐµÑÑ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0" y="4154164"/>
            <a:ext cx="2150070" cy="21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¿ÐµÑÑÐ¾ÐºÐ°ÑÑ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641115" cy="16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61216"/>
            <a:ext cx="8183880" cy="10515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/>
              <a:t>Ц</a:t>
            </a:r>
            <a:r>
              <a:rPr lang="ru-RU" dirty="0" smtClean="0"/>
              <a:t>ифровые носители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Магнитные: </a:t>
            </a:r>
            <a:r>
              <a:rPr lang="ru-RU" sz="2400" b="1" dirty="0" smtClean="0"/>
              <a:t>1</a:t>
            </a:r>
            <a:r>
              <a:rPr lang="ru-RU" sz="2400" dirty="0" smtClean="0"/>
              <a:t>) ленты</a:t>
            </a:r>
            <a:r>
              <a:rPr lang="ru-RU" sz="2400" dirty="0"/>
              <a:t>, </a:t>
            </a:r>
            <a:r>
              <a:rPr lang="ru-RU" sz="2400" b="1" dirty="0" smtClean="0"/>
              <a:t>2</a:t>
            </a:r>
            <a:r>
              <a:rPr lang="ru-RU" sz="2400" dirty="0" smtClean="0"/>
              <a:t>) </a:t>
            </a:r>
            <a:r>
              <a:rPr lang="en-US" sz="2400" dirty="0" smtClean="0"/>
              <a:t>HDD-</a:t>
            </a:r>
            <a:r>
              <a:rPr lang="ru-RU" sz="2400" dirty="0" smtClean="0"/>
              <a:t>диски</a:t>
            </a:r>
            <a:r>
              <a:rPr lang="ru-RU" sz="2400" dirty="0"/>
              <a:t>, </a:t>
            </a:r>
            <a:r>
              <a:rPr lang="ru-RU" sz="2400" b="1" dirty="0" smtClean="0"/>
              <a:t>3</a:t>
            </a:r>
            <a:r>
              <a:rPr lang="ru-RU" sz="2400" dirty="0" smtClean="0"/>
              <a:t>) карты </a:t>
            </a:r>
            <a:endParaRPr lang="ru-RU" sz="2400" dirty="0"/>
          </a:p>
          <a:p>
            <a:pPr lvl="0"/>
            <a:r>
              <a:rPr lang="ru-RU" sz="2400" dirty="0"/>
              <a:t>Оптические: </a:t>
            </a:r>
            <a:r>
              <a:rPr lang="ru-RU" sz="2400" b="1" dirty="0" smtClean="0"/>
              <a:t>4</a:t>
            </a:r>
            <a:r>
              <a:rPr lang="ru-RU" sz="2400" dirty="0" smtClean="0"/>
              <a:t>) </a:t>
            </a:r>
            <a:r>
              <a:rPr lang="en-US" sz="2400" dirty="0" smtClean="0"/>
              <a:t>CD</a:t>
            </a:r>
            <a:r>
              <a:rPr lang="ru-RU" sz="2400" dirty="0"/>
              <a:t>/</a:t>
            </a:r>
            <a:r>
              <a:rPr lang="en-US" sz="2400" dirty="0" smtClean="0"/>
              <a:t>DVD</a:t>
            </a:r>
            <a:r>
              <a:rPr lang="ru-RU" sz="2400" dirty="0" smtClean="0"/>
              <a:t> диски</a:t>
            </a:r>
            <a:endParaRPr lang="ru-RU" sz="2400" dirty="0"/>
          </a:p>
          <a:p>
            <a:r>
              <a:rPr lang="ru-RU" sz="2400" dirty="0"/>
              <a:t>Флэш: </a:t>
            </a:r>
            <a:r>
              <a:rPr lang="ru-RU" sz="2400" b="1" dirty="0" smtClean="0"/>
              <a:t>5</a:t>
            </a:r>
            <a:r>
              <a:rPr lang="ru-RU" sz="2400" dirty="0" smtClean="0"/>
              <a:t>) </a:t>
            </a:r>
            <a:r>
              <a:rPr lang="en-US" sz="2400" dirty="0" smtClean="0"/>
              <a:t>USB-</a:t>
            </a:r>
            <a:r>
              <a:rPr lang="ru-RU" sz="2400" dirty="0" smtClean="0"/>
              <a:t>флэшки</a:t>
            </a:r>
            <a:r>
              <a:rPr lang="ru-RU" sz="2400" dirty="0"/>
              <a:t>, </a:t>
            </a:r>
            <a:r>
              <a:rPr lang="ru-RU" sz="2400" b="1" dirty="0" smtClean="0"/>
              <a:t>6</a:t>
            </a:r>
            <a:r>
              <a:rPr lang="ru-RU" sz="2400" dirty="0" smtClean="0"/>
              <a:t>) флэш-карты</a:t>
            </a:r>
            <a:r>
              <a:rPr lang="ru-RU" sz="2400" dirty="0"/>
              <a:t>, </a:t>
            </a:r>
            <a:r>
              <a:rPr lang="ru-RU" sz="2400" b="1" dirty="0" smtClean="0"/>
              <a:t>7</a:t>
            </a:r>
            <a:r>
              <a:rPr lang="ru-RU" sz="2400" dirty="0" smtClean="0"/>
              <a:t>) </a:t>
            </a:r>
            <a:r>
              <a:rPr lang="en-US" sz="2400" dirty="0" err="1" smtClean="0"/>
              <a:t>SSD</a:t>
            </a:r>
            <a:r>
              <a:rPr lang="ru-RU" sz="2400" dirty="0"/>
              <a:t>-диски</a:t>
            </a:r>
          </a:p>
        </p:txBody>
      </p:sp>
      <p:pic>
        <p:nvPicPr>
          <p:cNvPr id="2050" name="Picture 2" descr="ÐÐ°ÑÑÐ¸Ð½ÐºÐ¸ Ð¿Ð¾ Ð·Ð°Ð¿ÑÐ¾ÑÑ Ð¼Ð°Ð³Ð½Ð¸ÑÐ½ÑÐµ Ð»ÐµÐ½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656184" cy="15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±Ð°Ð½ÐºÐ¾Ð²ÑÐºÐ¸Ðµ ÐºÐ°ÑÑÑ Ð´Ð»Ñ ÑÑÐ°Ð½ÐµÐ½Ð¸Ñ Ð¸Ð½ÑÐ¾ÑÐ¼Ð°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15" y="2852936"/>
            <a:ext cx="1960533" cy="1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cd dvd Ð´Ð¸Ñ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1442967" cy="14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ÑÐ»ÐµÑÐºÐ¸ ÑÐ»ÐµÑ ÐºÐ°ÑÑ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7" y="24147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ÐÐ°ÑÑÐ¸Ð½ÐºÐ¸ Ð¿Ð¾ Ð·Ð°Ð¿ÑÐ¾ÑÑ SSD-Ð´Ð¸ÑÐº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565682"/>
            <a:ext cx="2376264" cy="13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41FA-E8E3-41B8-A78C-4B3D8CCF7366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02" y="2837134"/>
            <a:ext cx="10096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82331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406" y="282331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3546" y="282331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9073" y="469552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3946" y="282331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469552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69552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ÐÐ°ÑÑÐ¸Ð½ÐºÐ¸ Ð¿Ð¾ Ð·Ð°Ð¿ÑÐ¾ÑÑ hdd Ð´Ð¸ÑÐºÐ¸ Ð·Ð°ÐºÑÑÑÐ¾Ð¹ Ð¾ÑÐºÑÑÑÐ¾Ð¹ ÐºÑÑÑÐºÐ¾Ð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88" y="4474282"/>
            <a:ext cx="1261793" cy="20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hdd Ð´Ð¸ÑÐºÐ¸ Ð·Ð°ÐºÑÑÑÐ¾Ð¹ Ð¾ÑÐºÑÐ²ÑÐ¾Ð¹ ÐºÑÑÑÐºÐ¾Ð¹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9250">
                        <a14:backgroundMark x1="9000" y1="31250" x2="9000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449874"/>
            <a:ext cx="2104595" cy="21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</TotalTime>
  <Words>413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Информатика как научная дисциплина</vt:lpstr>
      <vt:lpstr>Презентация PowerPoint</vt:lpstr>
      <vt:lpstr>I. Информация</vt:lpstr>
      <vt:lpstr>Презентация PowerPoint</vt:lpstr>
      <vt:lpstr>Презентация PowerPoint</vt:lpstr>
      <vt:lpstr>Свойства информации</vt:lpstr>
      <vt:lpstr>II. Информационные процессы</vt:lpstr>
      <vt:lpstr>Презентация PowerPoint</vt:lpstr>
      <vt:lpstr>Презентация PowerPoint</vt:lpstr>
      <vt:lpstr>Характеристики носителей</vt:lpstr>
      <vt:lpstr>1.2 Информационные хранилища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как научная дисциплина</dc:title>
  <dc:creator>0-34</dc:creator>
  <cp:lastModifiedBy>User</cp:lastModifiedBy>
  <cp:revision>20</cp:revision>
  <dcterms:created xsi:type="dcterms:W3CDTF">2018-08-29T07:24:48Z</dcterms:created>
  <dcterms:modified xsi:type="dcterms:W3CDTF">2024-09-04T08:26:13Z</dcterms:modified>
</cp:coreProperties>
</file>