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9" r:id="rId11"/>
    <p:sldId id="268" r:id="rId12"/>
    <p:sldId id="271" r:id="rId13"/>
    <p:sldId id="272" r:id="rId14"/>
    <p:sldId id="274" r:id="rId15"/>
    <p:sldId id="273" r:id="rId16"/>
    <p:sldId id="275" r:id="rId17"/>
    <p:sldId id="277" r:id="rId18"/>
    <p:sldId id="278" r:id="rId19"/>
    <p:sldId id="300" r:id="rId20"/>
    <p:sldId id="299" r:id="rId21"/>
    <p:sldId id="284" r:id="rId22"/>
    <p:sldId id="285" r:id="rId23"/>
    <p:sldId id="286" r:id="rId24"/>
    <p:sldId id="287" r:id="rId25"/>
    <p:sldId id="288" r:id="rId26"/>
    <p:sldId id="302" r:id="rId27"/>
    <p:sldId id="301" r:id="rId28"/>
    <p:sldId id="279" r:id="rId29"/>
    <p:sldId id="303" r:id="rId30"/>
    <p:sldId id="304" r:id="rId31"/>
    <p:sldId id="305" r:id="rId32"/>
    <p:sldId id="280" r:id="rId33"/>
    <p:sldId id="289" r:id="rId34"/>
    <p:sldId id="298" r:id="rId35"/>
    <p:sldId id="281" r:id="rId36"/>
    <p:sldId id="28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37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5B6F2-6D36-4505-845B-B8B5A5B641A7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CC7D1-8570-40EE-B965-3DC9569C57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CC7D1-8570-40EE-B965-3DC9569C57D1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CC7D1-8570-40EE-B965-3DC9569C57D1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CC7D1-8570-40EE-B965-3DC9569C57D1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Тема: «Послевоенный СССР: выбор пути»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Каковы основные тенденции в развитии советского общества после войны?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970984"/>
            <a:ext cx="48245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ол война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20" y="1700808"/>
            <a:ext cx="6738048" cy="5004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Политика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764704"/>
            <a:ext cx="6480240" cy="7200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ТЕНДЕНЦИИ ПОЛИТИЧЕСКОЙ ЖИЗНИ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768400" y="1187500"/>
            <a:ext cx="2196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7559614" y="2662706"/>
            <a:ext cx="295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604360" y="2377328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860376" y="1657248"/>
            <a:ext cx="3888000" cy="1555728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Сохранение советского политического строя без существенных изменений (как доказавшего свою прочность во время войны)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607780" y="4147492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859856" y="3321072"/>
            <a:ext cx="3888000" cy="1620096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Новый виток репрессий, связанный с борьбой с «пятой колонной» и вольнодумством, выросшим в годы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Политика</a:t>
            </a:r>
          </a:p>
        </p:txBody>
      </p:sp>
      <p:pic>
        <p:nvPicPr>
          <p:cNvPr id="3" name="Рисунок 2" descr="104024-parsh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340768"/>
            <a:ext cx="8098418" cy="536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764704"/>
            <a:ext cx="6480240" cy="7200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ТЕНДЕНЦИИ ПОЛИТИЧЕСКОЙ ЖИЗНИ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768400" y="1187500"/>
            <a:ext cx="2196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7559614" y="2662706"/>
            <a:ext cx="295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604360" y="2377328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860376" y="1657248"/>
            <a:ext cx="3888000" cy="1555728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Отсутствие легитимных механизмов передачи власти. Обострение борьбы за власть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607780" y="4147492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859856" y="3321072"/>
            <a:ext cx="3888000" cy="1620096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Окончательное формирование немногочисленного слоя управляющих всеми делами общества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Политика</a:t>
            </a:r>
          </a:p>
        </p:txBody>
      </p:sp>
      <p:pic>
        <p:nvPicPr>
          <p:cNvPr id="6" name="Рисунок 5" descr="800px-Памятник_Молох_Тоталитариз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7452000" cy="44887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32040" y="1772816"/>
            <a:ext cx="3888000" cy="2160240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лагеря отправлены часть военнопленных и предатели (власовцы, полицаи, служащие немецкой оккупационной администрации)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764704"/>
            <a:ext cx="6480240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НОВЫЙ ВИТОК РЕПРЕССИЙ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Политика</a:t>
            </a:r>
          </a:p>
        </p:txBody>
      </p:sp>
      <p:pic>
        <p:nvPicPr>
          <p:cNvPr id="6" name="Рисунок 5" descr="800px-Памятник_Молох_Тоталитариз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556792"/>
            <a:ext cx="5936376" cy="44887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4048" y="3861048"/>
            <a:ext cx="3888000" cy="1800200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Репрессированы неблагонадежные элементы из Прибалтики, Западной Украины и Западной Белоруссии, Молдавии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764704"/>
            <a:ext cx="6480240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НОВЫЙ ВИТОК РЕПРЕССИЙ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Политика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48840"/>
            <a:ext cx="7416000" cy="540000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1949-52 гг. – «ЛЕНИНГРАДСКОЕ ДЕЛО»</a:t>
            </a:r>
          </a:p>
        </p:txBody>
      </p:sp>
      <p:pic>
        <p:nvPicPr>
          <p:cNvPr id="7" name="Рисунок 6" descr="1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214312"/>
            <a:ext cx="4932000" cy="3699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48064" y="2204864"/>
            <a:ext cx="3744416" cy="4248472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Серия судебных процессов в конце 1940-х в начале 1950-х годов против партийных и государственных руководителей РСФСР в 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СССР. Жертвами репрессий стали все руководители Ленинградских областных, городских и районных организаций ВКП (б)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764704"/>
            <a:ext cx="6480240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НОВЫЙ ВИТОК РЕПРЕССИЙ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Политика</a:t>
            </a:r>
          </a:p>
        </p:txBody>
      </p:sp>
      <p:pic>
        <p:nvPicPr>
          <p:cNvPr id="6" name="Рисунок 5" descr="200px-Voznesensky,_Nikolay_Alekseye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1" y="1988840"/>
            <a:ext cx="2400003" cy="3240000"/>
          </a:xfrm>
          <a:prstGeom prst="rect">
            <a:avLst/>
          </a:prstGeom>
        </p:spPr>
      </p:pic>
      <p:pic>
        <p:nvPicPr>
          <p:cNvPr id="7" name="Рисунок 6" descr="Kuznetsov_Alex_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5" y="1988844"/>
            <a:ext cx="2203199" cy="3240000"/>
          </a:xfrm>
          <a:prstGeom prst="rect">
            <a:avLst/>
          </a:prstGeom>
        </p:spPr>
      </p:pic>
      <p:pic>
        <p:nvPicPr>
          <p:cNvPr id="8" name="Рисунок 7" descr="Popkov_P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988840"/>
            <a:ext cx="2257202" cy="324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1448840"/>
            <a:ext cx="7416000" cy="540000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1949-52 ГГ. – «ЛЕНИНГРАДСКОЕ ДЕЛО»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5013176"/>
            <a:ext cx="244827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Кузнецов А.А. секретарь ЦК ВКП(б)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4869160"/>
            <a:ext cx="3888432" cy="1880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Вознесенский Н.А. председатель 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Госплана СССР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220816"/>
            <a:ext cx="2664296" cy="152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Попков П. С. 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первый секретарь Ленинградского обкома и горкома ВКП(б)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764704"/>
            <a:ext cx="6480240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НОВЫЙ ВИТОК РЕПРЕССИЙ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Политика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48840"/>
            <a:ext cx="7416000" cy="540000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1953 г. – «ДЕЛО ВРАЧЕЙ»</a:t>
            </a:r>
          </a:p>
        </p:txBody>
      </p:sp>
      <p:pic>
        <p:nvPicPr>
          <p:cNvPr id="7" name="Рисунок 6" descr="1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214312"/>
            <a:ext cx="5076000" cy="3807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28536" y="2204864"/>
            <a:ext cx="3463944" cy="4248472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Уголовное дело против группы видных советских врачей, обвиняемых в заговоре и убийстве ряда советских лидеров.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764704"/>
            <a:ext cx="6480240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НОВЫЙ ВИТОК РЕПРЕССИЙ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ол война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" y="1629320"/>
            <a:ext cx="9040094" cy="4680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III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Идеология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764704"/>
            <a:ext cx="6480240" cy="7200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ТЕНДЕНЦИИ В ИДЕОЛОГИИ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768400" y="1187500"/>
            <a:ext cx="2196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8567614" y="1654706"/>
            <a:ext cx="936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604360" y="2132856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763688" y="1657248"/>
            <a:ext cx="6984688" cy="835648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Отсутствие принципиально новых идеологических установок и выводов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ол война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832" y="2550491"/>
            <a:ext cx="2916000" cy="4332837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III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Идеология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764704"/>
            <a:ext cx="6480240" cy="7200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ТЕНДЕНЦИИ В ИДЕОЛОГИИ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768400" y="1187500"/>
            <a:ext cx="2196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8567614" y="1654706"/>
            <a:ext cx="936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604360" y="2132856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763688" y="1657248"/>
            <a:ext cx="6984688" cy="835648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Серия идеологических компаний, направленных на сохранение официальной идеологии</a:t>
            </a:r>
          </a:p>
        </p:txBody>
      </p:sp>
      <p:pic>
        <p:nvPicPr>
          <p:cNvPr id="15" name="Рисунок 14" descr="134624648987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8504" y="2539471"/>
            <a:ext cx="5940000" cy="4308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III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Идеология</a:t>
            </a:r>
          </a:p>
        </p:txBody>
      </p:sp>
      <p:pic>
        <p:nvPicPr>
          <p:cNvPr id="6" name="Рисунок 5" descr="Krokodil-1949-g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108671"/>
            <a:ext cx="4140000" cy="4428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7" name="Прямоугольник 6"/>
          <p:cNvSpPr/>
          <p:nvPr/>
        </p:nvSpPr>
        <p:spPr>
          <a:xfrm>
            <a:off x="1259632" y="1412776"/>
            <a:ext cx="6984688" cy="540000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ВОССТАНОВЛЕНИЕ «ЖЕЛЕЗНОГО ЗАНАВЕСА»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204864"/>
            <a:ext cx="4320480" cy="4248472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Информационный,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политический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и пограничный барьер, возведённый в 1919—1920 годах и на протяжении нескольких десятилетий отделявший СССР и другие социалистические страны от капиталистических стран Запада.</a:t>
            </a:r>
          </a:p>
          <a:p>
            <a:pPr algn="ctr"/>
            <a:b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764704"/>
            <a:ext cx="6480240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ИДЕОЛОГИЧЕСКИЕ КОМПАНИИ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ол война9.JPG"/>
          <p:cNvPicPr>
            <a:picLocks noChangeAspect="1"/>
          </p:cNvPicPr>
          <p:nvPr/>
        </p:nvPicPr>
        <p:blipFill>
          <a:blip r:embed="rId2" cstate="print"/>
          <a:srcRect l="5886" t="9326" r="7529" b="8838"/>
          <a:stretch>
            <a:fillRect/>
          </a:stretch>
        </p:blipFill>
        <p:spPr>
          <a:xfrm>
            <a:off x="251520" y="1484784"/>
            <a:ext cx="7722000" cy="514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Экономика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836712"/>
            <a:ext cx="6480240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ПОТЕРИ СССР В ВОЙНЕ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768400" y="1187500"/>
            <a:ext cx="2196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7037614" y="3184706"/>
            <a:ext cx="3996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604360" y="1771228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860376" y="1477144"/>
            <a:ext cx="3888000" cy="648000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Погибло более 27 млн. человек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607780" y="3283396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859856" y="2341240"/>
            <a:ext cx="3888000" cy="1951856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Разрушено: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более 1700 городов;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более 70 тыс. сел;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31 850 заводов и фабрик;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1 135 шахт;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 тыс. километров ж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607868" y="5157192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788024" y="4653136"/>
            <a:ext cx="3888000" cy="1080120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НАЦИОНАЛЬНОЕ БОГАТСТВО СТРАНЫ СОКРАТИЛОСЬ НА 1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/3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III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Идеология</a:t>
            </a:r>
          </a:p>
        </p:txBody>
      </p:sp>
      <p:pic>
        <p:nvPicPr>
          <p:cNvPr id="6" name="Рисунок 5" descr="Krokodil-1949-god.jpg"/>
          <p:cNvPicPr>
            <a:picLocks noChangeAspect="1"/>
          </p:cNvPicPr>
          <p:nvPr/>
        </p:nvPicPr>
        <p:blipFill>
          <a:blip r:embed="rId2" cstate="print"/>
          <a:srcRect b="19310"/>
          <a:stretch>
            <a:fillRect/>
          </a:stretch>
        </p:blipFill>
        <p:spPr>
          <a:xfrm>
            <a:off x="251520" y="1988840"/>
            <a:ext cx="4140000" cy="46679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1412776"/>
            <a:ext cx="6984688" cy="540000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1948—1953 - «БОРЬБА С КОСМОПОЛИТИЗМОМ»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204864"/>
            <a:ext cx="4320480" cy="4248472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Идеологическая кампания, проводившаяся в СССР и направленная против отдельной прослойки советской интеллигенции, рассматривавшейся в качестве носительницы скептических и прозападных тенденций.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Сопровождалась также борьбой за русские и советские приоритеты в области науки и изобретений.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764704"/>
            <a:ext cx="6480240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ИДЕОЛОГИЧЕСКИЕ КОМПАНИИ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62468587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2031"/>
            <a:ext cx="9144000" cy="60313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ublication_178775_img_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518" y="836712"/>
            <a:ext cx="8766978" cy="586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62468680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96000" cy="6753104"/>
          </a:xfrm>
          <a:prstGeom prst="rect">
            <a:avLst/>
          </a:prstGeom>
        </p:spPr>
      </p:pic>
      <p:pic>
        <p:nvPicPr>
          <p:cNvPr id="5" name="Рисунок 4" descr="13462468550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8512" y="0"/>
            <a:ext cx="4212000" cy="671770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62468604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4854"/>
            <a:ext cx="9144000" cy="606829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62468564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0963"/>
            <a:ext cx="9144000" cy="621607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III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Идеология</a:t>
            </a:r>
          </a:p>
        </p:txBody>
      </p:sp>
      <p:pic>
        <p:nvPicPr>
          <p:cNvPr id="6" name="Рисунок 5" descr="Krokodil-1949-g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7571187" cy="4356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1412776"/>
            <a:ext cx="6984688" cy="648072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1948 – ДЕЛО ЕВРЕЙСКОГО АНТИФАШИСТСКОГО КОМИТЕТА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764704"/>
            <a:ext cx="6480240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ИДЕОЛОГИЧЕСКИЕ КОМПАНИИ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5345921"/>
            <a:ext cx="65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Члены ЕАК. Слева направо: писатель И.Фефер, врач Б.А. Шимелиович, актер Соломон Михоэлс, журналист из США Гольберг, академик Л. Штерн, генерал А. Кац и поэт П. Маркиш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III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Идеология</a:t>
            </a:r>
          </a:p>
        </p:txBody>
      </p:sp>
      <p:pic>
        <p:nvPicPr>
          <p:cNvPr id="6" name="Рисунок 5" descr="Krokodil-1949-g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844824"/>
            <a:ext cx="2756160" cy="4176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1412776"/>
            <a:ext cx="6984688" cy="648072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1948 – ДЕЛО ЕВРЕЙСКОГО АНТИФАШИСТСКОГО КОМИТЕТА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204864"/>
            <a:ext cx="5616624" cy="1368152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январе 1948 года Михоэлс был убит  под Минском с инсценированной после убийства автомобильной катастрофой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6021288"/>
            <a:ext cx="2664296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Соломон Михоэлс (1890-1948)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3789040"/>
            <a:ext cx="5616624" cy="1368152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1952 году 15 членов ЕАК были обвинены в шпионаже. 13 человек были казнены по приговору суда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764704"/>
            <a:ext cx="6480240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ИДЕОЛОГИЧЕСКИЕ КОМПАНИИ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ол война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2204864"/>
            <a:ext cx="7056000" cy="4589946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III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Идеология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764704"/>
            <a:ext cx="6480240" cy="7200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ТЕНДЕНЦИИ В ИДЕОЛОГИИ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768400" y="1187500"/>
            <a:ext cx="2196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8567614" y="1654706"/>
            <a:ext cx="936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604360" y="2132856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763688" y="1657248"/>
            <a:ext cx="6984688" cy="835648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Тоталитарный контроль над творческой интеллигенцией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III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Идеология</a:t>
            </a:r>
          </a:p>
        </p:txBody>
      </p:sp>
      <p:pic>
        <p:nvPicPr>
          <p:cNvPr id="6" name="Рисунок 5" descr="Krokodil-1949-god.jpg"/>
          <p:cNvPicPr>
            <a:picLocks noChangeAspect="1"/>
          </p:cNvPicPr>
          <p:nvPr/>
        </p:nvPicPr>
        <p:blipFill>
          <a:blip r:embed="rId2" cstate="print"/>
          <a:srcRect l="20901" r="16396"/>
          <a:stretch>
            <a:fillRect/>
          </a:stretch>
        </p:blipFill>
        <p:spPr>
          <a:xfrm>
            <a:off x="136180" y="1988840"/>
            <a:ext cx="2347588" cy="280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1412776"/>
            <a:ext cx="6984688" cy="648072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1946 – ПОСТАНОВЛЕНИЕ ЦК ВКП(Б) «О ЖУРНАЛАХ „ЗВЕЗДА“ И „ЛЕНИНГРАД“»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2204864"/>
            <a:ext cx="4752528" cy="4248472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«Писатели думают, что они политикой не занимаются… Написал человек красиво, и все. А там есть плохие, вредные места, мысли, которые отравляют сознание молодежи… Почему я недолюбливаю людей вроде Зощенко? Потому, что они пишут что-то похожее на рвотный порошок. Можем ли мы терпеть на посту руководителей людей, которые это пропускают в печать?.. У нас журнал – не частное предприятие… Он не имеет права приспосабливаться к вкусам людей, которые не хотят признавать наш строй. Кто не хочет перестраиваться, например Зощенко, пускай убираются ко всем чертям. Не нам переделывать свои вкусы, не нам приспосабливать свои мысли и чувства к Зощенко и Ахматовой. Разве Анна Ахматова может воспитывать? Разве этот дурак, балаганный рассказчик, писака Зощенко может воспитывать?»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725144"/>
            <a:ext cx="208823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М. Зощенко</a:t>
            </a:r>
          </a:p>
        </p:txBody>
      </p:sp>
      <p:pic>
        <p:nvPicPr>
          <p:cNvPr id="12" name="Рисунок 11" descr="Krokodil-1949-g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573016"/>
            <a:ext cx="2124000" cy="27848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63688" y="6317704"/>
            <a:ext cx="2664296" cy="49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А. Ахматова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764704"/>
            <a:ext cx="8208912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КОНТРОЛЬ НАД ТВОРЧЕСКОЙ ИНТЕЛЛИГЕНЦИЕЙ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ол война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784" y="2007814"/>
            <a:ext cx="5738368" cy="4262787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Экономика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836712"/>
            <a:ext cx="6480240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ТЕНДЕНЦИИ РАЗВИТИЯ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768400" y="1187500"/>
            <a:ext cx="2196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731614" y="3490706"/>
            <a:ext cx="4608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604360" y="2197224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860376" y="1477144"/>
            <a:ext cx="3888000" cy="1260000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Приоритетное развитие тяжелой промышленности (главным образом военно-промышленного комплекса)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607780" y="3140968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859856" y="2845296"/>
            <a:ext cx="3888000" cy="655712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Перекачивание доходов от  с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 в промышленность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607868" y="4005064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860032" y="3609104"/>
            <a:ext cx="3888000" cy="756000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Незначительная роль экономических стимулов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607868" y="4905248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860032" y="4473200"/>
            <a:ext cx="3888000" cy="972000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Сохранение АВТАРКИИ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(самодостаточной экономики)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607868" y="5841352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860032" y="5553320"/>
            <a:ext cx="3888000" cy="756000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системы стратегических запасов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III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Идеология</a:t>
            </a:r>
          </a:p>
        </p:txBody>
      </p:sp>
      <p:pic>
        <p:nvPicPr>
          <p:cNvPr id="6" name="Рисунок 5" descr="Krokodil-1949-god.jpg"/>
          <p:cNvPicPr>
            <a:picLocks noChangeAspect="1"/>
          </p:cNvPicPr>
          <p:nvPr/>
        </p:nvPicPr>
        <p:blipFill>
          <a:blip r:embed="rId2" cstate="print"/>
          <a:srcRect l="20901" r="16396"/>
          <a:stretch>
            <a:fillRect/>
          </a:stretch>
        </p:blipFill>
        <p:spPr>
          <a:xfrm>
            <a:off x="136180" y="1988840"/>
            <a:ext cx="2347588" cy="280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1412776"/>
            <a:ext cx="6984688" cy="648072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1946 – ПОСТАНОВЛЕНИЕ ЦК ВКП(Б) «О ЖУРНАЛАХ „ЗВЕЗДА“ И „ЛЕНИНГРАД“»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2276872"/>
            <a:ext cx="4752528" cy="1152128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М. Зощенко и А. Ахматова исключены из Союза писателей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725144"/>
            <a:ext cx="208823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М. Зощенко</a:t>
            </a:r>
          </a:p>
        </p:txBody>
      </p:sp>
      <p:pic>
        <p:nvPicPr>
          <p:cNvPr id="12" name="Рисунок 11" descr="Krokodil-1949-g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573016"/>
            <a:ext cx="2124000" cy="27848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63688" y="6317704"/>
            <a:ext cx="2664296" cy="49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А. Ахматова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764704"/>
            <a:ext cx="8208912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КОНТРОЛЬ НАД ТВОРЧЕСКОЙ ИНТЕЛЛИГЕНЦИЕЙ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III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Идеология</a:t>
            </a:r>
          </a:p>
        </p:txBody>
      </p:sp>
      <p:pic>
        <p:nvPicPr>
          <p:cNvPr id="6" name="Рисунок 5" descr="Krokodil-1949-g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731" y="2204864"/>
            <a:ext cx="1862355" cy="252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1412776"/>
            <a:ext cx="6984688" cy="648072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1946 – ПОСТАНОВЛЕНИЕ ЦК ВКП(Б) «О ЖУРНАЛАХ „ЗВЕЗДА“ И „ЛЕНИНГРАД“»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81128"/>
            <a:ext cx="208823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С. Эйзенштейн</a:t>
            </a:r>
          </a:p>
        </p:txBody>
      </p:sp>
      <p:pic>
        <p:nvPicPr>
          <p:cNvPr id="12" name="Рисунок 11" descr="Krokodil-1949-g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9031" y="2204864"/>
            <a:ext cx="1855522" cy="252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95736" y="4653136"/>
            <a:ext cx="2664296" cy="49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А. Хачатурян</a:t>
            </a:r>
          </a:p>
        </p:txBody>
      </p:sp>
      <p:pic>
        <p:nvPicPr>
          <p:cNvPr id="11" name="Рисунок 10" descr="Krokodil-1949-g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3404" y="2204864"/>
            <a:ext cx="1692043" cy="2520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44008" y="4581128"/>
            <a:ext cx="208823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С. Прокофьев</a:t>
            </a:r>
          </a:p>
        </p:txBody>
      </p:sp>
      <p:pic>
        <p:nvPicPr>
          <p:cNvPr id="15" name="Рисунок 14" descr="Krokodil-1949-go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311645"/>
            <a:ext cx="1922031" cy="230643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876256" y="4581128"/>
            <a:ext cx="2267744" cy="49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Пудовкин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5301208"/>
            <a:ext cx="7776864" cy="1152128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Ряд деятелей искусства обвинены в декадентстве и безыдейности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764704"/>
            <a:ext cx="8208912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КОНТРОЛЬ НАД ТВОРЧЕСКОЙ ИНТЕЛЛИГЕНЦИЕЙ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ол война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376" y="1916832"/>
            <a:ext cx="3357504" cy="4824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III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Идеология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764704"/>
            <a:ext cx="6480240" cy="7200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ТЕНДЕНЦИИ В ИДЕОЛОГИИ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768400" y="1187500"/>
            <a:ext cx="2196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8567614" y="1654706"/>
            <a:ext cx="936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604360" y="2132856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64596" y="1484784"/>
            <a:ext cx="5968392" cy="2470368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Главный метод в литературе и искусстве – метод социалистического реализма - </a:t>
            </a:r>
            <a:r>
              <a:rPr lang="ru-RU" sz="2400" b="1" dirty="0">
                <a:solidFill>
                  <a:schemeClr val="tx1"/>
                </a:solidFill>
              </a:rPr>
              <a:t>Социалистический реализм - художественный стиль, господствовавший в искусстве социалистического общества, обязанный изображать жизнь в свете идеалов социализма и коммунизма</a:t>
            </a:r>
            <a:r>
              <a:rPr lang="ru-RU" sz="2000" dirty="0"/>
              <a:t>.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13462464499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958328"/>
            <a:ext cx="5472000" cy="283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369_30bdf60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376" y="836712"/>
            <a:ext cx="7910072" cy="5832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д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5256000" cy="3940029"/>
          </a:xfrm>
          <a:prstGeom prst="rect">
            <a:avLst/>
          </a:prstGeom>
        </p:spPr>
      </p:pic>
      <p:pic>
        <p:nvPicPr>
          <p:cNvPr id="5" name="Рисунок 4" descr="Mos_Tuong Cong N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124744"/>
            <a:ext cx="3276600" cy="4876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5472608"/>
            <a:ext cx="4032448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И.Д. Шадр «Булыжник – оружие пролетариата»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260648"/>
            <a:ext cx="4032448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В.И. Мухина «Рабочий и колхозница»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ол война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91652"/>
            <a:ext cx="3307644" cy="4549716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III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Идеология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764704"/>
            <a:ext cx="6480240" cy="7200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ТЕНДЕНЦИИ В ИДЕОЛОГИИ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768400" y="1187500"/>
            <a:ext cx="2196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8567614" y="1654706"/>
            <a:ext cx="936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604360" y="2132856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763688" y="1657248"/>
            <a:ext cx="6984688" cy="835648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Подавление волны демократических настроений, сформировавшихся  под влиянием победы </a:t>
            </a:r>
          </a:p>
        </p:txBody>
      </p:sp>
      <p:pic>
        <p:nvPicPr>
          <p:cNvPr id="15" name="Рисунок 14" descr="306ei1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789360"/>
            <a:ext cx="544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IV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Национальные процессы</a:t>
            </a:r>
          </a:p>
        </p:txBody>
      </p:sp>
      <p:pic>
        <p:nvPicPr>
          <p:cNvPr id="3" name="Рисунок 2" descr="104024-parsh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3688408" cy="536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764704"/>
            <a:ext cx="6480240" cy="7200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ТЕНДЕНЦИИ РАЗВИТИЯ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768400" y="1187500"/>
            <a:ext cx="2196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7145614" y="3076706"/>
            <a:ext cx="3780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604360" y="2060848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635896" y="1210146"/>
            <a:ext cx="5112480" cy="934242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Репрессии против народов, в среде которых были коллаборационисты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607868" y="3355404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817992" y="2193058"/>
            <a:ext cx="5112480" cy="3729112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Руководством страны подчеркивалось, что Победа была достигнута усилиями всех народов Советского Союза</a:t>
            </a:r>
          </a:p>
          <a:p>
            <a:pPr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Проявления национализма на присоединенных территориях преследовались, но местная культура и традиции поддерживались. Национальные регионы поддерживались финансово из союзного бюджета и распределением квалифицированных специалистов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604360" y="5013176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635896" y="5923758"/>
            <a:ext cx="5112480" cy="934242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Возрождение экономик на Украине, в Белоруссии, Прибалтике, Молдавии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ол война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3"/>
            <a:ext cx="4176922" cy="568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Экономика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836712"/>
            <a:ext cx="6480240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ИСТОЧНИКИ УСПЕХА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768400" y="1187500"/>
            <a:ext cx="2196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7109614" y="3112706"/>
            <a:ext cx="385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604360" y="2060848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860376" y="1477144"/>
            <a:ext cx="3888000" cy="1008000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Административно-плановая система, направляющая ресурсы в нужные отрасли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607780" y="3140968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859856" y="2636912"/>
            <a:ext cx="3888000" cy="1008000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КОНВЕРСИЯ – переход предприятий на выпуск мирной продукции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607868" y="4221088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860032" y="3789040"/>
            <a:ext cx="3888000" cy="756000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Репарации (4,3 млрд. долларов)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607868" y="5085184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860032" y="4653136"/>
            <a:ext cx="3888000" cy="756000"/>
          </a:xfrm>
          <a:prstGeom prst="rect">
            <a:avLst/>
          </a:prstGeom>
          <a:gradFill flip="none" rotWithShape="1">
            <a:gsLst>
              <a:gs pos="0">
                <a:srgbClr val="98023B">
                  <a:tint val="66000"/>
                  <a:satMod val="160000"/>
                </a:srgbClr>
              </a:gs>
              <a:gs pos="50000">
                <a:srgbClr val="98023B">
                  <a:tint val="44500"/>
                  <a:satMod val="160000"/>
                </a:srgbClr>
              </a:gs>
              <a:gs pos="100000">
                <a:srgbClr val="9802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Самоотверженный труд и энтузиазм людей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1011</Words>
  <Application>Microsoft Office PowerPoint</Application>
  <PresentationFormat>Экран (4:3)</PresentationFormat>
  <Paragraphs>125</Paragraphs>
  <Slides>36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Arial</vt:lpstr>
      <vt:lpstr>Calibri</vt:lpstr>
      <vt:lpstr>Тема Office</vt:lpstr>
      <vt:lpstr>Тема: «Послевоенный СССР: выбор пути»</vt:lpstr>
      <vt:lpstr>I. Экономика</vt:lpstr>
      <vt:lpstr>I. Экономика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I. Экономика</vt:lpstr>
      <vt:lpstr>II. Политика</vt:lpstr>
      <vt:lpstr>II. Политика</vt:lpstr>
      <vt:lpstr>II. Политика</vt:lpstr>
      <vt:lpstr>II. Политика</vt:lpstr>
      <vt:lpstr>II. Политика</vt:lpstr>
      <vt:lpstr>II. Политика</vt:lpstr>
      <vt:lpstr>II. Политика</vt:lpstr>
      <vt:lpstr>III. Идеология</vt:lpstr>
      <vt:lpstr>III. Идеология</vt:lpstr>
      <vt:lpstr>III. Идеология</vt:lpstr>
      <vt:lpstr>III. Идеология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III. Идеология</vt:lpstr>
      <vt:lpstr>III. Идеология</vt:lpstr>
      <vt:lpstr>III. Идеология</vt:lpstr>
      <vt:lpstr>III. Идеология</vt:lpstr>
      <vt:lpstr>III. Идеология</vt:lpstr>
      <vt:lpstr>III. Идеология</vt:lpstr>
      <vt:lpstr>III. Идеология</vt:lpstr>
      <vt:lpstr>Презентация PowerPoint</vt:lpstr>
      <vt:lpstr>Презентация PowerPoint</vt:lpstr>
      <vt:lpstr>III. Идеология</vt:lpstr>
      <vt:lpstr>IV. Национальные процессы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«Послевоенный СССР: выбор пути»</dc:title>
  <cp:lastModifiedBy>Anna</cp:lastModifiedBy>
  <cp:revision>84</cp:revision>
  <dcterms:modified xsi:type="dcterms:W3CDTF">2025-03-05T02:37:06Z</dcterms:modified>
</cp:coreProperties>
</file>