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65" r:id="rId4"/>
    <p:sldId id="256" r:id="rId5"/>
    <p:sldId id="257" r:id="rId6"/>
    <p:sldId id="266" r:id="rId7"/>
    <p:sldId id="267" r:id="rId8"/>
    <p:sldId id="268" r:id="rId9"/>
    <p:sldId id="278" r:id="rId10"/>
    <p:sldId id="259" r:id="rId11"/>
    <p:sldId id="260" r:id="rId12"/>
    <p:sldId id="274" r:id="rId13"/>
    <p:sldId id="261" r:id="rId14"/>
    <p:sldId id="272" r:id="rId15"/>
    <p:sldId id="262" r:id="rId16"/>
    <p:sldId id="269" r:id="rId17"/>
    <p:sldId id="270" r:id="rId18"/>
    <p:sldId id="271" r:id="rId19"/>
    <p:sldId id="275" r:id="rId20"/>
    <p:sldId id="279" r:id="rId21"/>
    <p:sldId id="280" r:id="rId22"/>
    <p:sldId id="263" r:id="rId23"/>
    <p:sldId id="264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6" autoAdjust="0"/>
    <p:restoredTop sz="94660"/>
  </p:normalViewPr>
  <p:slideViewPr>
    <p:cSldViewPr>
      <p:cViewPr>
        <p:scale>
          <a:sx n="77" d="100"/>
          <a:sy n="77" d="100"/>
        </p:scale>
        <p:origin x="-966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1C898-C19B-4535-8AFD-13FA57571BE4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5DC8C-3D3C-4E17-AA6E-B0A8B07D1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D4630-AA0A-48A2-8F54-C688B2D77A8E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3884-0E7E-4CC8-9C08-ED0FA9660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33B6-D054-4572-90B0-DBFF878E8FC6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76401-DEAB-49A2-85EE-8B6788776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59515-1FE0-433A-970D-786FFDA1F9A7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E5ED7-3A96-4962-98A0-8908D4C0F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981D7-97F4-4604-941E-9CA867C6174B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90C7A-1277-4D0A-84B5-C0524801C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F12A2-7A05-4997-8103-BEC27BCBD2B4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54B46-FB82-4B5A-8F86-682C541E4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ACBD-4EDD-456F-9048-8D505D6DCDE8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D063-8884-455D-9818-3F134842B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57E93-9081-4C0A-9A4B-39B54FBA6D62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CFDDE-1F93-4C4A-B33F-2092127E0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F81CD-7724-4CCF-9E84-A6499256B2CF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97BEB-A721-460B-A748-02EE980A98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E8FC6-C222-44E7-AF85-EAEB8D281A8F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D8A-B59D-4262-A05E-0DF61530EE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1D735-9B93-4DF1-97CB-42281D683B7A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D472A-2D4E-40EC-93B8-80345E485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AEE8E6-DDF6-4592-8FA1-2065075C8DED}" type="datetimeFigureOut">
              <a:rPr lang="ru-RU"/>
              <a:pPr>
                <a:defRPr/>
              </a:pPr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2BF36C-C13F-457C-86FD-1863298D3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sovet.su/" TargetMode="External"/><Relationship Id="rId2" Type="http://schemas.openxmlformats.org/officeDocument/2006/relationships/hyperlink" Target="http://www.tutoronline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020938"/>
            <a:ext cx="7416824" cy="432048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горизонтали: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Название элемента, имеющего относительную атомную массу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равную 35,5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Название этого элемента содержит в своем составе хвойное дерево, а атом этого элемента весит 58 </a:t>
            </a:r>
            <a:r>
              <a:rPr lang="ru-RU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а.е.м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Он бесцветный, но тяжелый,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В нем огонь всегда веселый.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Он в крови у нас живет,</a:t>
            </a:r>
          </a:p>
          <a:p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конечно …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39752" y="476672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Отгадайте кроссворд: 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3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499312" y="3466904"/>
            <a:ext cx="2663825" cy="10795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</a:endParaRP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3983729" y="3572452"/>
            <a:ext cx="177747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Оксиды</a:t>
            </a:r>
          </a:p>
        </p:txBody>
      </p:sp>
      <p:sp>
        <p:nvSpPr>
          <p:cNvPr id="6" name="Овал 5"/>
          <p:cNvSpPr/>
          <p:nvPr/>
        </p:nvSpPr>
        <p:spPr>
          <a:xfrm>
            <a:off x="1159343" y="4939839"/>
            <a:ext cx="2398994" cy="680952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Оксиды металлов 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724128" y="4837218"/>
            <a:ext cx="2514972" cy="760236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Оксиды неметаллов 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2956408" y="4325248"/>
            <a:ext cx="827472" cy="61911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5"/>
          </p:cNvCxnSpPr>
          <p:nvPr/>
        </p:nvCxnSpPr>
        <p:spPr>
          <a:xfrm>
            <a:off x="5773029" y="4388315"/>
            <a:ext cx="764109" cy="4929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638555" y="475713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Классификация оксидов 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159343" y="5956186"/>
            <a:ext cx="2592289" cy="648072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Основные</a:t>
            </a:r>
          </a:p>
        </p:txBody>
      </p:sp>
      <p:sp>
        <p:nvSpPr>
          <p:cNvPr id="42" name="Овал 41"/>
          <p:cNvSpPr/>
          <p:nvPr/>
        </p:nvSpPr>
        <p:spPr>
          <a:xfrm>
            <a:off x="5724128" y="5943829"/>
            <a:ext cx="2570146" cy="648072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Кислотные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051720" y="980728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Выделите признаки на основании которых оксиды можно разделить на 3 группы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Расположите указанные оксиды по группам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2455487" y="5620791"/>
            <a:ext cx="0" cy="351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031284" y="5586512"/>
            <a:ext cx="0" cy="357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4763752" y="4527659"/>
            <a:ext cx="0" cy="61911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5" name="Овал 64"/>
          <p:cNvSpPr/>
          <p:nvPr/>
        </p:nvSpPr>
        <p:spPr>
          <a:xfrm>
            <a:off x="3610714" y="5194231"/>
            <a:ext cx="2224816" cy="6916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Амфотерные 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352407" y="2132856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 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 CO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 Na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O,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3,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3,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5,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41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1843874" y="909329"/>
            <a:ext cx="701992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Основными оксидами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называются такие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оксиды металлов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которым соответствуют гидроксиды, относящиеся к классу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оснований.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 основным оксидам относятся, например: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Na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O, K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т.д.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Химические свойства основных оксидов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Растворимые в воде основные оксиды вступают в реакцию с водой, образуя основания: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   Na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 + H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 = 2NaOH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30624" y="347793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Основные оксиды 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G"/>
              <a:defRPr/>
            </a:pPr>
            <a:r>
              <a:rPr lang="en-US" sz="4800" b="1" i="1" dirty="0" smtClean="0">
                <a:solidFill>
                  <a:srgbClr val="B7FFFF"/>
                </a:solidFill>
              </a:rPr>
              <a:t> </a:t>
            </a:r>
            <a:r>
              <a:rPr lang="ru-RU" sz="4800" b="1" i="1" dirty="0" smtClean="0">
                <a:solidFill>
                  <a:srgbClr val="0000FF"/>
                </a:solidFill>
              </a:rPr>
              <a:t>Запомните!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1" y="1268760"/>
            <a:ext cx="7861667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  <a:buSzTx/>
              <a:buFont typeface="Wingdings" pitchFamily="2" charset="2"/>
              <a:buChar char="F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Каждому основному оксиду соответствует определенное основание. Например: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Al(OH)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Fe(OH)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 lvl="2" eaLnBrk="1" hangingPunct="1">
              <a:lnSpc>
                <a:spcPct val="90000"/>
              </a:lnSpc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Fe(OH)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344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619672" y="798317"/>
            <a:ext cx="720065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Кислотными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оксидами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называются такие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оксиды неметаллов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которым соответствуют гидроксиды, относящие к классу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кислот.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Это, например,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28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Cl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Mn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т.д. </a:t>
            </a:r>
          </a:p>
          <a:p>
            <a:pPr algn="just" eaLnBrk="0" hangingPunct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Взаимодействуют с водой, образуя кислоту:</a:t>
            </a:r>
          </a:p>
          <a:p>
            <a:pPr algn="just" eaLnBrk="0" hangingPunct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SO</a:t>
            </a:r>
            <a:r>
              <a:rPr lang="ru-RU" sz="2800" baseline="-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O = H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hangingPunct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Но не все кислотные оксиды непосредственно реагируют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водой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(SiO</a:t>
            </a:r>
            <a:r>
              <a:rPr lang="ru-RU" sz="28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13135" y="213542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Кислотные оксиды 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G"/>
              <a:defRPr/>
            </a:pPr>
            <a:r>
              <a:rPr lang="en-US" sz="4800" b="1" i="1" dirty="0" smtClean="0">
                <a:solidFill>
                  <a:srgbClr val="B7FFFF"/>
                </a:solidFill>
              </a:rPr>
              <a:t> </a:t>
            </a:r>
            <a:r>
              <a:rPr lang="ru-RU" sz="4800" b="1" i="1" dirty="0" smtClean="0">
                <a:solidFill>
                  <a:srgbClr val="0000FF"/>
                </a:solidFill>
              </a:rPr>
              <a:t>Запомните!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052736"/>
            <a:ext cx="8352928" cy="5256212"/>
          </a:xfrm>
        </p:spPr>
        <p:txBody>
          <a:bodyPr/>
          <a:lstStyle/>
          <a:p>
            <a:pPr eaLnBrk="1" hangingPunct="1">
              <a:buClr>
                <a:schemeClr val="folHlink"/>
              </a:buClr>
              <a:buSzTx/>
              <a:buFont typeface="Wingdings" pitchFamily="2" charset="2"/>
              <a:buChar char="F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Каждому кислотному оксиду соответствует определенная кислота. Например:</a:t>
            </a: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H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HNO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Clr>
                <a:schemeClr val="folHlink"/>
              </a:buClr>
              <a:buSzPct val="30000"/>
              <a:buFont typeface="Wingdings" pitchFamily="2" charset="2"/>
              <a:buChar char="u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H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63327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1833445" y="857968"/>
            <a:ext cx="698477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состав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амфотерного оксида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входит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элемент,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который обладает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амфотерными свойствами.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амфотерностью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понимают способность соединений проявлять в зависимости от условий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кислотные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свойства. Например, оксид цинка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может быть как основанием, так и кислотой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H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Амфотерность выражается в том, что в зависимости от условий амфотерные оксиды проявляют либо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осно́вные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либо кислотные свойства.</a:t>
            </a:r>
          </a:p>
          <a:p>
            <a:pPr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Взаимодействуют с кислотами, образуя соль и воду:</a:t>
            </a:r>
          </a:p>
          <a:p>
            <a:pPr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+ 2HCl = ZnCl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ru-RU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O.</a:t>
            </a:r>
          </a:p>
          <a:p>
            <a:pPr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Реагируют с твёрдыми щелочами (при сплавлении), образуя в результате реакции соль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воду:</a:t>
            </a:r>
          </a:p>
          <a:p>
            <a:pPr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+ 2NaOH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ZnO</a:t>
            </a:r>
            <a:r>
              <a:rPr lang="en-US" sz="2000" baseline="-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sz="2000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00071" y="273193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Амфотерные оксиды 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mega man 1920x1200 wallpaper High Quality Wallpapers,High Definition Wallpap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1" y="609129"/>
            <a:ext cx="2494630" cy="2453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78128" y="40466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Вода́ (оксид водорода)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прозрачная жидкость, не имеющая цвета, запаха и вкуса. Химическая формула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Н</a:t>
            </a:r>
            <a:r>
              <a:rPr lang="ru-RU" sz="2000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твёрдом состоянии называется льдом или снегом, а в газообразном — водяным паром. Около 71 % поверхности Земли покрыто водой (океаны, моря, озёра, реки, лёд на полюсах).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3242870"/>
            <a:ext cx="43204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Натуральный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самый дорогой драгоценный камень в мире. Всё потому, в природе очень редко встречаются совершенные рубины ещё и больших размеров.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разновидность корунда. Химическая формула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Al2O3</a:t>
            </a:r>
          </a:p>
        </p:txBody>
      </p:sp>
      <p:pic>
        <p:nvPicPr>
          <p:cNvPr id="8" name="Picture 14" descr="5ebcc86dd0c84fdba778b7af5a0353d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01" t="6473" r="6473" b="9673"/>
          <a:stretch>
            <a:fillRect/>
          </a:stretch>
        </p:blipFill>
        <p:spPr bwMode="auto">
          <a:xfrm>
            <a:off x="6250128" y="3242870"/>
            <a:ext cx="2492530" cy="2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016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5447" y="136970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Глина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широко   распространенная   горная 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по-рода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всех сортах природной глины всегда содержатся: а) глинозем, т. е.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окcид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алюминия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Al2O3;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кремнезем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или оксид кремния(IV)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SiO2;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в)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гидратная вода, Н2O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как вещество удаляемое после выслушивания при прокаливании. Из глиняного теста делают различные изделия - кувшины,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миски и т. п., которые после обжига становятся совершенно твердыми и не пропускают воду. 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73" r="7277"/>
          <a:stretch>
            <a:fillRect/>
          </a:stretch>
        </p:blipFill>
        <p:spPr bwMode="auto">
          <a:xfrm>
            <a:off x="6300192" y="304800"/>
            <a:ext cx="2124744" cy="2832992"/>
          </a:xfrm>
          <a:prstGeom prst="rect">
            <a:avLst/>
          </a:prstGeom>
          <a:noFill/>
          <a:ln w="57150" cmpd="thinThick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6" r="12453"/>
          <a:stretch>
            <a:fillRect/>
          </a:stretch>
        </p:blipFill>
        <p:spPr bwMode="auto">
          <a:xfrm>
            <a:off x="6300192" y="3137792"/>
            <a:ext cx="2107714" cy="2989584"/>
          </a:xfrm>
          <a:prstGeom prst="rect">
            <a:avLst/>
          </a:prstGeom>
          <a:noFill/>
          <a:ln w="57150" cmpd="thinThick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678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0733" y="79943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Углекислый газ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(Оксид углерода(IV) ) —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газ без цвета, обладает кислым запахом и вкусом (что используется в производстве газированной воды), растворим в воде, при сильном охлаждении кристаллизуется в виде белой снегообразной массы — «сухого льда». При атмосферном давлении он не плавится, 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испаряется.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Углекислый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газ образуется при гниении и горении органических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веществ, а также в биохимических процессах. 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759413"/>
            <a:ext cx="216419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Soda_bubbles_mac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0088" y="3212976"/>
            <a:ext cx="2586250" cy="211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514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548959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Силу уму придают упражнения: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3568" y="1196752"/>
            <a:ext cx="6750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1.Общая формула оксидов.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baseline="-25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aseline="-250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   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baseline="-250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aseline="-250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  В)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  Ряд формул, в котором все вещества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оксиды: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А)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ZnCl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O     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NH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 В)SO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Оксид марганца (IV) имеет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формулу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        А)Mn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 Б) MnO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         В) MnF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Установите соответствие между формулой оксида и названием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  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Формула оксида                                    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Название оксида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1.NO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                                     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оксид азота  (II)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2.N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                                    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Б) оксид азота (IV)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3.NO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                                          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оксид азота (III)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 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оксид азота (V)   </a:t>
            </a:r>
          </a:p>
        </p:txBody>
      </p:sp>
    </p:spTree>
    <p:extLst>
      <p:ext uri="{BB962C8B-B14F-4D97-AF65-F5344CB8AC3E}">
        <p14:creationId xmlns:p14="http://schemas.microsoft.com/office/powerpoint/2010/main" val="26771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124744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	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Назовите науку о веществах и их превращениях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      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Он с погодной стужей  дружит,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Иногда  лекарством людям служит,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Знает млад и стар народ –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Коль ушиб, то срочно нужен …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Назовите элемент, в названии которого спрятались  названия  сразу двух животных и находится он между 32 и 34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химическим элементом.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81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908720"/>
            <a:ext cx="595840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Выпишите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в столбик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из перечня  химических формул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веществ,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формулы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основных, кислотных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амфотерных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оксидов.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KOH, 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CaCO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  Mg(OH)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Na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FeCl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Na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O,  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Cu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O, HNO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,NH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2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6807" y="43108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Подведение итогов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236577"/>
              </p:ext>
            </p:extLst>
          </p:nvPr>
        </p:nvGraphicFramePr>
        <p:xfrm>
          <a:off x="1979712" y="942168"/>
          <a:ext cx="6264696" cy="374441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95304"/>
                <a:gridCol w="4038022"/>
                <a:gridCol w="1531370"/>
              </a:tblGrid>
              <a:tr h="680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Характеристики оксидов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 узнал (а)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 оксидов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Классификацию оксидов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Названия оксидов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Физические свойства оксидов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Получение оксидов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Взаимодействие оксидов с водой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Распространение оксидов в природе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Применение оксидов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411760" y="4725144"/>
            <a:ext cx="54726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Сегодня на уроке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Мне удалось...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Я узнал(а) много нового 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Я научился 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Мне необходимо 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005027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560051" y="2002697"/>
            <a:ext cx="3024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http://www.tutoronline.ru</a:t>
            </a:r>
            <a:endParaRPr lang="ru-RU" dirty="0"/>
          </a:p>
          <a:p>
            <a:endParaRPr lang="ru-RU" dirty="0"/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3556876" y="1356585"/>
            <a:ext cx="3959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подготовке презентации были использованы материалы с сайта: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2494637"/>
            <a:ext cx="460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Шаблон (фон) презентации скачан                  с сайта: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314096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http://www.pedsovet.su/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Полотно 44"/>
          <p:cNvGrpSpPr>
            <a:grpSpLocks/>
          </p:cNvGrpSpPr>
          <p:nvPr/>
        </p:nvGrpSpPr>
        <p:grpSpPr bwMode="auto">
          <a:xfrm>
            <a:off x="2338136" y="684737"/>
            <a:ext cx="5904656" cy="5040560"/>
            <a:chOff x="825" y="1147"/>
            <a:chExt cx="27409" cy="20561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874" y="1147"/>
              <a:ext cx="3424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249" y="1147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7719" y="1160"/>
              <a:ext cx="3416" cy="3427"/>
            </a:xfrm>
            <a:prstGeom prst="rect">
              <a:avLst/>
            </a:prstGeom>
            <a:ln>
              <a:solidFill>
                <a:srgbClr val="C00000"/>
              </a:solidFill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1106" y="1147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825" y="4574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49" y="4574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90" y="4486"/>
              <a:ext cx="3416" cy="342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1106" y="4574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538" y="4574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7962" y="4574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825" y="800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249" y="800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720" y="8001"/>
              <a:ext cx="3416" cy="3427"/>
            </a:xfrm>
            <a:prstGeom prst="rect">
              <a:avLst/>
            </a:prstGeom>
            <a:ln>
              <a:solidFill>
                <a:srgbClr val="C00000"/>
              </a:solidFill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1106" y="800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4538" y="800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7962" y="800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1394" y="800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4818" y="800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249" y="11428"/>
              <a:ext cx="3416" cy="342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1106" y="11428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4538" y="11428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17962" y="11428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825" y="14855"/>
              <a:ext cx="3416" cy="34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249" y="14855"/>
              <a:ext cx="3416" cy="34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7681" y="14855"/>
              <a:ext cx="3416" cy="34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249" y="1828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7681" y="1828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11106" y="1828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14538" y="1828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17962" y="1828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1394" y="18281"/>
              <a:ext cx="3416" cy="34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7681" y="1147"/>
              <a:ext cx="0" cy="205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11106" y="1147"/>
              <a:ext cx="0" cy="205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7681" y="1147"/>
              <a:ext cx="3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7681" y="4574"/>
              <a:ext cx="3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7681" y="8001"/>
              <a:ext cx="3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7681" y="11428"/>
              <a:ext cx="3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7681" y="14855"/>
              <a:ext cx="3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7681" y="18281"/>
              <a:ext cx="3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7681" y="21708"/>
              <a:ext cx="3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968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95736" y="2492896"/>
            <a:ext cx="6444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Оксиды. Состав, классификация, номенклатура. 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67376" y="980569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 слышу – я забываю, я вижу – я запоминаю, я делаю – я понимаю».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Китайская пословица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04048" y="4149080"/>
            <a:ext cx="3635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Подготовила учитель химии 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категории:     А.А. </a:t>
            </a:r>
            <a:r>
              <a:rPr lang="ru-RU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Намы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89951" y="2420888"/>
            <a:ext cx="576064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5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Al</a:t>
            </a:r>
            <a:r>
              <a:rPr lang="ru-RU" sz="54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54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5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ru-RU" sz="5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ru-RU" sz="54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89632" y="1340768"/>
            <a:ext cx="6336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мы знаем об оксидах? 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916832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ОКСИДЫ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это сложные вещества, состоящие из двух элементов , один из которых – кислород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772816" y="908720"/>
            <a:ext cx="7038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можно ли отнести к оксидам? 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фторид кислорода.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Выпишите 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общую формулу класса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оксидов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II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sz="4400" b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4400" b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3501008"/>
            <a:ext cx="61926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Составьте формулы оксидов: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оксид бария, оксид алюминия, оксид калия, оксид углерода(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), оксид серы(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, оксид железа(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3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5585" y="2383097"/>
            <a:ext cx="698477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Номенклатура (названия) оксидов.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Попробуйте правильно назвать оксиды, формулы которых записаны К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СО, СО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95585" y="567215"/>
            <a:ext cx="67687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Алгоритм построения названий оксидов:</a:t>
            </a:r>
          </a:p>
          <a:p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Оксид + название элемента в родительном падеже  (валентность в случае ее переменности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4063824"/>
            <a:ext cx="61926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Составьте формулы оксидов: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оксид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натрия,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оксид калия, оксид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серы 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), оксид серы(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, оксид железа(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6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76672"/>
            <a:ext cx="69847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Составьте формулы названных в тексте оксидов (</a:t>
            </a:r>
            <a:r>
              <a:rPr lang="ru-RU" sz="20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 с текстом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паре, самоконтроль по шаблону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земной коре – литосфере – находится оксид алюминия ________ (глина), оксид кремния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_____ (песок), оксид железа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______ (содержится в красном железняке). Водная оболочка Земли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гидросфера состоит из оксид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водорода _____. В воздухе есть оксид углерода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______ (углекислый газ). В результате хозяйственной деятельности человека образуются вещества, загрязняющие атмосферу: оксид углерода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_____ (угарный газ), оксид серы 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______ (сернистый газ), оксид азота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____ и оксид азота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______.</a:t>
            </a:r>
          </a:p>
        </p:txBody>
      </p:sp>
    </p:spTree>
    <p:extLst>
      <p:ext uri="{BB962C8B-B14F-4D97-AF65-F5344CB8AC3E}">
        <p14:creationId xmlns:p14="http://schemas.microsoft.com/office/powerpoint/2010/main" val="206031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793</Words>
  <Application>Microsoft Office PowerPoint</Application>
  <PresentationFormat>Экран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Запомните!</vt:lpstr>
      <vt:lpstr>Презентация PowerPoint</vt:lpstr>
      <vt:lpstr> Запомните!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Учителя</cp:lastModifiedBy>
  <cp:revision>45</cp:revision>
  <dcterms:created xsi:type="dcterms:W3CDTF">2012-08-20T16:10:27Z</dcterms:created>
  <dcterms:modified xsi:type="dcterms:W3CDTF">2019-02-11T08:16:12Z</dcterms:modified>
</cp:coreProperties>
</file>