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7BF37E-A397-461B-9343-E7D5A8CC8D48}" type="datetimeFigureOut">
              <a:rPr lang="ru-RU" smtClean="0"/>
              <a:t>27.04.2018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F2284D-2FFF-4F1D-A58D-3DC1188D78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Реакции ионного обмена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80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Реакции, протекающие между ионами в растворах электролитов, называются </a:t>
            </a:r>
            <a:r>
              <a:rPr lang="ru-RU" sz="3600" u="sng" dirty="0" smtClean="0"/>
              <a:t>реакциями ионного обмена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val="323078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11872" cy="79208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Признаки РИО: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1879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Выпадение осадка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Выделение газа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Образование слабых электролитов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95366"/>
            <a:ext cx="2482618" cy="186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82829"/>
            <a:ext cx="1545890" cy="186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82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9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ru-RU" dirty="0" smtClean="0"/>
              <a:t>В виде молекул записывают: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187952"/>
          </a:xfrm>
        </p:spPr>
        <p:txBody>
          <a:bodyPr/>
          <a:lstStyle/>
          <a:p>
            <a:r>
              <a:rPr lang="ru-RU" dirty="0" smtClean="0"/>
              <a:t>Воду;</a:t>
            </a:r>
          </a:p>
          <a:p>
            <a:r>
              <a:rPr lang="ru-RU" dirty="0" smtClean="0"/>
              <a:t>Слабые электролиты;</a:t>
            </a:r>
          </a:p>
          <a:p>
            <a:r>
              <a:rPr lang="ru-RU" dirty="0" smtClean="0"/>
              <a:t>Нерастворимые соли;</a:t>
            </a:r>
          </a:p>
          <a:p>
            <a:r>
              <a:rPr lang="ru-RU" dirty="0" smtClean="0"/>
              <a:t>Малорастворимые соединения,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исключение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sz="1800" dirty="0" smtClean="0"/>
              <a:t>2</a:t>
            </a:r>
            <a:r>
              <a:rPr lang="ru-RU" dirty="0" smtClean="0"/>
              <a:t>;</a:t>
            </a:r>
          </a:p>
          <a:p>
            <a:r>
              <a:rPr lang="ru-RU" dirty="0" smtClean="0"/>
              <a:t>Газообразные вещества;</a:t>
            </a:r>
          </a:p>
          <a:p>
            <a:r>
              <a:rPr lang="ru-RU" dirty="0" smtClean="0"/>
              <a:t>Оксиды металлов и неметаллов.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7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712968" cy="62646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KOH + H</a:t>
            </a:r>
            <a:r>
              <a:rPr lang="en-US" sz="1800" b="1" dirty="0"/>
              <a:t>2</a:t>
            </a:r>
            <a:r>
              <a:rPr lang="en-US" sz="3200" dirty="0"/>
              <a:t>SO</a:t>
            </a:r>
            <a:r>
              <a:rPr lang="en-US" sz="1800" b="1" dirty="0"/>
              <a:t>4</a:t>
            </a:r>
            <a:r>
              <a:rPr lang="en-US" sz="3200" dirty="0"/>
              <a:t> = K</a:t>
            </a:r>
            <a:r>
              <a:rPr lang="en-US" sz="1800" b="1" dirty="0"/>
              <a:t>2</a:t>
            </a:r>
            <a:r>
              <a:rPr lang="en-US" sz="3200" dirty="0"/>
              <a:t>SO</a:t>
            </a:r>
            <a:r>
              <a:rPr lang="en-US" sz="1800" b="1" dirty="0"/>
              <a:t>4</a:t>
            </a:r>
            <a:r>
              <a:rPr lang="en-US" sz="3200" dirty="0"/>
              <a:t> + H</a:t>
            </a:r>
            <a:r>
              <a:rPr lang="en-US" sz="1800" b="1" dirty="0"/>
              <a:t>2</a:t>
            </a:r>
            <a:r>
              <a:rPr lang="en-US" sz="3200" dirty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CaO</a:t>
            </a:r>
            <a:r>
              <a:rPr lang="en-US" sz="3200" dirty="0"/>
              <a:t> +</a:t>
            </a:r>
            <a:r>
              <a:rPr lang="en-US" sz="3200" dirty="0" err="1"/>
              <a:t>HCl</a:t>
            </a:r>
            <a:r>
              <a:rPr lang="en-US" sz="3200" dirty="0"/>
              <a:t> = CaCl</a:t>
            </a:r>
            <a:r>
              <a:rPr lang="en-US" sz="1800" b="1" dirty="0"/>
              <a:t>2</a:t>
            </a:r>
            <a:r>
              <a:rPr lang="en-US" sz="3200" dirty="0"/>
              <a:t> + H</a:t>
            </a:r>
            <a:r>
              <a:rPr lang="en-US" sz="1800" b="1" dirty="0"/>
              <a:t>2</a:t>
            </a:r>
            <a:r>
              <a:rPr lang="en-US" sz="3200" dirty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AgNO</a:t>
            </a:r>
            <a:r>
              <a:rPr lang="en-US" sz="1800" b="1" dirty="0"/>
              <a:t>3</a:t>
            </a:r>
            <a:r>
              <a:rPr lang="en-US" sz="3200" dirty="0"/>
              <a:t> + </a:t>
            </a:r>
            <a:r>
              <a:rPr lang="en-US" sz="3200" dirty="0" err="1"/>
              <a:t>NaCl</a:t>
            </a:r>
            <a:r>
              <a:rPr lang="en-US" sz="3200" dirty="0"/>
              <a:t> = </a:t>
            </a:r>
            <a:r>
              <a:rPr lang="en-US" sz="3200" dirty="0" err="1"/>
              <a:t>AgCl</a:t>
            </a:r>
            <a:r>
              <a:rPr lang="en-US" sz="3200" dirty="0"/>
              <a:t> + NaNO</a:t>
            </a:r>
            <a:r>
              <a:rPr lang="en-US" sz="1800" b="1" dirty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Ca</a:t>
            </a:r>
            <a:r>
              <a:rPr lang="en-US" sz="3200" dirty="0"/>
              <a:t>(OH)</a:t>
            </a:r>
            <a:r>
              <a:rPr lang="en-US" sz="1800" b="1" dirty="0"/>
              <a:t>2</a:t>
            </a:r>
            <a:r>
              <a:rPr lang="en-US" sz="3200" dirty="0"/>
              <a:t> + NH</a:t>
            </a:r>
            <a:r>
              <a:rPr lang="en-US" sz="1800" b="1" dirty="0"/>
              <a:t>4</a:t>
            </a:r>
            <a:r>
              <a:rPr lang="en-US" sz="3200" dirty="0"/>
              <a:t>Cl = CaCl</a:t>
            </a:r>
            <a:r>
              <a:rPr lang="en-US" sz="1800" b="1" dirty="0"/>
              <a:t>2</a:t>
            </a:r>
            <a:r>
              <a:rPr lang="en-US" sz="3200" dirty="0"/>
              <a:t> + NH</a:t>
            </a:r>
            <a:r>
              <a:rPr lang="en-US" sz="1800" b="1" dirty="0"/>
              <a:t>4</a:t>
            </a:r>
            <a:r>
              <a:rPr lang="en-US" sz="3200" dirty="0"/>
              <a:t>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Ca</a:t>
            </a:r>
            <a:r>
              <a:rPr lang="en-US" sz="3200" dirty="0"/>
              <a:t>(NO</a:t>
            </a:r>
            <a:r>
              <a:rPr lang="en-US" sz="1800" b="1" dirty="0"/>
              <a:t>3</a:t>
            </a:r>
            <a:r>
              <a:rPr lang="en-US" sz="3200" dirty="0"/>
              <a:t>)</a:t>
            </a:r>
            <a:r>
              <a:rPr lang="en-US" sz="1800" b="1" dirty="0"/>
              <a:t>2</a:t>
            </a:r>
            <a:r>
              <a:rPr lang="en-US" sz="3200" dirty="0"/>
              <a:t> + K</a:t>
            </a:r>
            <a:r>
              <a:rPr lang="en-US" sz="2000" b="1" dirty="0"/>
              <a:t>2</a:t>
            </a:r>
            <a:r>
              <a:rPr lang="en-US" sz="3200" dirty="0"/>
              <a:t>CO</a:t>
            </a:r>
            <a:r>
              <a:rPr lang="en-US" sz="1800" b="1" dirty="0"/>
              <a:t>3</a:t>
            </a:r>
            <a:r>
              <a:rPr lang="en-US" sz="3200" dirty="0"/>
              <a:t> = CaCO</a:t>
            </a:r>
            <a:r>
              <a:rPr lang="en-US" sz="1800" b="1" dirty="0"/>
              <a:t>3</a:t>
            </a:r>
            <a:r>
              <a:rPr lang="en-US" sz="3200" dirty="0"/>
              <a:t> + </a:t>
            </a:r>
            <a:r>
              <a:rPr lang="en-US" sz="3200" dirty="0" smtClean="0"/>
              <a:t>KNO</a:t>
            </a:r>
            <a:r>
              <a:rPr lang="en-US" sz="1800" b="1" dirty="0" smtClean="0"/>
              <a:t>3</a:t>
            </a:r>
            <a:endParaRPr lang="ru-RU" sz="1800" b="1" dirty="0" smtClean="0"/>
          </a:p>
          <a:p>
            <a:pPr marL="514350" lvl="0" indent="-514350"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 startAt="6"/>
            </a:pPr>
            <a:r>
              <a:rPr lang="en-US" sz="3200" dirty="0">
                <a:solidFill>
                  <a:prstClr val="black"/>
                </a:solidFill>
              </a:rPr>
              <a:t>K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CO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 + </a:t>
            </a:r>
            <a:r>
              <a:rPr lang="en-US" sz="3200" dirty="0" err="1">
                <a:solidFill>
                  <a:prstClr val="black"/>
                </a:solidFill>
              </a:rPr>
              <a:t>HCl</a:t>
            </a:r>
            <a:r>
              <a:rPr lang="en-US" sz="3200" dirty="0">
                <a:solidFill>
                  <a:prstClr val="black"/>
                </a:solidFill>
              </a:rPr>
              <a:t> = </a:t>
            </a:r>
            <a:r>
              <a:rPr lang="en-US" sz="3200" dirty="0" err="1">
                <a:solidFill>
                  <a:prstClr val="black"/>
                </a:solidFill>
              </a:rPr>
              <a:t>KCl</a:t>
            </a:r>
            <a:r>
              <a:rPr lang="en-US" sz="3200" dirty="0">
                <a:solidFill>
                  <a:prstClr val="black"/>
                </a:solidFill>
              </a:rPr>
              <a:t> + CO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 + H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</a:p>
          <a:p>
            <a:pPr marL="514350" lvl="0" indent="-514350"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 startAt="6"/>
            </a:pPr>
            <a:r>
              <a:rPr lang="en-US" sz="3200" dirty="0" err="1">
                <a:solidFill>
                  <a:prstClr val="black"/>
                </a:solidFill>
              </a:rPr>
              <a:t>NaOH</a:t>
            </a:r>
            <a:r>
              <a:rPr lang="en-US" sz="3200" dirty="0">
                <a:solidFill>
                  <a:prstClr val="black"/>
                </a:solidFill>
              </a:rPr>
              <a:t> + Fe(NO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 = Fe(OH)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 + NaNO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</a:p>
          <a:p>
            <a:pPr marL="514350" lvl="0" indent="-514350"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 startAt="6"/>
            </a:pPr>
            <a:r>
              <a:rPr lang="en-US" sz="3200" dirty="0">
                <a:solidFill>
                  <a:prstClr val="black"/>
                </a:solidFill>
              </a:rPr>
              <a:t>Fe(OH)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 + HNO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 = Fe(NO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 + H</a:t>
            </a:r>
            <a:r>
              <a:rPr lang="en-US" sz="1800" b="1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</a:p>
          <a:p>
            <a:pPr marL="514350" lvl="0" indent="-514350">
              <a:spcBef>
                <a:spcPct val="20000"/>
              </a:spcBef>
              <a:buClr>
                <a:srgbClr val="D16349"/>
              </a:buClr>
              <a:buSzPct val="85000"/>
              <a:buFont typeface="+mj-lt"/>
              <a:buAutoNum type="arabicPeriod" startAt="6"/>
            </a:pPr>
            <a:r>
              <a:rPr lang="en-US" sz="3200" dirty="0">
                <a:solidFill>
                  <a:prstClr val="black"/>
                </a:solidFill>
              </a:rPr>
              <a:t>LiNO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 + K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PO</a:t>
            </a:r>
            <a:r>
              <a:rPr lang="en-US" sz="1800" b="1" dirty="0">
                <a:solidFill>
                  <a:prstClr val="black"/>
                </a:solidFill>
              </a:rPr>
              <a:t>4</a:t>
            </a:r>
            <a:r>
              <a:rPr lang="en-US" sz="3200" dirty="0">
                <a:solidFill>
                  <a:prstClr val="black"/>
                </a:solidFill>
              </a:rPr>
              <a:t> = Li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PO</a:t>
            </a:r>
            <a:r>
              <a:rPr lang="en-US" sz="1800" b="1" dirty="0">
                <a:solidFill>
                  <a:prstClr val="black"/>
                </a:solidFill>
              </a:rPr>
              <a:t>4</a:t>
            </a:r>
            <a:r>
              <a:rPr lang="en-US" sz="3200" dirty="0">
                <a:solidFill>
                  <a:prstClr val="black"/>
                </a:solidFill>
              </a:rPr>
              <a:t> + KNO</a:t>
            </a:r>
            <a:r>
              <a:rPr lang="en-US" sz="1800" b="1" dirty="0">
                <a:solidFill>
                  <a:prstClr val="black"/>
                </a:solidFill>
              </a:rPr>
              <a:t>3</a:t>
            </a:r>
            <a:endParaRPr lang="ru-RU" sz="1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8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Контрольная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183880" cy="41879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FeCl</a:t>
            </a:r>
            <a:r>
              <a:rPr lang="en-US" sz="1800" b="1" dirty="0" smtClean="0"/>
              <a:t>3</a:t>
            </a:r>
            <a:r>
              <a:rPr lang="en-US" sz="3200" dirty="0" smtClean="0"/>
              <a:t> + </a:t>
            </a:r>
            <a:r>
              <a:rPr lang="en-US" sz="3200" dirty="0" err="1" smtClean="0"/>
              <a:t>NaOH</a:t>
            </a:r>
            <a:r>
              <a:rPr lang="en-US" sz="3200" dirty="0" smtClean="0"/>
              <a:t> = Fe(OH)</a:t>
            </a:r>
            <a:r>
              <a:rPr lang="en-US" sz="1800" b="1" dirty="0" smtClean="0"/>
              <a:t>3</a:t>
            </a:r>
            <a:r>
              <a:rPr lang="en-US" sz="3200" dirty="0" smtClean="0"/>
              <a:t> + </a:t>
            </a:r>
            <a:r>
              <a:rPr lang="en-US" sz="3200" dirty="0" err="1" smtClean="0"/>
              <a:t>NaCl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KOH + </a:t>
            </a:r>
            <a:r>
              <a:rPr lang="en-US" sz="3200" dirty="0" err="1" smtClean="0"/>
              <a:t>HCl</a:t>
            </a:r>
            <a:r>
              <a:rPr lang="en-US" sz="3200" dirty="0" smtClean="0"/>
              <a:t> = </a:t>
            </a:r>
            <a:r>
              <a:rPr lang="en-US" sz="3200" dirty="0" err="1" smtClean="0"/>
              <a:t>KCl</a:t>
            </a:r>
            <a:r>
              <a:rPr lang="en-US" sz="3200" dirty="0" smtClean="0"/>
              <a:t> + H</a:t>
            </a:r>
            <a:r>
              <a:rPr lang="en-US" sz="1800" b="1" dirty="0" smtClean="0"/>
              <a:t>2</a:t>
            </a:r>
            <a:r>
              <a:rPr lang="en-US" sz="3200" dirty="0" smtClean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Mg(OH)</a:t>
            </a:r>
            <a:r>
              <a:rPr lang="en-US" sz="1800" b="1" dirty="0" smtClean="0"/>
              <a:t>2</a:t>
            </a:r>
            <a:r>
              <a:rPr lang="en-US" sz="3200" dirty="0" smtClean="0"/>
              <a:t> + </a:t>
            </a:r>
            <a:r>
              <a:rPr lang="en-US" sz="3200" dirty="0" err="1" smtClean="0"/>
              <a:t>HCl</a:t>
            </a:r>
            <a:r>
              <a:rPr lang="en-US" sz="3200" dirty="0" smtClean="0"/>
              <a:t> = MgCl</a:t>
            </a:r>
            <a:r>
              <a:rPr lang="en-US" sz="1800" b="1" dirty="0" smtClean="0"/>
              <a:t>2</a:t>
            </a:r>
            <a:r>
              <a:rPr lang="en-US" sz="3200" dirty="0" smtClean="0"/>
              <a:t> + H</a:t>
            </a:r>
            <a:r>
              <a:rPr lang="en-US" sz="1800" b="1" dirty="0" smtClean="0"/>
              <a:t>2</a:t>
            </a:r>
            <a:r>
              <a:rPr lang="en-US" sz="3200" dirty="0" smtClean="0"/>
              <a:t>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CuCl</a:t>
            </a:r>
            <a:r>
              <a:rPr lang="en-US" sz="1800" b="1" dirty="0" smtClean="0"/>
              <a:t>2</a:t>
            </a:r>
            <a:r>
              <a:rPr lang="en-US" sz="3200" dirty="0" smtClean="0"/>
              <a:t> + KOH = Cu(OH)</a:t>
            </a:r>
            <a:r>
              <a:rPr lang="en-US" sz="1800" b="1" dirty="0" smtClean="0"/>
              <a:t>2</a:t>
            </a:r>
            <a:r>
              <a:rPr lang="en-US" sz="3200" dirty="0" smtClean="0"/>
              <a:t> + </a:t>
            </a:r>
            <a:r>
              <a:rPr lang="en-US" sz="3200" dirty="0" err="1" smtClean="0"/>
              <a:t>KCl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FeCl</a:t>
            </a:r>
            <a:r>
              <a:rPr lang="en-US" sz="1800" b="1" dirty="0" smtClean="0"/>
              <a:t>2</a:t>
            </a:r>
            <a:r>
              <a:rPr lang="en-US" sz="3200" dirty="0" smtClean="0"/>
              <a:t> + AgNO</a:t>
            </a:r>
            <a:r>
              <a:rPr lang="en-US" sz="1800" b="1" dirty="0" smtClean="0"/>
              <a:t>3</a:t>
            </a:r>
            <a:r>
              <a:rPr lang="en-US" sz="3200" dirty="0" smtClean="0"/>
              <a:t> = Fe(NO</a:t>
            </a:r>
            <a:r>
              <a:rPr lang="en-US" sz="1800" b="1" dirty="0" smtClean="0"/>
              <a:t>3</a:t>
            </a:r>
            <a:r>
              <a:rPr lang="en-US" sz="3200" dirty="0" smtClean="0"/>
              <a:t>)</a:t>
            </a:r>
            <a:r>
              <a:rPr lang="en-US" sz="1800" b="1" dirty="0" smtClean="0"/>
              <a:t>2</a:t>
            </a:r>
            <a:r>
              <a:rPr lang="en-US" sz="3200" dirty="0" smtClean="0"/>
              <a:t> + </a:t>
            </a:r>
            <a:r>
              <a:rPr lang="en-US" sz="3200" dirty="0" err="1" smtClean="0"/>
              <a:t>AgCl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K</a:t>
            </a:r>
            <a:r>
              <a:rPr lang="en-US" sz="1800" b="1" dirty="0" smtClean="0"/>
              <a:t>2</a:t>
            </a:r>
            <a:r>
              <a:rPr lang="en-US" sz="3200" dirty="0" smtClean="0"/>
              <a:t>S + </a:t>
            </a:r>
            <a:r>
              <a:rPr lang="en-US" sz="3200" dirty="0" err="1" smtClean="0"/>
              <a:t>HCl</a:t>
            </a:r>
            <a:r>
              <a:rPr lang="en-US" sz="3200" dirty="0" smtClean="0"/>
              <a:t> = </a:t>
            </a:r>
            <a:r>
              <a:rPr lang="en-US" sz="3200" dirty="0" err="1" smtClean="0"/>
              <a:t>KCl</a:t>
            </a:r>
            <a:r>
              <a:rPr lang="en-US" sz="3200" dirty="0" smtClean="0"/>
              <a:t> + H</a:t>
            </a:r>
            <a:r>
              <a:rPr lang="en-US" sz="1800" b="1" dirty="0" smtClean="0"/>
              <a:t>2</a:t>
            </a:r>
            <a:r>
              <a:rPr lang="en-US" sz="3200" dirty="0" smtClean="0"/>
              <a:t>S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186</TotalTime>
  <Words>163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Реакции ионного обмена</vt:lpstr>
      <vt:lpstr>Презентация PowerPoint</vt:lpstr>
      <vt:lpstr>Признаки РИО:</vt:lpstr>
      <vt:lpstr>Презентация PowerPoint</vt:lpstr>
      <vt:lpstr>В виде молекул записывают:</vt:lpstr>
      <vt:lpstr>Презентация PowerPoint</vt:lpstr>
      <vt:lpstr>Контрольная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Реакции ионного обмена</dc:title>
  <dc:creator>Анастасия Крапчатова</dc:creator>
  <cp:lastModifiedBy>User</cp:lastModifiedBy>
  <cp:revision>4</cp:revision>
  <dcterms:created xsi:type="dcterms:W3CDTF">2018-04-22T13:53:05Z</dcterms:created>
  <dcterms:modified xsi:type="dcterms:W3CDTF">2018-04-27T07:39:12Z</dcterms:modified>
</cp:coreProperties>
</file>