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7" r:id="rId13"/>
    <p:sldId id="258" r:id="rId14"/>
    <p:sldId id="259" r:id="rId15"/>
    <p:sldId id="26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16" y="7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D8B7-C9BA-45AB-92F6-986D1561CCD5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D17-8026-40F2-914C-88F306709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3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D8B7-C9BA-45AB-92F6-986D1561CCD5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D17-8026-40F2-914C-88F306709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6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D8B7-C9BA-45AB-92F6-986D1561CCD5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D17-8026-40F2-914C-88F306709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1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D8B7-C9BA-45AB-92F6-986D1561CCD5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D17-8026-40F2-914C-88F306709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D8B7-C9BA-45AB-92F6-986D1561CCD5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D17-8026-40F2-914C-88F306709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3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D8B7-C9BA-45AB-92F6-986D1561CCD5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D17-8026-40F2-914C-88F306709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0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D8B7-C9BA-45AB-92F6-986D1561CCD5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D17-8026-40F2-914C-88F306709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3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D8B7-C9BA-45AB-92F6-986D1561CCD5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D17-8026-40F2-914C-88F306709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6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D8B7-C9BA-45AB-92F6-986D1561CCD5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D17-8026-40F2-914C-88F306709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8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D8B7-C9BA-45AB-92F6-986D1561CCD5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D17-8026-40F2-914C-88F306709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7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D8B7-C9BA-45AB-92F6-986D1561CCD5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D17-8026-40F2-914C-88F306709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5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3D8B7-C9BA-45AB-92F6-986D1561CCD5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60D17-8026-40F2-914C-88F306709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0.png"/><Relationship Id="rId18" Type="http://schemas.openxmlformats.org/officeDocument/2006/relationships/image" Target="../media/image190.png"/><Relationship Id="rId26" Type="http://schemas.openxmlformats.org/officeDocument/2006/relationships/image" Target="../media/image36.png"/><Relationship Id="rId3" Type="http://schemas.openxmlformats.org/officeDocument/2006/relationships/image" Target="../media/image47.png"/><Relationship Id="rId21" Type="http://schemas.openxmlformats.org/officeDocument/2006/relationships/image" Target="../media/image4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image" Target="../media/image310.png"/><Relationship Id="rId16" Type="http://schemas.openxmlformats.org/officeDocument/2006/relationships/image" Target="../media/image170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24" Type="http://schemas.openxmlformats.org/officeDocument/2006/relationships/image" Target="../media/image43.png"/><Relationship Id="rId5" Type="http://schemas.openxmlformats.org/officeDocument/2006/relationships/image" Target="../media/image60.png"/><Relationship Id="rId15" Type="http://schemas.openxmlformats.org/officeDocument/2006/relationships/image" Target="../media/image160.png"/><Relationship Id="rId23" Type="http://schemas.openxmlformats.org/officeDocument/2006/relationships/image" Target="../media/image42.png"/><Relationship Id="rId10" Type="http://schemas.openxmlformats.org/officeDocument/2006/relationships/image" Target="../media/image110.png"/><Relationship Id="rId19" Type="http://schemas.openxmlformats.org/officeDocument/2006/relationships/image" Target="../media/image38.png"/><Relationship Id="rId4" Type="http://schemas.openxmlformats.org/officeDocument/2006/relationships/image" Target="../media/image50.png"/><Relationship Id="rId9" Type="http://schemas.openxmlformats.org/officeDocument/2006/relationships/image" Target="../media/image100.png"/><Relationship Id="rId14" Type="http://schemas.openxmlformats.org/officeDocument/2006/relationships/image" Target="../media/image150.png"/><Relationship Id="rId2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0.png"/><Relationship Id="rId18" Type="http://schemas.openxmlformats.org/officeDocument/2006/relationships/image" Target="../media/image420.png"/><Relationship Id="rId3" Type="http://schemas.openxmlformats.org/officeDocument/2006/relationships/image" Target="../media/image270.png"/><Relationship Id="rId7" Type="http://schemas.openxmlformats.org/officeDocument/2006/relationships/image" Target="../media/image311.png"/><Relationship Id="rId12" Type="http://schemas.openxmlformats.org/officeDocument/2006/relationships/image" Target="../media/image360.png"/><Relationship Id="rId17" Type="http://schemas.openxmlformats.org/officeDocument/2006/relationships/image" Target="../media/image410.png"/><Relationship Id="rId2" Type="http://schemas.openxmlformats.org/officeDocument/2006/relationships/image" Target="../media/image260.png"/><Relationship Id="rId16" Type="http://schemas.openxmlformats.org/officeDocument/2006/relationships/image" Target="../media/image400.png"/><Relationship Id="rId20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5" Type="http://schemas.openxmlformats.org/officeDocument/2006/relationships/image" Target="../media/image390.png"/><Relationship Id="rId10" Type="http://schemas.openxmlformats.org/officeDocument/2006/relationships/image" Target="../media/image13.png"/><Relationship Id="rId19" Type="http://schemas.openxmlformats.org/officeDocument/2006/relationships/image" Target="../media/image43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Relationship Id="rId14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563638"/>
            <a:ext cx="4246240" cy="205405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Закон Ома для участка цепи. Сопротивление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7534"/>
            <a:ext cx="3528392" cy="26513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114" y="3592056"/>
            <a:ext cx="3795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И днем, и ночью кот ученый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Все ходит по цепи кругом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363838"/>
            <a:ext cx="2303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ток включенный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627784" y="3795886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8552355"/>
                  </p:ext>
                </p:extLst>
              </p:nvPr>
            </p:nvGraphicFramePr>
            <p:xfrm>
              <a:off x="359532" y="339502"/>
              <a:ext cx="8424936" cy="407924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06234"/>
                    <a:gridCol w="2106234"/>
                    <a:gridCol w="2106234"/>
                    <a:gridCol w="210623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Вещество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𝝆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, Ом∙м при 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𝟐𝟎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 ℃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Вещество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𝝆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, Ом∙м при 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𝟐𝟎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 ℃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Проводники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Полупроводники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FFFF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Серебро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1,6×10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Углерод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3,5×10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Медь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1,7×10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Германий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Золото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2,4×10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Кровь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1,5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Алюминий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2,8×10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Кремний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2300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Вольфрам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5,5×10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Диэлектрики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Платина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Полиэтилен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ru-RU" smtClean="0">
                                    <a:latin typeface="Cambria Math"/>
                                  </a:rPr>
                                  <m:t>—</m:t>
                                </m:r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Сталь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2×10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Дерево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ru-RU" smtClean="0">
                                    <a:latin typeface="Cambria Math"/>
                                  </a:rPr>
                                  <m:t>—</m:t>
                                </m:r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Нихром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Резина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Ртуть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9,6×10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Стекло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11</m:t>
                                    </m:r>
                                  </m:sup>
                                </m:sSup>
                                <m:r>
                                  <a:rPr lang="ru-RU" smtClean="0">
                                    <a:latin typeface="Cambria Math"/>
                                  </a:rPr>
                                  <m:t>—</m:t>
                                </m:r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8552355"/>
                  </p:ext>
                </p:extLst>
              </p:nvPr>
            </p:nvGraphicFramePr>
            <p:xfrm>
              <a:off x="359532" y="339502"/>
              <a:ext cx="8424936" cy="4276091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06234"/>
                    <a:gridCol w="2106234"/>
                    <a:gridCol w="2106234"/>
                    <a:gridCol w="210623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Вещество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80" t="-8197" r="-200580" b="-10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Вещество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70" t="-8197" r="-290" b="-1075410"/>
                          </a:stretch>
                        </a:blipFill>
                      </a:tcPr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Проводники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Полупроводники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FFFF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4006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Серебро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80" t="-195385" r="-200580" b="-8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Углерод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70" t="-195385" r="-290" b="-815385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Медь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80" t="-300000" r="-200580" b="-7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Германий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70" t="-300000" r="-290" b="-728125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Золото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80" t="-400000" r="-200580" b="-6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Кровь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70" t="-400000" r="-290" b="-628125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Алюминий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80" t="-492308" r="-200580" b="-5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Кремний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70" t="-492308" r="-290" b="-518462"/>
                          </a:stretch>
                        </a:blipFill>
                      </a:tcPr>
                    </a:tc>
                  </a:tr>
                  <a:tr h="396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Вольфрам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80" t="-592308" r="-200580" b="-41846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Диэлектрики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Платина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80" t="-703125" r="-200580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Полиэтилен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70" t="-703125" r="-290" b="-325000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Сталь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80" t="-803125" r="-20058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Дерево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70" t="-803125" r="-290" b="-225000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Нихром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80" t="-903125" r="-20058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Резина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70" t="-903125" r="-290" b="-125000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Ртуть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80" t="-1003125" r="-20058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Стекло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70" t="-1003125" r="-290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560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Закон Ома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для участка цепи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00922" y="3969890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Георг Ом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1787 — 1854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7574"/>
            <a:ext cx="2337764" cy="2971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142" y="-497304"/>
            <a:ext cx="5484326" cy="615161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674058" y="1491630"/>
                <a:ext cx="3816424" cy="266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Закон Ома для участка цепи: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сила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тока на участке цепи прямо пропорциональна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приложенному к нему напряжению и обратно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пропорциональна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сопротивлению данного участка:</a:t>
                </a:r>
              </a:p>
              <a:p>
                <a:pPr marL="0" indent="0">
                  <a:buNone/>
                </a:pPr>
                <a:endParaRPr lang="ru-RU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8" y="1491630"/>
                <a:ext cx="3816424" cy="2664296"/>
              </a:xfrm>
              <a:prstGeom prst="rect">
                <a:avLst/>
              </a:prstGeom>
              <a:blipFill rotWithShape="1">
                <a:blip r:embed="rId4"/>
                <a:stretch>
                  <a:fillRect l="-1757" t="-1144" r="-2556" b="-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6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42966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Медный провод длиной 75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находится под напряжением 180 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Если  сила тока в проводе должна находиться в диапазоне от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25 А до 35 А,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найдите минимальное и максимальное значения площади поперечного сечения данного провода. </a:t>
            </a:r>
          </a:p>
        </p:txBody>
      </p:sp>
      <p:sp>
        <p:nvSpPr>
          <p:cNvPr id="4" name="Прямоугольник 21"/>
          <p:cNvSpPr/>
          <p:nvPr/>
        </p:nvSpPr>
        <p:spPr>
          <a:xfrm>
            <a:off x="230600" y="1462013"/>
            <a:ext cx="2202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</a:rPr>
              <a:t>Дано: </a:t>
            </a:r>
            <a:endParaRPr lang="en-CA" sz="20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2771800" y="1835341"/>
            <a:ext cx="0" cy="24646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324159" y="3579862"/>
            <a:ext cx="24476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3897" y="1851670"/>
                <a:ext cx="1181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baseline="0" smtClean="0">
                          <a:latin typeface="Cambria Math"/>
                        </a:rPr>
                        <m:t>𝑙</m:t>
                      </m:r>
                      <m:r>
                        <a:rPr lang="en-US" sz="2000" b="0" i="1" baseline="0" smtClean="0">
                          <a:latin typeface="Cambria Math"/>
                        </a:rPr>
                        <m:t>=75 м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97" y="1851670"/>
                <a:ext cx="1181669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692" r="-773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200" y="2499742"/>
                <a:ext cx="13997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𝑈</m:t>
                      </m:r>
                      <m:r>
                        <a:rPr lang="en-US" sz="2000" b="0" i="1" baseline="0" smtClean="0">
                          <a:latin typeface="Cambria Math"/>
                        </a:rPr>
                        <m:t>=180 </m:t>
                      </m:r>
                      <m:r>
                        <a:rPr lang="ru-RU" sz="2000" b="0" i="1" baseline="0" smtClean="0">
                          <a:latin typeface="Cambria Math"/>
                        </a:rPr>
                        <m:t>В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0" y="2499742"/>
                <a:ext cx="1399742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655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3200" y="2787774"/>
                <a:ext cx="15384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/>
                        </a:rPr>
                        <m:t>=</m:t>
                      </m:r>
                      <m:r>
                        <a:rPr lang="ru-RU" sz="2000" b="0" i="1" baseline="0" smtClean="0">
                          <a:latin typeface="Cambria Math"/>
                        </a:rPr>
                        <m:t>2</m:t>
                      </m:r>
                      <m:r>
                        <a:rPr lang="en-US" sz="2000" b="0" i="1" baseline="0" smtClean="0">
                          <a:latin typeface="Cambria Math"/>
                        </a:rPr>
                        <m:t>5</m:t>
                      </m:r>
                      <m:r>
                        <a:rPr lang="ru-RU" sz="2000" b="0" i="1" baseline="0" smtClean="0">
                          <a:latin typeface="Cambria Math"/>
                        </a:rPr>
                        <m:t> А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0" y="2787774"/>
                <a:ext cx="1538434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555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66990" y="267494"/>
                <a:ext cx="7569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75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ru-RU" sz="2000" b="0" i="1" smtClean="0"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990" y="267494"/>
                <a:ext cx="756938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1209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3200" y="2139702"/>
                <a:ext cx="2638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baseline="0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b="0" i="1" baseline="0" smtClean="0">
                          <a:latin typeface="Cambria Math"/>
                        </a:rPr>
                        <m:t>=</m:t>
                      </m:r>
                      <m:r>
                        <a:rPr lang="ru-RU" sz="2000" b="0" i="1" baseline="0" smtClean="0">
                          <a:latin typeface="Cambria Math"/>
                        </a:rPr>
                        <m:t>1,</m:t>
                      </m:r>
                      <m:r>
                        <a:rPr lang="en-US" sz="2000" b="0" i="1" baseline="0" smtClean="0">
                          <a:latin typeface="Cambria Math"/>
                        </a:rPr>
                        <m:t>7</m:t>
                      </m:r>
                      <m:r>
                        <a:rPr lang="en-US" sz="2000" b="0" i="1" baseline="0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  <m:r>
                        <a:rPr lang="ru-RU" sz="2000" b="0" i="1" baseline="0" smtClean="0">
                          <a:latin typeface="Cambria Math"/>
                          <a:ea typeface="Cambria Math"/>
                        </a:rPr>
                        <m:t> Ом∙</m:t>
                      </m:r>
                      <m:r>
                        <a:rPr lang="ru-RU" sz="2000" b="0" i="1" baseline="0" smtClean="0"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0" y="2139702"/>
                <a:ext cx="2638478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347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3200" y="3179752"/>
                <a:ext cx="1580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/>
                        </a:rPr>
                        <m:t>=35</m:t>
                      </m:r>
                      <m:r>
                        <a:rPr lang="ru-RU" sz="2000" b="0" i="1" baseline="0" smtClean="0">
                          <a:latin typeface="Cambria Math"/>
                        </a:rPr>
                        <m:t> А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0" y="3179752"/>
                <a:ext cx="1580304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540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5536" y="3579862"/>
                <a:ext cx="17990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− ?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79862"/>
                <a:ext cx="1799019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r="-440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72801" y="255889"/>
                <a:ext cx="883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180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ru-RU" sz="2000" b="0" i="1" smtClean="0">
                          <a:latin typeface="Cambria Math"/>
                        </a:rPr>
                        <m:t>В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801" y="255889"/>
                <a:ext cx="883575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10345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70475" y="555526"/>
                <a:ext cx="7441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25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ru-RU" sz="2000" b="0" i="1" smtClean="0">
                          <a:latin typeface="Cambria Math"/>
                        </a:rPr>
                        <m:t>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475" y="555526"/>
                <a:ext cx="744113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r="-12295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44310" y="555526"/>
                <a:ext cx="7441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3</m:t>
                      </m:r>
                      <m:r>
                        <a:rPr lang="ru-RU" sz="2000" b="0" i="1" smtClean="0">
                          <a:latin typeface="Cambria Math"/>
                        </a:rPr>
                        <m:t>5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ru-RU" sz="2000" b="0" i="1" smtClean="0">
                          <a:latin typeface="Cambria Math"/>
                        </a:rPr>
                        <m:t>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310" y="555526"/>
                <a:ext cx="744114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576" r="-12295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Группа 34"/>
          <p:cNvGrpSpPr/>
          <p:nvPr/>
        </p:nvGrpSpPr>
        <p:grpSpPr>
          <a:xfrm>
            <a:off x="5796136" y="1607189"/>
            <a:ext cx="3168352" cy="1132678"/>
            <a:chOff x="5796136" y="1607189"/>
            <a:chExt cx="3168352" cy="113267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256562" y="2094116"/>
              <a:ext cx="221558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6363057" y="2038077"/>
              <a:ext cx="112078" cy="11207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8251234" y="2038077"/>
              <a:ext cx="112078" cy="11207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flipH="1">
              <a:off x="6475134" y="2310140"/>
              <a:ext cx="183213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132369" y="2339757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75 м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796136" y="1862123"/>
                  <a:ext cx="5291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1862123"/>
                  <a:ext cx="529184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7576" r="-17241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429342" y="1840627"/>
                  <a:ext cx="5351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9342" y="1840627"/>
                  <a:ext cx="535146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7576" r="-17045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589686" y="1607189"/>
                  <a:ext cx="15493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ru-RU" sz="200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=180 </m:t>
                        </m:r>
                        <m:r>
                          <a:rPr lang="ru-RU" sz="2000" b="0" i="1" smtClean="0">
                            <a:latin typeface="Cambria Math"/>
                            <a:ea typeface="Cambria Math"/>
                          </a:rPr>
                          <m:t>В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9686" y="1607189"/>
                  <a:ext cx="1549335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7692" r="-5512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72000" y="1807244"/>
                <a:ext cx="864467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00" y="1807244"/>
                <a:ext cx="864467" cy="666529"/>
              </a:xfrm>
              <a:prstGeom prst="rect">
                <a:avLst/>
              </a:prstGeom>
              <a:blipFill rotWithShape="1">
                <a:blip r:embed="rId15"/>
                <a:stretch>
                  <a:fillRect r="-9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20000" y="1794992"/>
                <a:ext cx="982384" cy="674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1794992"/>
                <a:ext cx="982384" cy="674672"/>
              </a:xfrm>
              <a:prstGeom prst="rect">
                <a:avLst/>
              </a:prstGeom>
              <a:blipFill rotWithShape="1">
                <a:blip r:embed="rId16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72000" y="2654564"/>
                <a:ext cx="1000723" cy="722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𝑈𝑆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00" y="2654564"/>
                <a:ext cx="1000723" cy="722634"/>
              </a:xfrm>
              <a:prstGeom prst="rect">
                <a:avLst/>
              </a:prstGeom>
              <a:blipFill rotWithShape="1">
                <a:blip r:embed="rId17"/>
                <a:stretch>
                  <a:fillRect r="-8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20000" y="2669623"/>
                <a:ext cx="1050416" cy="674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2669623"/>
                <a:ext cx="1050416" cy="674672"/>
              </a:xfrm>
              <a:prstGeom prst="rect">
                <a:avLst/>
              </a:prstGeom>
              <a:blipFill rotWithShape="1">
                <a:blip r:embed="rId18"/>
                <a:stretch>
                  <a:fillRect r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71800" y="3435846"/>
                <a:ext cx="3418693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25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ru-RU" sz="2000" b="0" i="1" baseline="0" smtClean="0">
                              <a:latin typeface="Cambria Math"/>
                            </a:rPr>
                            <m:t>1,</m:t>
                          </m:r>
                          <m:r>
                            <a:rPr lang="en-US" sz="2000" b="0" i="1" baseline="0" smtClean="0">
                              <a:latin typeface="Cambria Math"/>
                            </a:rPr>
                            <m:t>7</m:t>
                          </m:r>
                          <m: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baseline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000" b="0" i="1" baseline="0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000" b="0" i="1" baseline="0" smtClean="0">
                                  <a:latin typeface="Cambria Math"/>
                                  <a:ea typeface="Cambria Math"/>
                                </a:rPr>
                                <m:t>−8</m:t>
                              </m:r>
                            </m:sup>
                          </m:sSup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  <m:t>75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435846"/>
                <a:ext cx="3418693" cy="709938"/>
              </a:xfrm>
              <a:prstGeom prst="rect">
                <a:avLst/>
              </a:prstGeom>
              <a:blipFill rotWithShape="1">
                <a:blip r:embed="rId19"/>
                <a:stretch>
                  <a:fillRect r="-2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5998663" y="3635901"/>
                <a:ext cx="21737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=17,7</m:t>
                      </m:r>
                      <m:r>
                        <a:rPr lang="en-US" sz="2000" b="0" i="1" baseline="0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  <m:r>
                        <a:rPr lang="en-US" sz="2000" b="0" i="1" baseline="0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63" y="3635901"/>
                <a:ext cx="2173737" cy="400110"/>
              </a:xfrm>
              <a:prstGeom prst="rect">
                <a:avLst/>
              </a:prstGeom>
              <a:blipFill rotWithShape="1">
                <a:blip r:embed="rId20"/>
                <a:stretch>
                  <a:fillRect t="-7576" r="-392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6018659" y="3641735"/>
                <a:ext cx="15056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baseline="0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ru-RU" sz="2000" b="0" i="1" baseline="0" smtClean="0">
                          <a:latin typeface="Cambria Math"/>
                          <a:ea typeface="Cambria Math"/>
                        </a:rPr>
                        <m:t>0,18</m:t>
                      </m:r>
                      <m:sSup>
                        <m:sSupPr>
                          <m:ctrlP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 мм</m:t>
                          </m:r>
                        </m:e>
                        <m:sup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59" y="3641735"/>
                <a:ext cx="1505669" cy="400110"/>
              </a:xfrm>
              <a:prstGeom prst="rect">
                <a:avLst/>
              </a:prstGeom>
              <a:blipFill rotWithShape="1">
                <a:blip r:embed="rId21"/>
                <a:stretch>
                  <a:fillRect t="-7576" r="-607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771800" y="4145784"/>
                <a:ext cx="3460563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35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ru-RU" sz="2000" b="0" i="1" baseline="0" smtClean="0">
                              <a:latin typeface="Cambria Math"/>
                            </a:rPr>
                            <m:t>1,</m:t>
                          </m:r>
                          <m:r>
                            <a:rPr lang="en-US" sz="2000" b="0" i="1" baseline="0" smtClean="0">
                              <a:latin typeface="Cambria Math"/>
                            </a:rPr>
                            <m:t>7</m:t>
                          </m:r>
                          <m: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baseline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000" b="0" i="1" baseline="0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000" b="0" i="1" baseline="0" smtClean="0">
                                  <a:latin typeface="Cambria Math"/>
                                  <a:ea typeface="Cambria Math"/>
                                </a:rPr>
                                <m:t>−8</m:t>
                              </m:r>
                            </m:sup>
                          </m:sSup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  <m:t>75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145784"/>
                <a:ext cx="3460563" cy="709938"/>
              </a:xfrm>
              <a:prstGeom prst="rect">
                <a:avLst/>
              </a:prstGeom>
              <a:blipFill rotWithShape="1">
                <a:blip r:embed="rId22"/>
                <a:stretch>
                  <a:fillRect r="-2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987469" y="4345839"/>
                <a:ext cx="21737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=24,8</m:t>
                      </m:r>
                      <m:r>
                        <a:rPr lang="en-US" sz="2000" b="0" i="1" baseline="0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  <m:r>
                        <a:rPr lang="en-US" sz="2000" b="0" i="1" baseline="0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469" y="4345839"/>
                <a:ext cx="2173737" cy="400110"/>
              </a:xfrm>
              <a:prstGeom prst="rect">
                <a:avLst/>
              </a:prstGeom>
              <a:blipFill rotWithShape="1">
                <a:blip r:embed="rId23"/>
                <a:stretch>
                  <a:fillRect t="-7576" r="-392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6012160" y="4351673"/>
                <a:ext cx="15056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baseline="0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ru-RU" sz="2000" b="0" i="1" baseline="0" smtClean="0">
                          <a:latin typeface="Cambria Math"/>
                          <a:ea typeface="Cambria Math"/>
                        </a:rPr>
                        <m:t>0,</m:t>
                      </m:r>
                      <m:r>
                        <a:rPr lang="en-US" sz="2000" b="0" i="1" baseline="0" smtClean="0">
                          <a:latin typeface="Cambria Math"/>
                          <a:ea typeface="Cambria Math"/>
                        </a:rPr>
                        <m:t>25</m:t>
                      </m:r>
                      <m:sSup>
                        <m:sSupPr>
                          <m:ctrlP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 мм</m:t>
                          </m:r>
                        </m:e>
                        <m:sup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351673"/>
                <a:ext cx="1505669" cy="400110"/>
              </a:xfrm>
              <a:prstGeom prst="rect">
                <a:avLst/>
              </a:prstGeom>
              <a:blipFill rotWithShape="1">
                <a:blip r:embed="rId24"/>
                <a:stretch>
                  <a:fillRect t="-7692" r="-6073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" y="123478"/>
            <a:ext cx="9144000" cy="467290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Таблица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6603768"/>
                  </p:ext>
                </p:extLst>
              </p:nvPr>
            </p:nvGraphicFramePr>
            <p:xfrm>
              <a:off x="359532" y="339502"/>
              <a:ext cx="8424936" cy="407924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06234"/>
                    <a:gridCol w="2106234"/>
                    <a:gridCol w="2106234"/>
                    <a:gridCol w="210623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Вещество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𝝆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, Ом∙м при 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𝟐𝟎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 ℃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Вещество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𝝆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, Ом∙м при 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𝟐𝟎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 ℃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Проводники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Полупроводники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FFFF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Серебро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1,6×10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Углерод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3,5×10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Медь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1,7×10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Германий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Золото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2,4×10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Кровь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1,5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Алюминий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2,8×10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Кремний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2300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Вольфрам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5,5×10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Диэлектрики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Платина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Полиэтилен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ru-RU" smtClean="0">
                                    <a:latin typeface="Cambria Math"/>
                                  </a:rPr>
                                  <m:t>—</m:t>
                                </m:r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Сталь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2×10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Дерево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ru-RU" smtClean="0">
                                    <a:latin typeface="Cambria Math"/>
                                  </a:rPr>
                                  <m:t>—</m:t>
                                </m:r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Нихром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Резина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Ртуть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9,6×10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Стекло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11</m:t>
                                    </m:r>
                                  </m:sup>
                                </m:sSup>
                                <m:r>
                                  <a:rPr lang="ru-RU" smtClean="0">
                                    <a:latin typeface="Cambria Math"/>
                                  </a:rPr>
                                  <m:t>—</m:t>
                                </m:r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Таблица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6603768"/>
                  </p:ext>
                </p:extLst>
              </p:nvPr>
            </p:nvGraphicFramePr>
            <p:xfrm>
              <a:off x="359532" y="339502"/>
              <a:ext cx="8424936" cy="4276091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06234"/>
                    <a:gridCol w="2106234"/>
                    <a:gridCol w="2106234"/>
                    <a:gridCol w="210623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Вещество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100580" t="-8197" r="-200580" b="-10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Вещество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300870" t="-8197" r="-290" b="-1075410"/>
                          </a:stretch>
                        </a:blipFill>
                      </a:tcPr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Проводники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Полупроводники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FFFF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4006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Серебро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100580" t="-195385" r="-200580" b="-8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Углерод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300870" t="-195385" r="-290" b="-815385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Медь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100580" t="-300000" r="-200580" b="-7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Германий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300870" t="-300000" r="-290" b="-728125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Золото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100580" t="-400000" r="-200580" b="-6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Кровь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300870" t="-400000" r="-290" b="-628125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Алюминий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100580" t="-492308" r="-200580" b="-5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Кремний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300870" t="-492308" r="-290" b="-518462"/>
                          </a:stretch>
                        </a:blipFill>
                      </a:tcPr>
                    </a:tc>
                  </a:tr>
                  <a:tr h="396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Вольфрам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100580" t="-592308" r="-200580" b="-41846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Диэлектрики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Платина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100580" t="-703125" r="-200580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Полиэтилен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300870" t="-703125" r="-290" b="-325000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Сталь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100580" t="-803125" r="-20058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Дерево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300870" t="-803125" r="-290" b="-225000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Нихром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100580" t="-903125" r="-20058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Резина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300870" t="-903125" r="-290" b="-125000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Ртуть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100580" t="-1003125" r="-20058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Стекло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6"/>
                          <a:stretch>
                            <a:fillRect l="-300870" t="-1003125" r="-290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26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17284E-7 L -0.27361 0.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1577E-6 L -0.69184 0.4393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01" y="21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4946E-6 L -0.64341 0.4510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70" y="2255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4946E-6 L -0.73889 0.5208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44" y="26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4" grpId="0"/>
      <p:bldP spid="14" grpId="1"/>
      <p:bldP spid="14" grpId="2"/>
      <p:bldP spid="15" grpId="0"/>
      <p:bldP spid="16" grpId="0"/>
      <p:bldP spid="17" grpId="0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36" grpId="0"/>
      <p:bldP spid="37" grpId="0"/>
      <p:bldP spid="38" grpId="0"/>
      <p:bldP spid="39" grpId="0"/>
      <p:bldP spid="40" grpId="0"/>
      <p:bldP spid="41" grpId="0"/>
      <p:bldP spid="41" grpId="1"/>
      <p:bldP spid="42" grpId="0"/>
      <p:bldP spid="43" grpId="0"/>
      <p:bldP spid="44" grpId="0"/>
      <p:bldP spid="44" grpId="1"/>
      <p:bldP spid="45" grpId="0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205978"/>
            <a:ext cx="8229600" cy="1213643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 лампе накаливания используется вольфрамовая нить, радиус которой равен 0,01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Длина этой нити составляет 20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см.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Если лампочка рассчитана на 80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то, каково напряжение на ней?</a:t>
            </a:r>
          </a:p>
        </p:txBody>
      </p:sp>
      <p:sp>
        <p:nvSpPr>
          <p:cNvPr id="4" name="Прямоугольник 21"/>
          <p:cNvSpPr/>
          <p:nvPr/>
        </p:nvSpPr>
        <p:spPr>
          <a:xfrm>
            <a:off x="230600" y="1333606"/>
            <a:ext cx="2202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</a:rPr>
              <a:t>Дано: </a:t>
            </a:r>
            <a:endParaRPr lang="en-CA" sz="20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2771800" y="1706934"/>
            <a:ext cx="0" cy="18565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324159" y="3163423"/>
            <a:ext cx="24476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3897" y="1723263"/>
                <a:ext cx="15879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baseline="0" smtClean="0">
                          <a:latin typeface="Cambria Math"/>
                        </a:rPr>
                        <m:t>𝑟</m:t>
                      </m:r>
                      <m:r>
                        <a:rPr lang="en-US" sz="2000" b="0" i="1" baseline="0" smtClean="0">
                          <a:latin typeface="Cambria Math"/>
                        </a:rPr>
                        <m:t>=0,01 мм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97" y="1723263"/>
                <a:ext cx="1587935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692" r="-5769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200" y="2763313"/>
                <a:ext cx="13579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baseline="0" smtClean="0">
                          <a:latin typeface="Cambria Math"/>
                        </a:rPr>
                        <m:t>𝐼</m:t>
                      </m:r>
                      <m:r>
                        <a:rPr lang="en-US" sz="2000" b="0" i="1" baseline="0" smtClean="0">
                          <a:latin typeface="Cambria Math"/>
                        </a:rPr>
                        <m:t>=80 мА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0" y="2763313"/>
                <a:ext cx="1357999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675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27915" y="627534"/>
                <a:ext cx="11256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0,01 </m:t>
                      </m:r>
                      <m:r>
                        <a:rPr lang="ru-RU" sz="2000" b="0" i="1" smtClean="0">
                          <a:latin typeface="Cambria Math"/>
                        </a:rPr>
                        <m:t>мм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915" y="627534"/>
                <a:ext cx="1125629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756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3200" y="2403273"/>
                <a:ext cx="26496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baseline="0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b="0" i="1" baseline="0" smtClean="0">
                          <a:latin typeface="Cambria Math"/>
                        </a:rPr>
                        <m:t>=5</m:t>
                      </m:r>
                      <m:r>
                        <a:rPr lang="ru-RU" sz="2000" b="0" i="1" baseline="0" smtClean="0">
                          <a:latin typeface="Cambria Math"/>
                        </a:rPr>
                        <m:t>,</m:t>
                      </m:r>
                      <m:r>
                        <a:rPr lang="en-US" sz="2000" b="0" i="1" baseline="0" smtClean="0">
                          <a:latin typeface="Cambria Math"/>
                        </a:rPr>
                        <m:t>5</m:t>
                      </m:r>
                      <m:r>
                        <a:rPr lang="en-US" sz="2000" b="0" i="1" baseline="0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  <m:r>
                        <a:rPr lang="ru-RU" sz="2000" b="0" i="1" baseline="0" smtClean="0">
                          <a:latin typeface="Cambria Math"/>
                          <a:ea typeface="Cambria Math"/>
                        </a:rPr>
                        <m:t> Ом∙</m:t>
                      </m:r>
                      <m:r>
                        <a:rPr lang="ru-RU" sz="2000" b="0" i="1" baseline="0" smtClean="0"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0" y="2403273"/>
                <a:ext cx="2649636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322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3163423"/>
                <a:ext cx="8372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𝑈</m:t>
                      </m:r>
                      <m:r>
                        <a:rPr lang="en-US" sz="2000" b="0" i="1" smtClean="0">
                          <a:latin typeface="Cambria Math"/>
                        </a:rPr>
                        <m:t> − ?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63423"/>
                <a:ext cx="83728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10949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72409" y="915566"/>
                <a:ext cx="9172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80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ru-RU" sz="2000" b="0" i="1" smtClean="0">
                          <a:latin typeface="Cambria Math"/>
                        </a:rPr>
                        <m:t>мА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09" y="915566"/>
                <a:ext cx="917239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1066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0600" y="2083303"/>
                <a:ext cx="12954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baseline="0" smtClean="0">
                          <a:latin typeface="Cambria Math"/>
                        </a:rPr>
                        <m:t>𝑙</m:t>
                      </m:r>
                      <m:r>
                        <a:rPr lang="en-US" sz="2000" b="0" i="1" baseline="0" smtClean="0">
                          <a:latin typeface="Cambria Math"/>
                        </a:rPr>
                        <m:t>=20 см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00" y="2083303"/>
                <a:ext cx="1295483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r="-707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1896" y="627534"/>
                <a:ext cx="8707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20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ru-RU" sz="2000" b="0" i="1" smtClean="0">
                          <a:latin typeface="Cambria Math"/>
                        </a:rPr>
                        <m:t>см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896" y="627534"/>
                <a:ext cx="870751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979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58" y="2319066"/>
            <a:ext cx="1008112" cy="2052884"/>
          </a:xfrm>
          <a:prstGeom prst="rect">
            <a:avLst/>
          </a:prstGeom>
        </p:spPr>
      </p:pic>
      <p:sp>
        <p:nvSpPr>
          <p:cNvPr id="19" name="Прямоугольник 21"/>
          <p:cNvSpPr/>
          <p:nvPr/>
        </p:nvSpPr>
        <p:spPr>
          <a:xfrm>
            <a:off x="2949455" y="1333945"/>
            <a:ext cx="648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</a:rPr>
              <a:t>СИ</a:t>
            </a:r>
            <a:endParaRPr lang="en-CA" sz="2000" dirty="0" smtClean="0">
              <a:latin typeface="Cambria Math" panose="02040503050406030204" pitchFamily="18" charset="0"/>
            </a:endParaRPr>
          </a:p>
        </p:txBody>
      </p:sp>
      <p:cxnSp>
        <p:nvCxnSpPr>
          <p:cNvPr id="20" name="Straight Connector 22"/>
          <p:cNvCxnSpPr/>
          <p:nvPr/>
        </p:nvCxnSpPr>
        <p:spPr>
          <a:xfrm>
            <a:off x="3779912" y="1706400"/>
            <a:ext cx="0" cy="18565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75192" y="1724400"/>
                <a:ext cx="1012841" cy="403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baseline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000" b="0" i="1" baseline="0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baseline="0" smtClean="0">
                              <a:latin typeface="Cambria Math"/>
                            </a:rPr>
                            <m:t>−5</m:t>
                          </m:r>
                        </m:sup>
                      </m:sSup>
                      <m:r>
                        <a:rPr lang="en-US" sz="2000" b="0" i="1" baseline="0" smtClean="0">
                          <a:latin typeface="Cambria Math"/>
                        </a:rPr>
                        <m:t> </m:t>
                      </m:r>
                      <m:r>
                        <a:rPr lang="ru-RU" sz="2000" b="0" i="1" baseline="0" smtClean="0"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192" y="1724400"/>
                <a:ext cx="1012841" cy="403637"/>
              </a:xfrm>
              <a:prstGeom prst="rect">
                <a:avLst/>
              </a:prstGeom>
              <a:blipFill rotWithShape="1">
                <a:blip r:embed="rId11"/>
                <a:stretch>
                  <a:fillRect t="-6061" r="-9036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40232" y="2084400"/>
                <a:ext cx="8098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baseline="0" smtClean="0">
                          <a:latin typeface="Cambria Math"/>
                        </a:rPr>
                        <m:t>0,2</m:t>
                      </m:r>
                      <m:r>
                        <a:rPr lang="en-US" sz="2000" b="0" i="1" baseline="0" smtClean="0">
                          <a:latin typeface="Cambria Math"/>
                        </a:rPr>
                        <m:t> </m:t>
                      </m:r>
                      <m:r>
                        <a:rPr lang="ru-RU" sz="2000" b="0" i="1" baseline="0" smtClean="0"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32" y="2084400"/>
                <a:ext cx="809837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1052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03651" y="2763313"/>
                <a:ext cx="939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baseline="0" smtClean="0">
                          <a:latin typeface="Cambria Math"/>
                        </a:rPr>
                        <m:t>0,08</m:t>
                      </m:r>
                      <m:r>
                        <a:rPr lang="en-US" sz="2000" b="0" i="1" baseline="0" smtClean="0">
                          <a:latin typeface="Cambria Math"/>
                        </a:rPr>
                        <m:t> </m:t>
                      </m:r>
                      <m:r>
                        <a:rPr lang="ru-RU" sz="2000" b="0" i="1" baseline="0" smtClean="0">
                          <a:latin typeface="Cambria Math"/>
                        </a:rPr>
                        <m:t>А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651" y="2763313"/>
                <a:ext cx="939680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90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51920" y="1772927"/>
                <a:ext cx="1027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𝑈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𝐼𝑅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772927"/>
                <a:ext cx="1027333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692" r="-8929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99920" y="1635646"/>
                <a:ext cx="982384" cy="674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20" y="1635646"/>
                <a:ext cx="982384" cy="674672"/>
              </a:xfrm>
              <a:prstGeom prst="rect">
                <a:avLst/>
              </a:prstGeom>
              <a:blipFill rotWithShape="1">
                <a:blip r:embed="rId15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64288" y="1772927"/>
                <a:ext cx="11302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772927"/>
                <a:ext cx="1130246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7692" r="-752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99920" y="2499742"/>
                <a:ext cx="1159998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20" y="2499742"/>
                <a:ext cx="1159998" cy="676660"/>
              </a:xfrm>
              <a:prstGeom prst="rect">
                <a:avLst/>
              </a:prstGeom>
              <a:blipFill rotWithShape="1">
                <a:blip r:embed="rId17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52000" y="2499742"/>
                <a:ext cx="1170320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𝑈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000" y="2499742"/>
                <a:ext cx="1170320" cy="676660"/>
              </a:xfrm>
              <a:prstGeom prst="rect">
                <a:avLst/>
              </a:prstGeom>
              <a:blipFill rotWithShape="1">
                <a:blip r:embed="rId18"/>
                <a:stretch>
                  <a:fillRect r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52000" y="3331035"/>
                <a:ext cx="3347391" cy="75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𝑈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0,08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0" i="1" baseline="0" smtClean="0">
                              <a:latin typeface="Cambria Math"/>
                            </a:rPr>
                            <m:t>5</m:t>
                          </m:r>
                          <m:r>
                            <a:rPr lang="ru-RU" sz="2000" b="0" i="1" baseline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baseline="0" smtClean="0">
                              <a:latin typeface="Cambria Math"/>
                            </a:rPr>
                            <m:t>5</m:t>
                          </m:r>
                          <m: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baseline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000" b="0" i="1" baseline="0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000" b="0" i="1" baseline="0" smtClean="0">
                                  <a:latin typeface="Cambria Math"/>
                                  <a:ea typeface="Cambria Math"/>
                                </a:rPr>
                                <m:t>−8</m:t>
                              </m:r>
                            </m:sup>
                          </m:sSup>
                          <m:r>
                            <a:rPr lang="ru-RU" sz="2000" b="0" i="1" baseline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0" i="1" baseline="0" smtClean="0">
                              <a:latin typeface="Cambria Math"/>
                              <a:ea typeface="Cambria Math"/>
                            </a:rPr>
                            <m:t>0,2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−5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000" y="3331035"/>
                <a:ext cx="3347391" cy="753411"/>
              </a:xfrm>
              <a:prstGeom prst="rect">
                <a:avLst/>
              </a:prstGeom>
              <a:blipFill rotWithShape="1">
                <a:blip r:embed="rId19"/>
                <a:stretch>
                  <a:fillRect r="-2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52000" y="4194603"/>
                <a:ext cx="130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𝑈</m:t>
                      </m:r>
                      <m:r>
                        <a:rPr lang="en-US" sz="2000" b="0" i="1" smtClean="0">
                          <a:latin typeface="Cambria Math"/>
                        </a:rPr>
                        <m:t>=2,8 В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000" y="4194603"/>
                <a:ext cx="1309974" cy="400110"/>
              </a:xfrm>
              <a:prstGeom prst="rect">
                <a:avLst/>
              </a:prstGeom>
              <a:blipFill rotWithShape="1">
                <a:blip r:embed="rId20"/>
                <a:stretch>
                  <a:fillRect t="-7576" r="-651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33"/>
          <p:cNvSpPr/>
          <p:nvPr/>
        </p:nvSpPr>
        <p:spPr>
          <a:xfrm>
            <a:off x="1" y="123478"/>
            <a:ext cx="9144000" cy="467290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Таблица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1537087"/>
                  </p:ext>
                </p:extLst>
              </p:nvPr>
            </p:nvGraphicFramePr>
            <p:xfrm>
              <a:off x="359532" y="339502"/>
              <a:ext cx="8424936" cy="407924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06234"/>
                    <a:gridCol w="2106234"/>
                    <a:gridCol w="2106234"/>
                    <a:gridCol w="210623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Вещество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𝝆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, Ом∙м при 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𝟐𝟎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 ℃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Вещество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𝝆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, Ом∙м при 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𝟐𝟎</m:t>
                                </m:r>
                                <m:r>
                                  <a:rPr lang="ru-RU" smtClean="0">
                                    <a:latin typeface="Cambria Math"/>
                                  </a:rPr>
                                  <m:t> ℃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Проводники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Полупроводники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FFFF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Серебро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1,6×10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Углерод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3,5×10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Медь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1,7×10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Германий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Золото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2,4×10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Кровь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1,5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Алюминий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2,8×10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Кремний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/>
                                  </a:rPr>
                                  <m:t>2300</m:t>
                                </m:r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Вольфрам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5,5×10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Диэлектрики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Платина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Полиэтилен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ru-RU" smtClean="0">
                                    <a:latin typeface="Cambria Math"/>
                                  </a:rPr>
                                  <m:t>—</m:t>
                                </m:r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Сталь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2×10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Дерево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ru-RU" smtClean="0">
                                    <a:latin typeface="Cambria Math"/>
                                  </a:rPr>
                                  <m:t>—</m:t>
                                </m:r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Нихром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Резина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Ртуть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9,6×10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Стекло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11</m:t>
                                    </m:r>
                                  </m:sup>
                                </m:sSup>
                                <m:r>
                                  <a:rPr lang="ru-RU" smtClean="0">
                                    <a:latin typeface="Cambria Math"/>
                                  </a:rPr>
                                  <m:t>—</m:t>
                                </m:r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mtClean="0">
                                        <a:latin typeface="Cambria Math"/>
                                      </a:rPr>
                                      <m:t>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Таблица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1537087"/>
                  </p:ext>
                </p:extLst>
              </p:nvPr>
            </p:nvGraphicFramePr>
            <p:xfrm>
              <a:off x="359532" y="339502"/>
              <a:ext cx="8424936" cy="4276091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06234"/>
                    <a:gridCol w="2106234"/>
                    <a:gridCol w="2106234"/>
                    <a:gridCol w="210623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Вещество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00580" t="-8197" r="-200580" b="-10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Вещество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300870" t="-8197" r="-290" b="-1075410"/>
                          </a:stretch>
                        </a:blipFill>
                      </a:tcPr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Проводники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Полупроводники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FFFF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4006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Серебро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00580" t="-195385" r="-200580" b="-8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Углерод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300870" t="-195385" r="-290" b="-815385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Медь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00580" t="-300000" r="-200580" b="-7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Германий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300870" t="-300000" r="-290" b="-728125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Золото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00580" t="-400000" r="-200580" b="-6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Кровь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300870" t="-400000" r="-290" b="-628125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Алюминий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00580" t="-492308" r="-200580" b="-5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Кремний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300870" t="-492308" r="-290" b="-518462"/>
                          </a:stretch>
                        </a:blipFill>
                      </a:tcPr>
                    </a:tc>
                  </a:tr>
                  <a:tr h="396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Вольфрам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00580" t="-592308" r="-200580" b="-41846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Диэлектрики</a:t>
                          </a:r>
                          <a:endParaRPr lang="ru-RU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Платина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00580" t="-703125" r="-200580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Полиэтилен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300870" t="-703125" r="-290" b="-325000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Сталь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00580" t="-803125" r="-20058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Дерево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300870" t="-803125" r="-290" b="-225000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Нихром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00580" t="-903125" r="-20058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Резина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300870" t="-903125" r="-290" b="-125000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Ртуть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00580" t="-1003125" r="-20058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Стекло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300870" t="-1003125" r="-290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63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6914E-6 L -0.19705 0.213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1064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46914E-6 L -0.65278 0.283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39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-0.32674 0.3669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0" grpId="1"/>
      <p:bldP spid="10" grpId="2"/>
      <p:bldP spid="11" grpId="0"/>
      <p:bldP spid="13" grpId="0"/>
      <p:bldP spid="14" grpId="0"/>
      <p:bldP spid="14" grpId="1"/>
      <p:bldP spid="14" grpId="2"/>
      <p:bldP spid="15" grpId="0"/>
      <p:bldP spid="17" grpId="0"/>
      <p:bldP spid="17" grpId="1"/>
      <p:bldP spid="17" grpId="2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40111"/>
                <a:ext cx="8229600" cy="3891879"/>
              </a:xfrm>
            </p:spPr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Закон Ома для участка цепи: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сила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тока на участке цепи прямо пропорциональна приложенному к нему напряжению  и обратно пропорциональна сопротивлению данного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участка.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1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𝐼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Вольт-амперная характеристика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—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 зависимость силы тока от напряжения в данном проводнике.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Электрическое сопротивление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является основной характеристикой проводника.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𝑅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ru-RU" sz="2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40111"/>
                <a:ext cx="8229600" cy="3891879"/>
              </a:xfrm>
              <a:blipFill rotWithShape="1">
                <a:blip r:embed="rId2"/>
                <a:stretch>
                  <a:fillRect l="-741" t="-940" r="-1259" b="-4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7574"/>
                <a:ext cx="8229600" cy="367240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Расчет сопротивления проводника: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1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Удельное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сопротивление вещества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— это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сопротивление проводника из данного вещества длиной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м и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площадью поперечного сечения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Закон Ома крайне важен для расчета электрических цепей постоянного тока.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7574"/>
                <a:ext cx="8229600" cy="3672408"/>
              </a:xfrm>
              <a:blipFill rotWithShape="1">
                <a:blip r:embed="rId2"/>
                <a:stretch>
                  <a:fillRect l="-963" t="-1329" r="-1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971842"/>
            <a:ext cx="8208035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Условия существования электрического тока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363168">
            <a:off x="1979383" y="1837709"/>
            <a:ext cx="684076" cy="12615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059984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Свободные заряды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464" y="3059984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Замкнутая цепь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25071" y="1869369"/>
            <a:ext cx="684076" cy="106242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5462" y="3060074"/>
            <a:ext cx="2531442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Электрическое поле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260000">
            <a:off x="6476916" y="1839640"/>
            <a:ext cx="684076" cy="12615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16200000">
            <a:off x="3009132" y="-3887665"/>
            <a:ext cx="3197745" cy="12601403"/>
            <a:chOff x="6804248" y="1943151"/>
            <a:chExt cx="428400" cy="254778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6" name="Рисунок 5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5364088" y="2254323"/>
            <a:ext cx="216024" cy="216024"/>
            <a:chOff x="2826961" y="2665462"/>
            <a:chExt cx="914400" cy="914400"/>
          </a:xfrm>
        </p:grpSpPr>
        <p:sp>
          <p:nvSpPr>
            <p:cNvPr id="8" name="Овал 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Минус 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012160" y="2686372"/>
            <a:ext cx="216024" cy="216024"/>
            <a:chOff x="2826961" y="2665462"/>
            <a:chExt cx="914400" cy="914400"/>
          </a:xfrm>
        </p:grpSpPr>
        <p:sp>
          <p:nvSpPr>
            <p:cNvPr id="11" name="Овал 1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Минус 1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372200" y="2134428"/>
            <a:ext cx="216024" cy="216024"/>
            <a:chOff x="2826961" y="2665462"/>
            <a:chExt cx="914400" cy="914400"/>
          </a:xfrm>
        </p:grpSpPr>
        <p:sp>
          <p:nvSpPr>
            <p:cNvPr id="14" name="Овал 1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Минус 1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74270" y="2565852"/>
            <a:ext cx="216024" cy="216024"/>
            <a:chOff x="2826961" y="2665462"/>
            <a:chExt cx="914400" cy="914400"/>
          </a:xfrm>
        </p:grpSpPr>
        <p:sp>
          <p:nvSpPr>
            <p:cNvPr id="17" name="Овал 1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Минус 1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26398" y="2140370"/>
            <a:ext cx="216024" cy="216024"/>
            <a:chOff x="2826961" y="2665462"/>
            <a:chExt cx="914400" cy="914400"/>
          </a:xfrm>
        </p:grpSpPr>
        <p:sp>
          <p:nvSpPr>
            <p:cNvPr id="20" name="Овал 1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Минус 2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172400" y="2758380"/>
            <a:ext cx="216024" cy="216024"/>
            <a:chOff x="2826961" y="2665462"/>
            <a:chExt cx="914400" cy="914400"/>
          </a:xfrm>
        </p:grpSpPr>
        <p:sp>
          <p:nvSpPr>
            <p:cNvPr id="23" name="Овал 2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Минус 2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568674" y="2542355"/>
            <a:ext cx="216024" cy="216024"/>
            <a:chOff x="2826961" y="2665462"/>
            <a:chExt cx="914400" cy="914400"/>
          </a:xfrm>
        </p:grpSpPr>
        <p:sp>
          <p:nvSpPr>
            <p:cNvPr id="26" name="Овал 2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Минус 2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796136" y="2038299"/>
            <a:ext cx="216024" cy="216024"/>
            <a:chOff x="2826961" y="2665462"/>
            <a:chExt cx="914400" cy="914400"/>
          </a:xfrm>
        </p:grpSpPr>
        <p:sp>
          <p:nvSpPr>
            <p:cNvPr id="29" name="Овал 2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Минус 2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03279" y="2326332"/>
            <a:ext cx="216024" cy="216024"/>
            <a:chOff x="2826961" y="2665462"/>
            <a:chExt cx="914400" cy="914400"/>
          </a:xfrm>
        </p:grpSpPr>
        <p:sp>
          <p:nvSpPr>
            <p:cNvPr id="32" name="Овал 3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Минус 3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851920" y="2830387"/>
            <a:ext cx="216024" cy="216024"/>
            <a:chOff x="2826961" y="2665462"/>
            <a:chExt cx="914400" cy="914400"/>
          </a:xfrm>
        </p:grpSpPr>
        <p:sp>
          <p:nvSpPr>
            <p:cNvPr id="35" name="Овал 3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Минус 3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660232" y="2830388"/>
            <a:ext cx="216024" cy="216024"/>
            <a:chOff x="2826961" y="2665462"/>
            <a:chExt cx="914400" cy="914400"/>
          </a:xfrm>
        </p:grpSpPr>
        <p:sp>
          <p:nvSpPr>
            <p:cNvPr id="38" name="Овал 3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Минус 3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83768" y="2110307"/>
            <a:ext cx="216024" cy="216024"/>
            <a:chOff x="2826961" y="2665462"/>
            <a:chExt cx="914400" cy="914400"/>
          </a:xfrm>
        </p:grpSpPr>
        <p:sp>
          <p:nvSpPr>
            <p:cNvPr id="41" name="Овал 4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Минус 4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547664" y="2254323"/>
            <a:ext cx="216024" cy="216024"/>
            <a:chOff x="2826961" y="2665462"/>
            <a:chExt cx="914400" cy="914400"/>
          </a:xfrm>
        </p:grpSpPr>
        <p:sp>
          <p:nvSpPr>
            <p:cNvPr id="44" name="Овал 4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Минус 4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779912" y="2038299"/>
            <a:ext cx="216024" cy="216024"/>
            <a:chOff x="2826961" y="2665462"/>
            <a:chExt cx="914400" cy="914400"/>
          </a:xfrm>
        </p:grpSpPr>
        <p:sp>
          <p:nvSpPr>
            <p:cNvPr id="47" name="Овал 4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Минус 4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63888" y="2542355"/>
            <a:ext cx="216024" cy="216024"/>
            <a:chOff x="2826961" y="2665462"/>
            <a:chExt cx="914400" cy="914400"/>
          </a:xfrm>
        </p:grpSpPr>
        <p:sp>
          <p:nvSpPr>
            <p:cNvPr id="50" name="Овал 4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Минус 5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355976" y="2090664"/>
            <a:ext cx="216024" cy="216024"/>
            <a:chOff x="2826961" y="2665462"/>
            <a:chExt cx="914400" cy="914400"/>
          </a:xfrm>
        </p:grpSpPr>
        <p:sp>
          <p:nvSpPr>
            <p:cNvPr id="53" name="Овал 5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Минус 5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644008" y="2830387"/>
            <a:ext cx="216024" cy="216024"/>
            <a:chOff x="2826961" y="2665462"/>
            <a:chExt cx="914400" cy="914400"/>
          </a:xfrm>
        </p:grpSpPr>
        <p:sp>
          <p:nvSpPr>
            <p:cNvPr id="56" name="Овал 5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Минус 5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139952" y="2470347"/>
            <a:ext cx="216024" cy="216024"/>
            <a:chOff x="2826961" y="2665462"/>
            <a:chExt cx="914400" cy="914400"/>
          </a:xfrm>
        </p:grpSpPr>
        <p:sp>
          <p:nvSpPr>
            <p:cNvPr id="59" name="Овал 5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Минус 5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1259632" y="2255470"/>
            <a:ext cx="216024" cy="216024"/>
            <a:chOff x="2826961" y="2665462"/>
            <a:chExt cx="914400" cy="914400"/>
          </a:xfrm>
        </p:grpSpPr>
        <p:sp>
          <p:nvSpPr>
            <p:cNvPr id="62" name="Овал 6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Минус 6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344451" y="2398339"/>
            <a:ext cx="216024" cy="216024"/>
            <a:chOff x="2826961" y="2665462"/>
            <a:chExt cx="914400" cy="914400"/>
          </a:xfrm>
        </p:grpSpPr>
        <p:sp>
          <p:nvSpPr>
            <p:cNvPr id="65" name="Овал 6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Минус 6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848507" y="2686371"/>
            <a:ext cx="216024" cy="216024"/>
            <a:chOff x="2826961" y="2665462"/>
            <a:chExt cx="914400" cy="914400"/>
          </a:xfrm>
        </p:grpSpPr>
        <p:sp>
          <p:nvSpPr>
            <p:cNvPr id="68" name="Овал 6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Минус 6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3347864" y="2830387"/>
            <a:ext cx="216024" cy="216024"/>
            <a:chOff x="2826961" y="2665462"/>
            <a:chExt cx="914400" cy="914400"/>
          </a:xfrm>
        </p:grpSpPr>
        <p:sp>
          <p:nvSpPr>
            <p:cNvPr id="71" name="Овал 7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Минус 7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-1044624" y="2214195"/>
            <a:ext cx="216024" cy="216024"/>
            <a:chOff x="2826961" y="2665462"/>
            <a:chExt cx="914400" cy="914400"/>
          </a:xfrm>
        </p:grpSpPr>
        <p:sp>
          <p:nvSpPr>
            <p:cNvPr id="74" name="Овал 7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Минус 7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-2556792" y="2326331"/>
            <a:ext cx="216024" cy="216024"/>
            <a:chOff x="2826961" y="2665462"/>
            <a:chExt cx="914400" cy="914400"/>
          </a:xfrm>
        </p:grpSpPr>
        <p:sp>
          <p:nvSpPr>
            <p:cNvPr id="77" name="Овал 7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Минус 7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115616" y="2615556"/>
            <a:ext cx="216024" cy="216024"/>
            <a:chOff x="2826961" y="2665462"/>
            <a:chExt cx="914400" cy="914400"/>
          </a:xfrm>
        </p:grpSpPr>
        <p:sp>
          <p:nvSpPr>
            <p:cNvPr id="80" name="Овал 7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Минус 8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-4284984" y="2110307"/>
            <a:ext cx="216024" cy="216024"/>
            <a:chOff x="2826961" y="2665462"/>
            <a:chExt cx="914400" cy="914400"/>
          </a:xfrm>
        </p:grpSpPr>
        <p:sp>
          <p:nvSpPr>
            <p:cNvPr id="83" name="Овал 8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Минус 8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-3060848" y="2204618"/>
            <a:ext cx="216024" cy="216024"/>
            <a:chOff x="2826961" y="2665462"/>
            <a:chExt cx="914400" cy="914400"/>
          </a:xfrm>
        </p:grpSpPr>
        <p:sp>
          <p:nvSpPr>
            <p:cNvPr id="86" name="Овал 8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Минус 8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-1764704" y="1606251"/>
            <a:ext cx="216024" cy="216024"/>
            <a:chOff x="2826961" y="2665462"/>
            <a:chExt cx="914400" cy="914400"/>
          </a:xfrm>
        </p:grpSpPr>
        <p:sp>
          <p:nvSpPr>
            <p:cNvPr id="89" name="Овал 8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Минус 8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-2556792" y="2542355"/>
            <a:ext cx="216024" cy="216024"/>
            <a:chOff x="2826961" y="2665462"/>
            <a:chExt cx="914400" cy="914400"/>
          </a:xfrm>
        </p:grpSpPr>
        <p:sp>
          <p:nvSpPr>
            <p:cNvPr id="92" name="Овал 9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Минус 9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468560" y="2038299"/>
            <a:ext cx="216024" cy="216024"/>
            <a:chOff x="2826961" y="2665462"/>
            <a:chExt cx="914400" cy="914400"/>
          </a:xfrm>
        </p:grpSpPr>
        <p:sp>
          <p:nvSpPr>
            <p:cNvPr id="95" name="Овал 9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Минус 9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1835696" y="2686371"/>
            <a:ext cx="216024" cy="216024"/>
            <a:chOff x="2826961" y="2665462"/>
            <a:chExt cx="914400" cy="914400"/>
          </a:xfrm>
        </p:grpSpPr>
        <p:sp>
          <p:nvSpPr>
            <p:cNvPr id="98" name="Овал 9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Минус 9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-36512" y="2542355"/>
            <a:ext cx="216024" cy="216024"/>
            <a:chOff x="2826961" y="2665462"/>
            <a:chExt cx="914400" cy="914400"/>
          </a:xfrm>
        </p:grpSpPr>
        <p:sp>
          <p:nvSpPr>
            <p:cNvPr id="101" name="Овал 10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Минус 10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-3132856" y="2254323"/>
            <a:ext cx="216024" cy="216024"/>
            <a:chOff x="2826961" y="2665462"/>
            <a:chExt cx="914400" cy="914400"/>
          </a:xfrm>
        </p:grpSpPr>
        <p:sp>
          <p:nvSpPr>
            <p:cNvPr id="104" name="Овал 10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Минус 10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-4429000" y="1822275"/>
            <a:ext cx="216024" cy="216024"/>
            <a:chOff x="2826961" y="2665462"/>
            <a:chExt cx="914400" cy="914400"/>
          </a:xfrm>
        </p:grpSpPr>
        <p:sp>
          <p:nvSpPr>
            <p:cNvPr id="107" name="Овал 10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Минус 10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-3200165" y="2516145"/>
            <a:ext cx="216024" cy="216024"/>
            <a:chOff x="2826961" y="2665462"/>
            <a:chExt cx="914400" cy="914400"/>
          </a:xfrm>
        </p:grpSpPr>
        <p:sp>
          <p:nvSpPr>
            <p:cNvPr id="110" name="Овал 10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Минус 11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-3348880" y="2686371"/>
            <a:ext cx="216024" cy="216024"/>
            <a:chOff x="2826961" y="2665462"/>
            <a:chExt cx="914400" cy="914400"/>
          </a:xfrm>
        </p:grpSpPr>
        <p:sp>
          <p:nvSpPr>
            <p:cNvPr id="113" name="Овал 11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Минус 11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963476" y="1342397"/>
                <a:ext cx="1147815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476" y="1342397"/>
                <a:ext cx="1147815" cy="472052"/>
              </a:xfrm>
              <a:prstGeom prst="rect">
                <a:avLst/>
              </a:prstGeom>
              <a:blipFill rotWithShape="1">
                <a:blip r:embed="rId4"/>
                <a:stretch>
                  <a:fillRect t="-16667" r="-9574" b="-24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4089" y="3478237"/>
                <a:ext cx="5974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9" y="3478237"/>
                <a:ext cx="597471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21429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8546260" y="3477608"/>
                <a:ext cx="604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260" y="3477608"/>
                <a:ext cx="604589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2020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661149" y="3477607"/>
                <a:ext cx="1752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↑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149" y="3477607"/>
                <a:ext cx="1752467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696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832862" y="4139902"/>
                <a:ext cx="1409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↑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62" y="4139902"/>
                <a:ext cx="1409040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865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8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3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32" dur="1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C 0.00799 -0.01111 0.01528 -0.01945 0.025 -0.02408 C 0.02622 -0.02346 0.02795 -0.02377 0.02882 -0.02223 C 0.02969 -0.02068 0.03108 -0.01142 0.03177 -0.00865 C 0.03385 -0.00031 0.0349 0.0071 0.03837 0.01358 C 0.04097 0.02716 0.04931 0.03426 0.05677 0.03765 C 0.05938 0.03703 0.06215 0.03827 0.06441 0.0358 C 0.06771 0.0324 0.06875 0.02438 0.07118 0.01882 C 0.07795 0.025 0.08108 0.03734 0.08455 0.04938 C 0.08646 0.05586 0.08611 0.05895 0.09028 0.06142 C 0.09618 0.07191 0.10642 0.07222 0.11441 0.07345 C 0.1184 0.075 0.12031 0.07685 0.12309 0.0821 C 0.13715 0.08148 0.15122 0.08179 0.16528 0.08024 C 0.17639 0.07901 0.15035 0.06666 0.17309 0.08024 C 0.17622 0.09475 0.18021 0.10247 0.18941 0.10247 L 0.19028 0.11265 " pathEditMode="relative" ptsTypes="ffffffffffffffAA">
                                      <p:cBhvr>
                                        <p:cTn id="134" dur="1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36" dur="1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38" dur="1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40" dur="1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42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44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88889E-6 C 0.00747 -0.00402 0.0125 0.00678 0.01736 0.01543 C 0.01875 0.02685 0.02483 0.03271 0.02691 0.0429 C 0.02847 0.0503 0.02743 0.04629 0.02986 0.05462 C 0.03073 0.06172 0.03142 0.06604 0.03368 0.07191 C 0.03455 0.07623 0.03455 0.08117 0.03559 0.08549 C 0.03698 0.09104 0.03941 0.09567 0.04132 0.10092 C 0.04462 0.11018 0.03941 0.10246 0.04427 0.11296 C 0.04653 0.11759 0.04965 0.12283 0.05295 0.12469 C 0.0533 0.12438 0.05851 0.1216 0.05868 0.12129 C 0.06094 0.11728 0.06215 0.09753 0.06354 0.09074 C 0.06476 0.08456 0.07118 0.06882 0.07396 0.06512 C 0.07622 0.06203 0.0809 0.05987 0.08368 0.05802 C 0.09444 0.05925 0.1033 0.06049 0.11354 0.06512 C 0.11476 0.0574 0.1125 0.04104 0.1125 0.04104 C 0.11319 0.03148 0.10955 0.01666 0.11441 0.01203 C 0.13038 -0.00309 0.13767 0.01481 0.15 0.01882 C 0.1533 0.02469 0.15608 0.04166 0.15955 0.04444 C 0.16198 0.04629 0.16476 0.0466 0.16736 0.04783 C 0.17309 0.04722 0.17899 0.04876 0.18455 0.04629 C 0.18594 0.04567 0.18507 0.03981 0.18646 0.0395 C 0.18993 0.03888 0.19288 0.04413 0.19618 0.04629 C 0.20156 0.05586 0.20799 0.06172 0.2125 0.07345 C 0.21354 0.07623 0.21753 0.09197 0.22118 0.09228 C 0.23976 0.09444 0.25833 0.09444 0.27691 0.09567 C 0.28976 0.09876 0.28073 0.09629 0.28854 0.10617 C 0.29705 0.15493 0.33403 0.14104 0.35573 0.14197 C 0.35833 0.14259 0.36128 0.14135 0.36354 0.14351 C 0.36597 0.14567 0.36667 0.15277 0.36927 0.15401 C 0.37153 0.15524 0.37378 0.15617 0.37604 0.1574 C 0.37795 0.15956 0.37986 0.16203 0.38177 0.16419 C 0.38264 0.16543 0.38264 0.1682 0.38368 0.16913 C 0.39219 0.17685 0.41059 0.17438 0.41736 0.17438 " pathEditMode="relative" ptsTypes="ffffffffffffffffffffffffffffffffA">
                                      <p:cBhvr>
                                        <p:cTn id="146" dur="1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48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50" dur="1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52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54" dur="1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C 0.00799 -0.01111 0.01528 -0.01945 0.025 -0.02408 C 0.02622 -0.02346 0.02795 -0.02377 0.02882 -0.02223 C 0.02969 -0.02068 0.03108 -0.01142 0.03177 -0.00865 C 0.03385 -0.00031 0.0349 0.0071 0.03837 0.01358 C 0.04097 0.02716 0.04931 0.03426 0.05677 0.03765 C 0.05938 0.03703 0.06215 0.03827 0.06441 0.0358 C 0.06771 0.0324 0.06875 0.02438 0.07118 0.01882 C 0.07795 0.025 0.08108 0.03734 0.08455 0.04938 C 0.08646 0.05586 0.08611 0.05895 0.09028 0.06142 C 0.09618 0.07191 0.10642 0.07222 0.11441 0.07345 C 0.1184 0.075 0.12031 0.07685 0.12309 0.0821 C 0.13715 0.08148 0.15122 0.08179 0.16528 0.08024 C 0.17639 0.07901 0.15035 0.06666 0.17309 0.08024 C 0.17622 0.09475 0.18021 0.10247 0.18941 0.10247 L 0.19028 0.11265 " pathEditMode="relative" ptsTypes="ffffffffffffffAA">
                                      <p:cBhvr>
                                        <p:cTn id="156" dur="1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58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60" dur="1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62" dur="1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64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66" dur="1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284E-6 C 0.00746 -0.00401 0.0125 0.00679 0.01736 0.01543 C 0.01875 0.02685 0.02482 0.03272 0.02691 0.0429 C 0.02847 0.05031 0.02743 0.0463 0.02986 0.05463 C 0.03073 0.06173 0.03142 0.06605 0.03368 0.07192 C 0.03455 0.07624 0.03455 0.08117 0.03559 0.0855 C 0.03698 0.09105 0.03941 0.09568 0.04132 0.10093 C 0.04462 0.11019 0.03941 0.10247 0.04427 0.11296 C 0.04653 0.11759 0.04965 0.12284 0.05295 0.12469 C 0.0533 0.12438 0.06805 0.11821 0.06823 0.1179 C 0.07048 0.11389 0.06215 0.09753 0.06354 0.09074 C 0.06475 0.08457 0.07118 0.06883 0.07396 0.06513 C 0.07621 0.06204 0.0809 0.05988 0.08368 0.05803 C 0.09444 0.05926 0.1033 0.0605 0.11354 0.06513 C 0.11475 0.05741 0.1125 0.04105 0.1125 0.04136 C 0.11319 0.03148 0.10955 0.01667 0.11441 0.01204 C 0.13038 -0.00308 0.13767 0.01482 0.15 0.01883 C 0.1533 0.02469 0.15607 0.04167 0.15955 0.04445 C 0.16198 0.0463 0.16475 0.04661 0.16736 0.04784 C 0.17309 0.04722 0.17899 0.04877 0.18455 0.0463 C 0.18594 0.04568 0.18507 0.03982 0.18646 0.03951 C 0.18993 0.03889 0.19288 0.04414 0.19618 0.0463 C 0.20156 0.05587 0.20798 0.06173 0.2125 0.07346 C 0.21354 0.07624 0.21753 0.09198 0.22118 0.09229 C 0.23975 0.09445 0.25833 0.09445 0.27691 0.09568 C 0.28975 0.09877 0.28073 0.0963 0.28854 0.10617 C 0.29705 0.15494 0.33403 0.14105 0.35573 0.14198 C 0.35833 0.14259 0.36128 0.14136 0.36354 0.14352 C 0.36597 0.14568 0.36666 0.15278 0.36927 0.15401 C 0.37153 0.15525 0.37378 0.15617 0.37604 0.15741 C 0.37795 0.15957 0.38298 0.14722 0.38489 0.14938 C 0.38576 0.15062 0.39323 0.14475 0.39427 0.14568 C 0.40278 0.1534 0.43333 0.13457 0.4401 0.13457 " pathEditMode="relative" rAng="0" ptsTypes="fffffffffffffffffffffffffffffffff">
                                      <p:cBhvr>
                                        <p:cTn id="168" dur="1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7778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70" dur="1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72" dur="1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74" dur="1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76" dur="1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78" dur="1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80" dur="1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82" dur="1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7284E-6 C 0.01059 -0.01111 0.02049 -0.01944 0.03351 -0.02407 C 0.03524 -0.02346 0.0375 -0.02376 0.03872 -0.02222 C 0.03976 -0.02068 0.04167 -0.01142 0.04271 -0.00864 C 0.04549 -0.00031 0.04688 0.0071 0.05156 0.01358 C 0.05504 0.02716 0.06615 0.03426 0.07622 0.03766 C 0.07969 0.03704 0.08351 0.03827 0.08646 0.0358 C 0.09097 0.03241 0.09236 0.02438 0.09566 0.01883 C 0.10469 0.025 0.10903 0.03735 0.11354 0.04938 C 0.11615 0.05587 0.1158 0.05895 0.12136 0.06142 C 0.12934 0.07192 0.14306 0.07222 0.15382 0.07346 C 0.1592 0.075 0.16181 0.07685 0.16545 0.0821 C 0.18438 0.08148 0.2033 0.08179 0.22222 0.08025 C 0.23715 0.07901 0.20208 0.06667 0.23264 0.08025 C 0.23698 0.09475 0.24219 0.10247 0.25469 0.10247 L 0.2559 0.11266 " pathEditMode="relative" rAng="0" ptsTypes="ffffffffffffffAA">
                                      <p:cBhvr>
                                        <p:cTn id="184" dur="1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4414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86" dur="1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88" dur="1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90" dur="1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92" dur="1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56 2.34568E-6 C 0.17864 -0.00834 0.18941 -0.02284 0.1967 -0.02562 C 0.20208 -0.03148 0.20781 -0.03364 0.21302 -0.03951 C 0.21753 -0.03642 0.2184 -0.02932 0.2217 -0.02408 C 0.22725 -0.01513 0.23263 -0.00679 0.23993 -0.0034 C 0.25989 -0.00618 0.25625 -0.00494 0.25451 -0.0463 C 0.25451 -0.04815 0.25381 -0.04969 0.25329 -0.05124 C 0.26302 -0.06358 0.25729 -0.06019 0.27066 -0.05834 C 0.27291 -0.05432 0.27517 -0.05031 0.27743 -0.0463 C 0.2809 -0.04013 0.2802 -0.02469 0.28316 -0.01729 C 0.28489 -0.01297 0.28784 -0.0105 0.28993 -0.00679 C 0.29253 0.0071 0.30763 -0.00124 0.31197 -0.00185 C 0.31458 -0.0142 0.31128 -0.02346 0.30816 -0.03426 C 0.30763 -0.03642 0.30625 -0.04105 0.30625 -0.04074 C 0.30885 -0.07932 0.31788 -0.06605 0.34375 -0.07006 C 0.34461 -0.08858 0.34132 -0.09815 0.35052 -0.10093 C 0.36128 -0.09908 0.35885 -0.10093 0.36493 -0.09074 C 0.37777 -0.09167 0.38524 -0.09259 0.3967 -0.09568 C 0.40069 -0.1034 0.39739 -0.09908 0.40729 -0.09568 C 0.41319 -0.09352 0.41788 -0.0929 0.42361 -0.08889 C 0.42986 -0.08982 0.43645 -0.08735 0.44184 -0.09229 C 0.44322 -0.09352 0.44427 -0.09599 0.44566 -0.09753 C 0.45225 -0.10401 0.46007 -0.10618 0.46684 -0.11111 C 0.46788 -0.11327 0.4684 -0.11729 0.46979 -0.1179 C 0.47882 -0.12068 0.47795 -0.10834 0.48125 -0.09939 C 0.48211 -0.09105 0.48194 -0.07994 0.48697 -0.07716 C 0.49427 -0.0784 0.50104 -0.07901 0.50816 -0.08056 C 0.51406 -0.08179 0.52048 -0.09229 0.52638 -0.09568 C 0.53159 -0.09506 0.5368 -0.09599 0.54184 -0.09414 C 0.5434 -0.09352 0.54427 -0.09043 0.54566 -0.08889 C 0.5526 -0.08025 0.55816 -0.07099 0.56684 -0.07006 C 0.59409 -0.06729 0.59375 -0.08457 0.59375 -0.06667 " pathEditMode="relative" rAng="0" ptsTypes="fffffffffffffffffffffffffffffffA">
                                      <p:cBhvr>
                                        <p:cTn id="194" dur="1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-5679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284E-6 C 0.00746 -0.00401 0.0125 0.00679 0.01736 0.01543 C 0.01875 0.02685 0.02482 0.03272 0.02691 0.0429 C 0.02847 0.05031 0.02743 0.0463 0.02986 0.05463 C 0.03073 0.06173 0.03142 0.06605 0.03368 0.07192 C 0.03455 0.07624 0.03455 0.08117 0.03559 0.0855 C 0.03698 0.09105 0.03941 0.09568 0.04132 0.10093 C 0.04462 0.11019 0.03941 0.10247 0.04427 0.11296 C 0.04653 0.11759 0.04965 0.12284 0.05295 0.12469 C 0.0533 0.12438 0.06805 0.11821 0.06823 0.1179 C 0.07048 0.11389 0.06215 0.09753 0.06354 0.09074 C 0.06475 0.08457 0.07118 0.06883 0.07396 0.06513 C 0.07621 0.06204 0.0809 0.05988 0.08368 0.05803 C 0.09444 0.05926 0.1033 0.0605 0.11354 0.06513 C 0.11475 0.05741 0.1125 0.04105 0.1125 0.04136 C 0.11319 0.03148 0.10955 0.01667 0.11441 0.01204 C 0.13038 -0.00308 0.13767 0.01482 0.15 0.01883 C 0.1533 0.02469 0.15607 0.04167 0.15955 0.04445 C 0.16198 0.0463 0.16475 0.04661 0.16736 0.04784 C 0.17309 0.04722 0.17899 0.04877 0.18455 0.0463 C 0.18594 0.04568 0.18507 0.03982 0.18646 0.03951 C 0.18993 0.03889 0.19288 0.04414 0.19618 0.0463 C 0.20156 0.05587 0.20798 0.06173 0.2125 0.07346 C 0.21354 0.07624 0.21753 0.09198 0.22118 0.09229 C 0.23975 0.09445 0.25833 0.09445 0.27691 0.09568 C 0.28975 0.09877 0.28073 0.0963 0.28854 0.10617 C 0.29705 0.15494 0.33403 0.14105 0.35573 0.14198 C 0.35833 0.14259 0.36128 0.14136 0.36354 0.14352 C 0.36597 0.14568 0.36666 0.15278 0.36927 0.15401 C 0.37153 0.15525 0.37378 0.15617 0.37604 0.15741 C 0.37795 0.15957 0.38298 0.14722 0.38489 0.14938 C 0.38576 0.15062 0.39323 0.14475 0.39427 0.14568 C 0.40278 0.1534 0.43333 0.13457 0.4401 0.13457 " pathEditMode="relative" rAng="0" ptsTypes="fffffffffffffffffffffffffffffffff">
                                      <p:cBhvr>
                                        <p:cTn id="196" dur="1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7778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98" dur="1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200" dur="1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  <p:bldP spid="1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Вольт-амперная характеристика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867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Вольт-амперная характеристика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проводника — это зависимость силы тока от напряжения в данном проводнике.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21912" y="1707654"/>
            <a:ext cx="3258000" cy="2997964"/>
            <a:chOff x="521912" y="1806034"/>
            <a:chExt cx="3258000" cy="299796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2030919" y="2956569"/>
              <a:ext cx="0" cy="5618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271721" y="2715766"/>
              <a:ext cx="0" cy="104347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271721" y="3237505"/>
              <a:ext cx="149576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21912" y="3240672"/>
              <a:ext cx="150900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Плюс 8"/>
            <p:cNvSpPr>
              <a:spLocks noChangeAspect="1"/>
            </p:cNvSpPr>
            <p:nvPr/>
          </p:nvSpPr>
          <p:spPr>
            <a:xfrm>
              <a:off x="2271757" y="2916471"/>
              <a:ext cx="321034" cy="321034"/>
            </a:xfrm>
            <a:prstGeom prst="mathPlus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Минус 9"/>
            <p:cNvSpPr>
              <a:spLocks noChangeAspect="1"/>
            </p:cNvSpPr>
            <p:nvPr/>
          </p:nvSpPr>
          <p:spPr>
            <a:xfrm>
              <a:off x="1669715" y="2925331"/>
              <a:ext cx="321034" cy="321034"/>
            </a:xfrm>
            <a:prstGeom prst="mathMinus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547112" y="3219958"/>
              <a:ext cx="0" cy="1224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767488" y="3219822"/>
              <a:ext cx="0" cy="12246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21912" y="4443958"/>
              <a:ext cx="3258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1730743" y="4050973"/>
              <a:ext cx="753025" cy="7530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chemeClr val="tx1"/>
                  </a:solidFill>
                  <a:latin typeface="Times New Roman" pitchFamily="18" charset="0"/>
                </a:rPr>
                <a:t>А</a:t>
              </a:r>
              <a:endParaRPr lang="ru-RU" sz="4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187624" y="1806034"/>
              <a:ext cx="1903300" cy="783625"/>
              <a:chOff x="6244454" y="3228285"/>
              <a:chExt cx="1903300" cy="783625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6804248" y="3228285"/>
                <a:ext cx="783625" cy="7836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</a:rPr>
                  <a:t>V</a:t>
                </a:r>
                <a:endParaRPr lang="ru-RU" sz="4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22" name="Прямая соединительная линия 21"/>
              <p:cNvCxnSpPr>
                <a:stCxn id="21" idx="6"/>
              </p:cNvCxnSpPr>
              <p:nvPr/>
            </p:nvCxnSpPr>
            <p:spPr>
              <a:xfrm>
                <a:off x="7587873" y="3620098"/>
                <a:ext cx="55988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6244454" y="3620098"/>
                <a:ext cx="55988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074214" y="2197846"/>
              <a:ext cx="0" cy="102197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206391" y="2197846"/>
              <a:ext cx="0" cy="102197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92"/>
          <a:stretch/>
        </p:blipFill>
        <p:spPr>
          <a:xfrm>
            <a:off x="4899675" y="1927511"/>
            <a:ext cx="3429695" cy="2460698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8329370" y="1927511"/>
            <a:ext cx="0" cy="2460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899675" y="4388209"/>
            <a:ext cx="38487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917516" y="1684365"/>
            <a:ext cx="0" cy="27038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388424" y="4371950"/>
                <a:ext cx="471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4371950"/>
                <a:ext cx="471219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272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9992" y="1563638"/>
                <a:ext cx="3803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563638"/>
                <a:ext cx="380361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33333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51966" y="4160165"/>
            <a:ext cx="310617" cy="423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4924425" y="1981200"/>
            <a:ext cx="2428875" cy="2400300"/>
          </a:xfrm>
          <a:custGeom>
            <a:avLst/>
            <a:gdLst>
              <a:gd name="connsiteX0" fmla="*/ 0 w 2733675"/>
              <a:gd name="connsiteY0" fmla="*/ 2465238 h 2465238"/>
              <a:gd name="connsiteX1" fmla="*/ 257175 w 2733675"/>
              <a:gd name="connsiteY1" fmla="*/ 1988988 h 2465238"/>
              <a:gd name="connsiteX2" fmla="*/ 638175 w 2733675"/>
              <a:gd name="connsiteY2" fmla="*/ 1465113 h 2465238"/>
              <a:gd name="connsiteX3" fmla="*/ 1057275 w 2733675"/>
              <a:gd name="connsiteY3" fmla="*/ 988863 h 2465238"/>
              <a:gd name="connsiteX4" fmla="*/ 1676400 w 2733675"/>
              <a:gd name="connsiteY4" fmla="*/ 484038 h 2465238"/>
              <a:gd name="connsiteX5" fmla="*/ 2428875 w 2733675"/>
              <a:gd name="connsiteY5" fmla="*/ 64938 h 2465238"/>
              <a:gd name="connsiteX6" fmla="*/ 2733675 w 2733675"/>
              <a:gd name="connsiteY6" fmla="*/ 7788 h 2465238"/>
              <a:gd name="connsiteX0" fmla="*/ 0 w 2428875"/>
              <a:gd name="connsiteY0" fmla="*/ 2400300 h 2400300"/>
              <a:gd name="connsiteX1" fmla="*/ 257175 w 2428875"/>
              <a:gd name="connsiteY1" fmla="*/ 1924050 h 2400300"/>
              <a:gd name="connsiteX2" fmla="*/ 638175 w 2428875"/>
              <a:gd name="connsiteY2" fmla="*/ 1400175 h 2400300"/>
              <a:gd name="connsiteX3" fmla="*/ 1057275 w 2428875"/>
              <a:gd name="connsiteY3" fmla="*/ 923925 h 2400300"/>
              <a:gd name="connsiteX4" fmla="*/ 1676400 w 2428875"/>
              <a:gd name="connsiteY4" fmla="*/ 419100 h 2400300"/>
              <a:gd name="connsiteX5" fmla="*/ 2428875 w 2428875"/>
              <a:gd name="connsiteY5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8875" h="2400300">
                <a:moveTo>
                  <a:pt x="0" y="2400300"/>
                </a:moveTo>
                <a:cubicBezTo>
                  <a:pt x="75406" y="2245518"/>
                  <a:pt x="150813" y="2090737"/>
                  <a:pt x="257175" y="1924050"/>
                </a:cubicBezTo>
                <a:cubicBezTo>
                  <a:pt x="363537" y="1757363"/>
                  <a:pt x="504825" y="1566862"/>
                  <a:pt x="638175" y="1400175"/>
                </a:cubicBezTo>
                <a:cubicBezTo>
                  <a:pt x="771525" y="1233488"/>
                  <a:pt x="884238" y="1087437"/>
                  <a:pt x="1057275" y="923925"/>
                </a:cubicBezTo>
                <a:cubicBezTo>
                  <a:pt x="1230312" y="760413"/>
                  <a:pt x="1447800" y="573087"/>
                  <a:pt x="1676400" y="419100"/>
                </a:cubicBezTo>
                <a:cubicBezTo>
                  <a:pt x="1905000" y="265113"/>
                  <a:pt x="2252663" y="79375"/>
                  <a:pt x="2428875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148064" y="3858886"/>
            <a:ext cx="84699" cy="8469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927461" y="2859782"/>
            <a:ext cx="84699" cy="8469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508104" y="3335363"/>
            <a:ext cx="84699" cy="8469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572172" y="2355726"/>
            <a:ext cx="84699" cy="8469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308304" y="1927511"/>
            <a:ext cx="84699" cy="8469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" grpId="0"/>
      <p:bldP spid="35" grpId="0"/>
      <p:bldP spid="36" grpId="0"/>
      <p:bldP spid="51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Закон Ома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для участка цепи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00922" y="3969890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Георг Ом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1787 — 1854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7574"/>
            <a:ext cx="2337764" cy="2971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142" y="-497304"/>
            <a:ext cx="5484326" cy="615161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/>
              <p:cNvSpPr txBox="1">
                <a:spLocks/>
              </p:cNvSpPr>
              <p:nvPr/>
            </p:nvSpPr>
            <p:spPr>
              <a:xfrm>
                <a:off x="674058" y="1073092"/>
                <a:ext cx="3816424" cy="266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Закон Ома для участка цепи: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сила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тока на участке цепи прямо пропорциональна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приложенному к нему напряжению и обратно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пропорциональна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сопротивлению данного участка:</a:t>
                </a:r>
              </a:p>
              <a:p>
                <a:pPr marL="0" indent="0">
                  <a:buNone/>
                </a:pPr>
                <a:endParaRPr lang="ru-RU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8" y="1073092"/>
                <a:ext cx="3816424" cy="2664296"/>
              </a:xfrm>
              <a:prstGeom prst="rect">
                <a:avLst/>
              </a:prstGeom>
              <a:blipFill rotWithShape="1">
                <a:blip r:embed="rId4"/>
                <a:stretch>
                  <a:fillRect l="-1757" t="-1144" r="-2556" b="-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344816" y="3839178"/>
                <a:ext cx="2474908" cy="676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В</m:t>
                              </m:r>
                            </m:num>
                            <m:den>
                              <m:r>
                                <a:rPr lang="ru-RU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А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ru-RU" sz="2000" b="0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ru-RU" sz="2000" b="0" i="1" smtClean="0">
                              <a:latin typeface="Cambria Math"/>
                              <a:cs typeface="Times New Roman" pitchFamily="18" charset="0"/>
                            </a:rPr>
                            <m:t>Ом</m:t>
                          </m:r>
                          <m: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16" y="3839178"/>
                <a:ext cx="2474908" cy="676788"/>
              </a:xfrm>
              <a:prstGeom prst="rect">
                <a:avLst/>
              </a:prstGeom>
              <a:blipFill rotWithShape="1">
                <a:blip r:embed="rId6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4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92"/>
          <a:stretch/>
        </p:blipFill>
        <p:spPr>
          <a:xfrm>
            <a:off x="4899675" y="1711487"/>
            <a:ext cx="3429695" cy="246069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329370" y="1711487"/>
            <a:ext cx="0" cy="2460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899675" y="4172185"/>
            <a:ext cx="38487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917516" y="1468341"/>
            <a:ext cx="0" cy="27038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9992" y="1347614"/>
                <a:ext cx="3803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347614"/>
                <a:ext cx="380361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3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51966" y="3944141"/>
            <a:ext cx="310617" cy="423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Закон Ома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для участка цепи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66337" y="4184567"/>
                <a:ext cx="471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337" y="4184567"/>
                <a:ext cx="471219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564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142" y="-497304"/>
            <a:ext cx="5484326" cy="615161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Объект 2"/>
              <p:cNvSpPr txBox="1">
                <a:spLocks/>
              </p:cNvSpPr>
              <p:nvPr/>
            </p:nvSpPr>
            <p:spPr>
              <a:xfrm>
                <a:off x="674058" y="1073092"/>
                <a:ext cx="3816424" cy="266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Закон Ома для участка цепи: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сила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тока на участке цепи прямо пропорциональна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приложенному к нему напряжению и обратно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пропорциональна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сопротивлению данного участка:</a:t>
                </a:r>
              </a:p>
              <a:p>
                <a:pPr marL="0" indent="0">
                  <a:buNone/>
                </a:pPr>
                <a:endParaRPr lang="ru-RU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8" y="1073092"/>
                <a:ext cx="3816424" cy="2664296"/>
              </a:xfrm>
              <a:prstGeom prst="rect">
                <a:avLst/>
              </a:prstGeom>
              <a:blipFill rotWithShape="1">
                <a:blip r:embed="rId7"/>
                <a:stretch>
                  <a:fillRect l="-1757" t="-1144" r="-2556" b="-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715407" y="3971840"/>
                <a:ext cx="16712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407" y="3971840"/>
                <a:ext cx="1671227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r="-618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V="1">
            <a:off x="4917516" y="2405240"/>
            <a:ext cx="2909368" cy="17669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932040" y="1809279"/>
            <a:ext cx="2894844" cy="23466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917516" y="3075806"/>
            <a:ext cx="2909368" cy="10963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826884" y="1711487"/>
            <a:ext cx="0" cy="2460699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32380" y="4184567"/>
                <a:ext cx="589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380" y="4184567"/>
                <a:ext cx="58900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208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308304" y="1606029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606029"/>
                <a:ext cx="437940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526" r="-2777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08304" y="2174407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174407"/>
                <a:ext cx="437940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10667" r="-27778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08303" y="2758157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3" y="2758157"/>
                <a:ext cx="437940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10526" r="-2777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2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3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Сопротивление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142" y="-497304"/>
            <a:ext cx="5484326" cy="6151618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55576" y="2499742"/>
            <a:ext cx="3537902" cy="1210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Сопротивление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является основной электрической характеристикой проводника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674058" y="1073092"/>
                <a:ext cx="3816424" cy="13321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Закон Ома для участка цепи:</a:t>
                </a:r>
              </a:p>
              <a:p>
                <a:pPr marL="0" indent="0">
                  <a:buNone/>
                </a:pPr>
                <a:endParaRPr lang="ru-RU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8" y="1073092"/>
                <a:ext cx="3816424" cy="1332148"/>
              </a:xfrm>
              <a:prstGeom prst="rect">
                <a:avLst/>
              </a:prstGeom>
              <a:blipFill rotWithShape="1">
                <a:blip r:embed="rId3"/>
                <a:stretch>
                  <a:fillRect l="-1757" t="-22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5274440" y="3311094"/>
            <a:ext cx="325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483271" y="2918109"/>
            <a:ext cx="753025" cy="7530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</a:rPr>
              <a:t>А</a:t>
            </a:r>
            <a:endParaRPr lang="ru-RU" sz="4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909060" y="1923678"/>
            <a:ext cx="1903300" cy="783625"/>
            <a:chOff x="6244454" y="3228285"/>
            <a:chExt cx="1903300" cy="783625"/>
          </a:xfrm>
        </p:grpSpPr>
        <p:sp>
          <p:nvSpPr>
            <p:cNvPr id="21" name="Овал 20"/>
            <p:cNvSpPr/>
            <p:nvPr/>
          </p:nvSpPr>
          <p:spPr>
            <a:xfrm>
              <a:off x="6804248" y="3228285"/>
              <a:ext cx="783625" cy="7836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</a:rPr>
                <a:t>V</a:t>
              </a:r>
              <a:endParaRPr lang="ru-RU" sz="4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22" name="Прямая соединительная линия 21"/>
            <p:cNvCxnSpPr>
              <a:stCxn id="21" idx="6"/>
            </p:cNvCxnSpPr>
            <p:nvPr/>
          </p:nvCxnSpPr>
          <p:spPr>
            <a:xfrm>
              <a:off x="7587873" y="3620098"/>
              <a:ext cx="55988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244454" y="3620098"/>
              <a:ext cx="55988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>
            <a:off x="7795650" y="2315490"/>
            <a:ext cx="0" cy="10219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27827" y="2315490"/>
            <a:ext cx="0" cy="10219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5875949" y="3243071"/>
            <a:ext cx="103100" cy="1031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44100" y="3259544"/>
            <a:ext cx="103100" cy="1031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2120" y="3354731"/>
                <a:ext cx="5974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354731"/>
                <a:ext cx="597471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142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32419" y="3382677"/>
                <a:ext cx="604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419" y="3382677"/>
                <a:ext cx="604589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2020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092293" y="3690865"/>
                <a:ext cx="929549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293" y="3690865"/>
                <a:ext cx="929549" cy="666529"/>
              </a:xfrm>
              <a:prstGeom prst="rect">
                <a:avLst/>
              </a:prstGeom>
              <a:blipFill rotWithShape="1">
                <a:blip r:embed="rId6"/>
                <a:stretch>
                  <a:fillRect r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4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49901" y="-798820"/>
            <a:ext cx="4464496" cy="674114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49" y="1887464"/>
            <a:ext cx="1814148" cy="183641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6176" y="1875122"/>
            <a:ext cx="1814148" cy="1836414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7214400" y="1854000"/>
            <a:ext cx="2906675" cy="1848756"/>
            <a:chOff x="7209941" y="1851670"/>
            <a:chExt cx="2906675" cy="184875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41" y="1864012"/>
              <a:ext cx="1814148" cy="1836414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302468" y="1851670"/>
              <a:ext cx="1814148" cy="1836414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Причины сопротивления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42038" y="2231326"/>
            <a:ext cx="216024" cy="216024"/>
            <a:chOff x="2826961" y="2665462"/>
            <a:chExt cx="914400" cy="914400"/>
          </a:xfrm>
        </p:grpSpPr>
        <p:sp>
          <p:nvSpPr>
            <p:cNvPr id="6" name="Овал 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Минус 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259015" y="2930965"/>
            <a:ext cx="216024" cy="216024"/>
            <a:chOff x="2826961" y="2665462"/>
            <a:chExt cx="914400" cy="914400"/>
          </a:xfrm>
        </p:grpSpPr>
        <p:sp>
          <p:nvSpPr>
            <p:cNvPr id="9" name="Овал 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Минус 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267127" y="2237268"/>
            <a:ext cx="216024" cy="216024"/>
            <a:chOff x="2826961" y="2665462"/>
            <a:chExt cx="914400" cy="914400"/>
          </a:xfrm>
        </p:grpSpPr>
        <p:sp>
          <p:nvSpPr>
            <p:cNvPr id="12" name="Овал 1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Минус 1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907087" y="2668692"/>
            <a:ext cx="216024" cy="216024"/>
            <a:chOff x="2826961" y="2665462"/>
            <a:chExt cx="914400" cy="914400"/>
          </a:xfrm>
        </p:grpSpPr>
        <p:sp>
          <p:nvSpPr>
            <p:cNvPr id="15" name="Овал 1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Минус 1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059215" y="2243210"/>
            <a:ext cx="216024" cy="216024"/>
            <a:chOff x="2826961" y="2665462"/>
            <a:chExt cx="914400" cy="914400"/>
          </a:xfrm>
        </p:grpSpPr>
        <p:sp>
          <p:nvSpPr>
            <p:cNvPr id="18" name="Овал 1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Минус 1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447980" y="3038977"/>
            <a:ext cx="216024" cy="216024"/>
            <a:chOff x="2826961" y="2665462"/>
            <a:chExt cx="914400" cy="914400"/>
          </a:xfrm>
        </p:grpSpPr>
        <p:sp>
          <p:nvSpPr>
            <p:cNvPr id="24" name="Овал 2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Минус 2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436096" y="2662749"/>
            <a:ext cx="216024" cy="216024"/>
            <a:chOff x="2826961" y="2665462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Минус 3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287593" y="-370424"/>
            <a:ext cx="5268555" cy="5909594"/>
          </a:xfrm>
          <a:prstGeom prst="rect">
            <a:avLst/>
          </a:prstGeom>
          <a:noFill/>
        </p:spPr>
      </p:pic>
      <p:sp>
        <p:nvSpPr>
          <p:cNvPr id="75" name="Объект 2"/>
          <p:cNvSpPr txBox="1">
            <a:spLocks/>
          </p:cNvSpPr>
          <p:nvPr/>
        </p:nvSpPr>
        <p:spPr>
          <a:xfrm>
            <a:off x="611560" y="1131590"/>
            <a:ext cx="3456384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длиннее проводник, тем больше его сопротивление.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толще проводник,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тем меньше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сопротивление.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Сопротивление проводника зависит от материала, из которого он сделан и от внешних условий.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04908" y="-825835"/>
            <a:ext cx="4554481" cy="6741141"/>
          </a:xfrm>
          <a:prstGeom prst="rect">
            <a:avLst/>
          </a:prstGeom>
        </p:spPr>
      </p:pic>
      <p:sp>
        <p:nvSpPr>
          <p:cNvPr id="76" name="Овал 75"/>
          <p:cNvSpPr/>
          <p:nvPr/>
        </p:nvSpPr>
        <p:spPr>
          <a:xfrm>
            <a:off x="6232350" y="1854000"/>
            <a:ext cx="504056" cy="1941886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8599986" rev="0"/>
            </a:camera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5063649" y="3939902"/>
            <a:ext cx="411280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015099" y="3939902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099" y="3939902"/>
                <a:ext cx="361125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3389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259015" y="2658250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015" y="2658250"/>
                <a:ext cx="428322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2857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092280" y="2594110"/>
                <a:ext cx="1717714" cy="461665"/>
              </a:xfrm>
              <a:prstGeom prst="rect">
                <a:avLst/>
              </a:prstGeom>
              <a:gradFill flip="none" rotWithShape="1">
                <a:gsLst>
                  <a:gs pos="50000">
                    <a:srgbClr val="FFC000">
                      <a:alpha val="70000"/>
                    </a:srgbClr>
                  </a:gs>
                  <a:gs pos="0">
                    <a:srgbClr val="FFFF00">
                      <a:alpha val="70000"/>
                    </a:srgbClr>
                  </a:gs>
                  <a:gs pos="100000">
                    <a:schemeClr val="accent6">
                      <a:lumMod val="75000"/>
                      <a:alpha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Медь, 25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594110"/>
                <a:ext cx="171771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5319" t="-10667" r="-8156" b="-3066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2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8025E-6 C 0.00556 0.0034 0.01111 0.00587 0.01667 0.00926 C 0.02031 0.01914 0.02622 0.02408 0.03021 0.03334 C 0.03941 0.05432 0.0316 0.03673 0.03542 0.05 C 0.03646 0.05371 0.03698 0.05834 0.03854 0.06111 C 0.04028 0.0642 0.04479 0.06852 0.04479 0.06852 C 0.05069 0.06667 0.05677 0.06636 0.0625 0.06296 C 0.06146 0.07377 0.06163 0.08426 0.05625 0.09074 C 0.05365 0.10432 0.05365 0.09815 0.05521 0.10926 C 0.06267 0.10803 0.06736 0.10309 0.07396 0.10556 C 0.07882 0.1142 0.07986 0.11111 0.08125 0.12408 C 0.08559 0.11358 0.08611 0.09722 0.09375 0.09259 C 0.09306 0.08179 0.08924 0.06204 0.09688 0.05741 C 0.1026 0.05988 0.10313 0.06142 0.11042 0.05556 C 0.11163 0.05463 0.11163 0.05155 0.1125 0.05 C 0.11337 0.04846 0.11458 0.04753 0.11563 0.0463 C 0.12483 0.0571 0.11476 0.07994 0.12396 0.09074 C 0.12431 0.09383 0.12413 0.09722 0.125 0.1 C 0.12569 0.10185 0.12726 0.10216 0.12813 0.10371 C 0.13108 0.10957 0.13247 0.11543 0.13438 0.12222 C 0.14861 0.11605 0.13646 0.08334 0.14583 0.06667 C 0.14722 0.05926 0.14792 0.05617 0.15208 0.05371 C 0.1566 0.05432 0.16111 0.05401 0.16563 0.05556 C 0.16858 0.05648 0.16927 0.06142 0.17083 0.06482 C 0.17396 0.0713 0.17587 0.07593 0.18021 0.07963 C 0.18299 0.08735 0.18299 0.0963 0.18542 0.10371 C 0.1875 0.11019 0.19028 0.11266 0.19167 0.12037 C 0.19063 0.12161 0.18976 0.12346 0.18854 0.12408 C 0.18646 0.12531 0.1842 0.12438 0.18229 0.12593 C 0.17986 0.12809 0.17899 0.13364 0.17708 0.13704 C 0.17622 0.14506 0.17483 0.15309 0.17396 0.16111 C 0.17431 0.16543 0.17361 0.17037 0.175 0.17408 C 0.17639 0.17778 0.17917 0.17901 0.18125 0.18148 C 0.18229 0.18272 0.18438 0.18519 0.18438 0.18519 C 0.18924 0.18426 0.19497 0.18642 0.19896 0.18148 C 0.2033 0.17593 0.20347 0.16945 0.20833 0.16667 C 0.21319 0.15803 0.21823 0.14938 0.22396 0.14259 C 0.22656 0.1355 0.23073 0.12871 0.23542 0.12593 C 0.23889 0.10741 0.23316 0.1355 0.23958 0.11482 C 0.24063 0.11142 0.24097 0.10741 0.24167 0.10371 C 0.24201 0.10185 0.24271 0.09815 0.24271 0.09815 C 0.24306 0.08951 0.24167 0.07994 0.24375 0.07222 C 0.24444 0.06945 0.2474 0.07253 0.24896 0.07408 C 0.25226 0.07747 0.2526 0.08642 0.25625 0.09074 C 0.2566 0.09259 0.25625 0.09568 0.25729 0.0963 C 0.25851 0.09692 0.26319 0.08735 0.26354 0.08704 C 0.26719 0.08148 0.27257 0.08087 0.27708 0.07778 C 0.27865 0.06389 0.27969 0.06451 0.2875 0.06667 C 0.29306 0.07346 0.29219 0.08611 0.29688 0.09445 C 0.29913 0.09846 0.30313 0.09722 0.30625 0.09815 C 0.31181 0.09753 0.3184 0.10185 0.32292 0.0963 C 0.32604 0.09229 0.32309 0.08272 0.32396 0.07593 C 0.32483 0.06852 0.33003 0.06667 0.33333 0.06482 C 0.33889 0.05494 0.33611 0.05432 0.34479 0.05185 C 0.34618 0.05247 0.34774 0.05247 0.34896 0.05371 C 0.35503 0.05988 0.35191 0.07253 0.35521 0.08148 C 0.35764 0.08796 0.36372 0.09568 0.36771 0.09815 C 0.36944 0.10463 0.3717 0.10988 0.37292 0.11667 C 0.36267 0.12284 0.35191 0.12716 0.34167 0.13334 C 0.33785 0.15371 0.33559 0.17809 0.34792 0.18889 C 0.3566 0.18735 0.36719 0.1929 0.37396 0.18334 C 0.38385 0.16945 0.36632 0.18642 0.38021 0.17408 C 0.38906 0.15062 0.39792 0.15525 0.41354 0.15185 C 0.41701 0.14784 0.41892 0.14321 0.42292 0.14074 C 0.42813 0.1429 0.43021 0.14815 0.43438 0.15371 C 0.44028 0.15309 0.44618 0.15278 0.45208 0.15185 C 0.45833 0.15062 0.46597 0.1392 0.47188 0.13519 C 0.475 0.13303 0.48611 0.13179 0.4875 0.13148 C 0.48889 0.13087 0.49028 0.13025 0.49167 0.12963 C 0.49375 0.1284 0.49792 0.12593 0.49792 0.12593 C 0.50278 0.11945 0.50764 0.11729 0.51354 0.11482 C 0.51458 0.11358 0.51667 0.11111 0.51667 0.11111 " pathEditMode="relative" ptsTypes="fffffffffffffffffffffffffffffffffffffffffffffffffffffffffffffffffffffffA">
                                      <p:cBhvr>
                                        <p:cTn id="3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9877E-6 C 0.00382 0.01018 0.00486 0.01481 0.00729 0.02592 C 0.00833 0.06543 0.00226 0.075 0.02083 0.06666 C 0.02795 0.05802 0.02465 0.0608 0.03021 0.05741 C 0.03264 0.04413 0.02917 0.06018 0.03438 0.04629 C 0.03559 0.0429 0.03628 0.03858 0.0375 0.03518 C 0.03837 0.00525 0.03351 2.09877E-6 0.04583 -0.00556 C 0.04653 -0.00741 0.04705 -0.00926 0.04792 -0.01111 C 0.04878 -0.01327 0.05017 -0.01451 0.05104 -0.01667 C 0.05503 -0.02655 0.05521 -0.03395 0.0625 -0.03704 C 0.06719 -0.06173 0.05365 -0.05278 0.04375 -0.05185 C 0.03958 -0.02994 0.04358 -0.02562 0.04896 -0.01111 C 0.05017 -0.00062 0.05017 0.0071 0.05521 0.01296 C 0.05816 0.02068 0.06076 0.03241 0.06563 0.03518 C 0.06719 0.0392 0.06997 0.04166 0.07083 0.04629 C 0.07257 0.05525 0.05729 0.05617 0.05313 0.05741 C 0.05122 0.06265 0.04861 0.06666 0.05208 0.07407 C 0.0533 0.07654 0.05556 0.07531 0.05729 0.07592 C 0.06424 0.07808 0.07118 0.07963 0.07813 0.08148 C 0.0809 0.08333 0.08438 0.08333 0.08646 0.08704 C 0.08715 0.08827 0.08646 0.09166 0.0875 0.09259 C 0.08993 0.09506 0.09306 0.09506 0.09583 0.09629 C 0.09826 0.09568 0.10087 0.09599 0.10313 0.09444 C 0.1059 0.09228 0.10712 0.08549 0.10833 0.08148 C 0.11059 0.07438 0.11563 0.05185 0.11875 0.04815 C 0.12222 0.04383 0.125 0.04259 0.12917 0.04074 C 0.13733 0.01913 0.11719 0.02654 0.10938 0.02592 C 0.11632 0.02284 0.11771 0.01728 0.12188 0.00741 C 0.12257 0.0037 0.12274 -0.00031 0.12396 -0.00371 C 0.12465 -0.00556 0.12552 -0.0071 0.12604 -0.00926 C 0.12865 -0.02006 0.12726 -0.02377 0.13229 -0.02963 C 0.13524 -0.03735 0.13802 -0.04321 0.13958 -0.05185 C 0.13854 -0.05926 0.13785 -0.0642 0.13542 -0.07037 C 0.13611 -0.07222 0.13628 -0.07562 0.1375 -0.07593 C 0.14601 -0.07716 0.14774 -0.07099 0.15417 -0.06667 C 0.15712 -0.06482 0.16042 -0.0642 0.16354 -0.06296 C 0.16406 -0.06204 0.1684 -0.05371 0.16979 -0.05371 C 0.17344 -0.05371 0.17986 -0.05988 0.18333 -0.06296 C 0.1809 -0.07624 0.17934 -0.07192 0.18438 -0.07778 C 0.18333 -0.0855 0.18177 -0.09136 0.17917 -0.09815 C 0.18194 -0.12284 0.18333 -0.12469 0.19688 -0.12778 C 0.2099 -0.12438 0.21372 -0.11574 0.21771 -0.09445 C 0.21875 -0.0892 0.21979 -0.07593 0.22188 -0.07222 C 0.22535 -0.06605 0.22813 -0.06358 0.23229 -0.05926 C 0.23438 -0.0571 0.23646 -0.05432 0.23854 -0.05185 C 0.23958 -0.05062 0.24167 -0.04815 0.24167 -0.04815 C 0.24253 -0.03457 0.24201 -0.03117 0.24792 -0.02408 C 0.25174 -0.02469 0.25642 -0.02161 0.25938 -0.02593 C 0.26128 -0.02871 0.2592 -0.03488 0.25833 -0.03889 C 0.25608 -0.04969 0.25 -0.05864 0.24479 -0.06482 C 0.24375 -0.07253 0.24253 -0.07655 0.24479 -0.08519 C 0.24531 -0.08735 0.24688 -0.08735 0.24792 -0.08889 C 0.25434 -0.09846 0.2599 -0.10278 0.26771 -0.10741 C 0.27274 -0.11636 0.27604 -0.12006 0.25729 -0.11111 C 0.25365 -0.10926 0.25104 -0.10371 0.24792 -0.1 C 0.24688 -0.09877 0.24479 -0.0963 0.24479 -0.0963 C 0.23819 -0.07871 0.25104 -0.06543 0.25938 -0.06296 C 0.26128 -0.0608 0.26372 -0.05957 0.26563 -0.05741 C 0.27014 -0.05216 0.2724 -0.04229 0.27708 -0.03704 C 0.28368 -0.02963 0.28924 -0.0284 0.29479 -0.01852 C 0.29757 -0.0034 0.30243 0.0108 0.30521 0.02592 C 0.30382 0.0821 0.31181 0.0642 0.28125 0.06852 C 0.27986 0.06883 0.27847 0.06975 0.27708 0.07037 C 0.27413 0.07562 0.27118 0.07901 0.26875 0.08518 C 0.26753 0.09352 0.26667 0.09876 0.27188 0.10185 C 0.27743 0.11636 0.27986 0.1108 0.29167 0.10926 C 0.29757 0.10401 0.30278 0.09907 0.30833 0.09259 C 0.31267 0.08734 0.31337 0.08395 0.31875 0.08148 C 0.32326 0.07623 0.32847 0.07469 0.33333 0.07037 C 0.33715 0.06697 0.33872 0.06173 0.34271 0.05926 C 0.34392 0.05247 0.34444 0.04475 0.34688 0.03889 C 0.35 0.03086 0.35573 0.0287 0.35938 0.02222 C 0.36753 0.00771 0.35712 0.025 0.36667 0.01296 C 0.37153 0.00679 0.37431 0.00062 0.38021 -0.00185 C 0.38368 -0.00124 0.38733 -0.00185 0.39063 2.09877E-6 C 0.39271 0.00123 0.39653 0.00895 0.4 0.01111 C 0.40677 0.00864 0.41858 0.00987 0.42396 0.00185 C 0.4276 -0.0034 0.42778 -0.00864 0.43021 -0.01482 C 0.43472 -0.02685 0.44236 -0.03673 0.44896 -0.04445 C 0.45347 -0.04969 0.45503 -0.05494 0.46042 -0.05741 C 0.46788 -0.06574 0.4717 -0.06975 0.48021 -0.07408 C 0.49306 -0.0892 0.50226 -0.08889 0.51771 -0.08889 " pathEditMode="relative" ptsTypes="fffffffffffffffffffffffffffffffffffffffffffffffffffffffffffffffffffffffffffffffffA">
                                      <p:cBhvr>
                                        <p:cTn id="40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C 0.00104 -0.00556 0.00052 -0.0071 0.00416 -0.00926 C 0.00677 -0.01111 0.0125 -0.01297 0.0125 -0.01297 C 0.01718 -0.01852 0.02378 -0.02284 0.02916 -0.02593 C 0.03125 -0.02222 0.03333 -0.01852 0.03541 -0.01482 C 0.03628 -0.01327 0.04045 -0.02562 0.04062 -0.02593 C 0.04253 -0.02871 0.04687 -0.03334 0.04687 -0.03334 C 0.04791 -0.0429 0.04843 -0.04815 0.05312 -0.05371 C 0.05833 -0.04753 0.06354 -0.02593 0.06562 -0.01482 C 0.0651 -0.00216 0.06718 0.02068 0.05833 0.02592 C 0.05764 0.02839 0.05746 0.03179 0.05625 0.03333 C 0.05486 0.03518 0.05277 0.03426 0.05104 0.03518 C 0.04757 0.03734 0.04375 0.04074 0.04062 0.04444 C 0.03784 0.05154 0.03784 0.05463 0.04271 0.0574 C 0.05208 0.05586 0.05225 0.05833 0.05833 0.05185 C 0.06041 0.04969 0.06458 0.04444 0.06458 0.04444 C 0.06493 0.03827 0.06354 0.03086 0.06562 0.02592 C 0.06684 0.02284 0.06979 0.02685 0.07187 0.02778 C 0.08073 0.03179 0.09132 0.03179 0.09896 0.04074 C 0.10764 0.03673 0.10573 0.02345 0.1 0.01666 C 0.09861 0.01296 0.09757 0.00864 0.09583 0.00555 C 0.09375 0.00185 0.08958 -0.00556 0.08958 -0.00556 C 0.08698 -0.01976 0.09444 -0.02006 0.08333 -0.01667 C 0.07968 -0.01235 0.07743 -0.00926 0.07604 -0.00185 C 0.0776 0.01173 0.0809 0.02469 0.08437 0.03703 C 0.08489 0.03889 0.08472 0.04136 0.08541 0.04259 C 0.08698 0.04537 0.09357 0.05247 0.09583 0.0537 C 0.09722 0.0574 0.09913 0.06049 0.1 0.06481 C 0.10069 0.06852 0.10208 0.07592 0.10208 0.07592 C 0.10173 0.07901 0.10173 0.0821 0.10104 0.08518 C 0.10052 0.08734 0.09913 0.08858 0.09896 0.09074 C 0.09826 0.10061 0.10521 0.12037 0.10937 0.12592 C 0.11146 0.1287 0.11423 0.12994 0.11666 0.13148 C 0.11944 0.13086 0.12239 0.13148 0.125 0.12963 C 0.12968 0.12654 0.12934 0.11327 0.13333 0.1074 C 0.13663 0.10278 0.13993 0.10216 0.14375 0.1 C 0.14583 0.09876 0.15 0.09629 0.15 0.09629 C 0.15764 0.10185 0.15816 0.10154 0.16458 0.11296 C 0.16562 0.11481 0.16736 0.11419 0.16875 0.11481 C 0.17083 0.11605 0.175 0.11852 0.175 0.11852 C 0.18021 0.11759 0.18628 0.12006 0.19062 0.11481 C 0.19843 0.10555 0.18941 0.11173 0.19687 0.1074 C 0.19826 0.1037 0.20521 0.08734 0.20729 0.08518 C 0.2158 0.07592 0.22934 0.07345 0.23854 0.07222 C 0.24097 0.07068 0.24323 0.06944 0.24583 0.06852 C 0.24861 0.06759 0.25416 0.06666 0.25416 0.06666 " pathEditMode="relative" ptsTypes="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1 0.03982 C 0.12743 0.0355 0.13107 0.03642 0.13906 0.03797 C 0.14357 0.04321 0.14427 0.05155 0.14948 0.05463 C 0.15798 0.05093 0.15034 0.05649 0.15469 0.04538 C 0.16146 0.0284 0.15989 0.04105 0.16302 0.02686 C 0.16458 0.01945 0.16441 0.00896 0.16823 0.00463 C 0.16944 0.00309 0.17378 0.00278 0.17239 0.00278 C 0.16823 0.00278 0.16406 0.00556 0.15989 0.00649 C 0.15469 0.01112 0.15399 0.01328 0.1526 0.02315 C 0.15295 0.03241 0.14913 0.0463 0.15364 0.05093 C 0.16215 0.05926 0.17309 0.05155 0.18281 0.05278 C 0.18559 0.05309 0.18837 0.05556 0.19114 0.05649 C 0.1908 0.05834 0.19097 0.06081 0.1901 0.06204 C 0.18507 0.06821 0.175 0.06914 0.16927 0.0713 C 0.16771 0.07994 0.16962 0.08982 0.17239 0.09723 C 0.16753 0.11019 0.15903 0.10926 0.15677 0.09352 C 0.15833 0.07963 0.15816 0.08581 0.16406 0.07871 C 0.17031 0.07933 0.17691 0.07717 0.18281 0.08056 C 0.18767 0.08334 0.18646 0.09723 0.19114 0.10093 C 0.20034 0.10834 0.20659 0.10556 0.21823 0.10649 C 0.22066 0.10587 0.22361 0.10741 0.22552 0.10463 C 0.22656 0.10309 0.22465 0.1 0.22344 0.09908 C 0.21996 0.0963 0.2158 0.09692 0.21198 0.09538 C 0.20955 0.08889 0.2092 0.08426 0.21406 0.08056 C 0.21545 0.07963 0.21684 0.07933 0.21823 0.07871 C 0.22031 0.07747 0.22448 0.075 0.22448 0.075 C 0.22743 0.06976 0.23038 0.06636 0.23281 0.06019 C 0.2309 0.04352 0.23333 0.04507 0.23802 0.03241 C 0.23767 0.02933 0.23524 0.02223 0.23698 0.02315 C 0.23941 0.0247 0.23975 0.03056 0.24114 0.03426 C 0.24357 0.04075 0.24548 0.04568 0.24844 0.05093 C 0.25503 0.04692 0.25225 0.03426 0.25573 0.025 C 0.25972 0.01451 0.2625 0.00865 0.26927 0.00463 C 0.26962 0.00278 0.271 0.00062 0.27031 -0.00092 C 0.26944 -0.00308 0.26719 -0.00123 0.26614 -0.00277 C 0.26423 -0.00555 0.26406 -0.01141 0.26198 -0.01388 C 0.26094 -0.01512 0.25989 -0.01635 0.25885 -0.01759 C 0.25746 -0.01697 0.25573 -0.01759 0.25469 -0.01574 C 0.25017 -0.00771 0.25399 0.02161 0.25989 0.02871 C 0.26892 0.02686 0.27239 0.02686 0.27864 0.01575 C 0.28142 -0.0037 0.28142 -0.00586 0.28906 -0.01944 C 0.2908 -0.02253 0.29323 -0.02438 0.29531 -0.02685 C 0.29635 -0.02808 0.29844 -0.03055 0.29844 -0.03055 C 0.30121 -0.02993 0.30416 -0.03024 0.30677 -0.0287 C 0.3092 -0.02716 0.31302 -0.02129 0.31302 -0.02129 C 0.31771 -0.00432 0.3217 -0.00617 0.33073 -0.00092 C 0.3342 -0.00154 0.33784 -0.00092 0.34114 -0.00277 C 0.34392 -0.00432 0.34687 -0.0145 0.34948 -0.01759 C 0.35225 -0.025 0.35764 -0.03086 0.36198 -0.03611 C 0.3658 -0.0466 0.3618 -0.03858 0.37031 -0.04351 C 0.37153 -0.04413 0.37239 -0.04629 0.37344 -0.04722 C 0.37517 -0.04876 0.37691 -0.05 0.37864 -0.05092 C 0.38003 -0.05185 0.38281 -0.05277 0.38281 -0.05277 " pathEditMode="relative" ptsTypes="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568E-6 C 0.00746 0.00185 0.00851 0.00216 0.01354 0.01111 C 0.0151 0.02253 0.01875 0.03704 0.02187 0.04815 C 0.02292 0.0605 0.02378 0.0784 0.02812 0.05556 C 0.02899 0.04321 0.02847 0.03303 0.03437 0.02593 C 0.0368 0.02655 0.03941 0.02593 0.04167 0.02778 C 0.04288 0.02871 0.04271 0.03179 0.04375 0.03334 C 0.04462 0.03457 0.04583 0.03426 0.04687 0.03519 C 0.04687 0.03519 0.05469 0.04445 0.05625 0.0463 C 0.05937 0.05 0.0625 0.05371 0.06562 0.05741 C 0.06667 0.05864 0.06875 0.06111 0.06875 0.06111 C 0.07604 0.05988 0.08333 0.05834 0.09062 0.05741 C 0.09236 0.0571 0.08715 0.05803 0.08542 0.05926 C 0.08194 0.06173 0.07917 0.06852 0.07604 0.07222 C 0.07448 0.07624 0.07118 0.07871 0.07083 0.08334 C 0.0684 0.11204 0.07812 0.10772 0.09062 0.10926 C 0.0934 0.11574 0.09653 0.11914 0.09896 0.12593 C 0.09687 0.13889 0.09601 0.14475 0.08854 0.14815 C 0.09167 0.16204 0.09444 0.1608 0.08646 0.16667 C 0.09288 0.17809 0.10156 0.18087 0.11042 0.18334 C 0.11406 0.19198 0.11476 0.19938 0.11667 0.20926 C 0.12535 0.20401 0.12378 0.17809 0.12812 0.16667 C 0.13333 0.1679 0.13889 0.16698 0.14375 0.17037 C 0.14687 0.17253 0.15104 0.18334 0.15104 0.18334 C 0.15417 0.175 0.15208 0.16667 0.15833 0.17037 C 0.16163 0.1821 0.16597 0.19105 0.16771 0.20371 C 0.18073 0.20093 0.17344 0.20062 0.18229 0.18889 C 0.18403 0.17932 0.18732 0.17253 0.19062 0.16482 C 0.19601 0.15247 0.19948 0.14105 0.20833 0.13704 C 0.20972 0.12963 0.21146 0.1284 0.21562 0.12593 C 0.21875 0.12655 0.22187 0.12655 0.225 0.12778 C 0.22899 0.12963 0.22934 0.13642 0.23333 0.13889 C 0.23403 0.14074 0.23455 0.1429 0.23542 0.14445 C 0.23628 0.14599 0.23767 0.1463 0.23854 0.14815 C 0.24114 0.15371 0.24097 0.15988 0.24479 0.16482 C 0.24601 0.16636 0.24757 0.16698 0.24896 0.16852 C 0.25104 0.17068 0.25521 0.17593 0.25521 0.17593 C 0.26337 0.17469 0.26927 0.17161 0.27708 0.17408 C 0.28055 0.17809 0.28368 0.17932 0.2875 0.18148 C 0.30312 0.18025 0.31875 0.17994 0.33437 0.17778 C 0.33889 0.17716 0.34357 0.17099 0.34687 0.16667 C 0.34948 0.16327 0.35417 0.15556 0.35417 0.15556 " pathEditMode="relative" ptsTypes="fffffffffffffffffffffffffffffffffffffffffA">
                                      <p:cBhvr>
                                        <p:cTn id="4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85185E-6 C 0.0073 -0.00432 0.00799 0.0034 0.01459 0.00741 C 0.01668 0.00864 0.02084 0.01111 0.02084 0.01111 C 0.02258 0.0105 0.02483 0.01142 0.02605 0.00926 C 0.02674 0.00803 0.02553 0.00556 0.02501 0.00371 C 0.02327 -0.00278 0.02206 -0.0071 0.01876 -0.01111 C 0.01633 -0.01759 0.01355 -0.02222 0.01876 -0.03148 C 0.01997 -0.03364 0.02223 -0.03024 0.02397 -0.02963 C 0.03108 -0.01697 0.02865 -0.02284 0.0323 -0.01296 C 0.03543 -0.01358 0.03872 -0.01265 0.04168 -0.01481 C 0.04358 -0.01605 0.04393 -0.02345 0.04584 -0.02222 C 0.04845 -0.02068 0.04862 -0.00031 0.05001 0.00371 C 0.05174 0.00895 0.05852 0.0142 0.06147 0.01667 C 0.06598 0.02901 0.07049 0.01636 0.07293 0.02963 C 0.07032 0.04815 0.06997 0.04939 0.07293 0.03334 L 0.07293 0.03334 C 0.07397 0.0321 0.07501 0.03087 0.07605 0.02963 C 0.07779 0.02006 0.0797 0.01451 0.08126 0.00371 C 0.08195 -0.00123 0.08681 0.00124 0.08959 -1.85185E-6 C 0.09827 0.00772 0.09306 0.01729 0.09688 0.02963 C 0.0981 0.03364 0.10018 0.03642 0.10105 0.04074 C 0.10174 0.04445 0.10313 0.05185 0.10313 0.05185 C 0.10591 0.05124 0.10886 0.05185 0.11147 0.05 C 0.11338 0.04877 0.11563 0.04167 0.11668 0.03889 C 0.12466 0.01883 0.12588 -0.00586 0.12813 -0.02963 C 0.13126 -0.01882 0.1297 -0.02469 0.1323 -0.01111 C 0.13265 -0.00926 0.13334 -0.00555 0.13334 -0.00555 C 0.13438 0.02192 0.13126 0.02099 0.13959 0.03334 C 0.14081 0.03488 0.14133 0.03827 0.14272 0.03889 C 0.14602 0.04074 0.14966 0.04013 0.15313 0.04074 C 0.15817 0.05401 0.16563 0.04074 0.17188 0.03704 C 0.17813 0.02871 0.18247 0.03303 0.18855 0.02593 C 0.19133 0.01111 0.19931 0.00278 0.2073 -0.00185 C 0.21025 -0.00957 0.21181 -0.01666 0.21459 -0.02407 C 0.21494 -0.04074 0.21442 -0.0574 0.21563 -0.07407 C 0.21581 -0.07685 0.2172 -0.06913 0.21772 -0.06666 C 0.22067 -0.05339 0.21911 -0.05864 0.22084 -0.04629 C 0.22188 -0.03889 0.22779 -0.02129 0.2323 -0.01852 C 0.23438 -0.01728 0.23855 -0.01481 0.23855 -0.01481 C 0.24098 -0.00185 0.23855 -0.00494 0.24376 -0.00185 C 0.25036 -0.00494 0.25574 -0.01203 0.26043 -0.02037 C 0.26199 -0.02839 0.26928 -0.04074 0.27397 -0.04444 C 0.27605 -0.04599 0.28022 -0.04815 0.28022 -0.04815 C 0.28143 -0.04197 0.28213 -0.0358 0.28334 -0.02963 C 0.28612 -0.03703 0.28803 -0.04537 0.28959 -0.0537 C 0.29063 -0.06636 0.29168 -0.07531 0.29897 -0.07963 C 0.30973 -0.07778 0.31251 -0.07747 0.31772 -0.06111 C 0.3198 -0.05494 0.32397 -0.04259 0.32397 -0.04259 C 0.32293 -0.02469 0.32466 -0.02315 0.31668 -0.01852 C 0.31181 -0.01913 0.30695 -0.01882 0.30209 -0.02037 C 0.29983 -0.02099 0.29567 -0.03055 0.29272 -0.03333 C 0.29081 -0.04352 0.28838 -0.05524 0.2948 -0.06296 C 0.29671 -0.06512 0.29914 -0.06636 0.30105 -0.06852 C 0.31164 -0.06697 0.31529 -0.06512 0.32397 -0.0574 C 0.32761 -0.04784 0.33438 -0.04475 0.34063 -0.04259 C 0.34341 -0.04321 0.34671 -0.04166 0.34897 -0.04444 C 0.3507 -0.0466 0.35036 -0.05185 0.35105 -0.05555 C 0.35227 -0.06203 0.35313 -0.06666 0.35522 -0.07222 C 0.35591 -0.07808 0.35713 -0.08796 0.35938 -0.09259 C 0.36043 -0.09506 0.36233 -0.09599 0.36355 -0.09815 C 0.37171 -0.1145 0.37414 -0.13302 0.38751 -0.13703 C 0.39879 -0.14722 0.41251 -0.14321 0.42397 -0.15185 C 0.42779 -0.15463 0.43178 -0.15771 0.43543 -0.16111 C 0.43716 -0.16296 0.4389 -0.16512 0.44063 -0.16666 C 0.44168 -0.16759 0.44376 -0.16852 0.44376 -0.16852 " pathEditMode="relative" ptsTypes="ffffffffffffffFfffffffffffffffffffffffffffffffffffffffffffffffffA">
                                      <p:cBhvr>
                                        <p:cTn id="4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1605E-6 C 0.01163 -0.00247 0.00677 -0.00092 0.01354 -0.01296 C 0.01441 -0.01975 0.0151 -0.02716 0.01875 -0.03148 C 0.02083 -0.03395 0.025 -0.03889 0.025 -0.03889 C 0.0283 -0.03302 0.0342 -0.02592 0.03854 -0.02222 C 0.04045 -0.02037 0.04479 -0.01852 0.04479 -0.01852 C 0.04653 -0.01913 0.04844 -0.01883 0.05 -0.02037 C 0.05139 -0.0216 0.05174 -0.02531 0.05313 -0.02592 C 0.05712 -0.02778 0.06146 -0.02716 0.06563 -0.02778 C 0.06979 -0.03086 0.07378 -0.03333 0.07813 -0.03518 C 0.0776 -0.04136 0.07847 -0.04938 0.07604 -0.0537 C 0.07222 -0.06049 0.06771 -0.06173 0.06354 -0.06667 C 0.06389 -0.07037 0.06632 -0.08765 0.06771 -0.09074 C 0.0684 -0.09228 0.06979 -0.09197 0.07083 -0.09259 C 0.07257 -0.08333 0.07448 -0.07592 0.07917 -0.07037 C 0.07986 -0.06852 0.08073 -0.06667 0.08125 -0.06481 C 0.08177 -0.06296 0.08142 -0.06049 0.08229 -0.05926 C 0.08403 -0.0571 0.08854 -0.05555 0.08854 -0.05555 C 0.09132 -0.06574 0.09375 -0.07222 0.1 -0.07592 C 0.09861 -0.08364 0.09722 -0.08796 0.09271 -0.09074 C 0.08976 -0.09876 0.09045 -0.10216 0.09479 -0.10741 C 0.10208 -0.1037 0.10052 -0.10586 0.10521 -0.1 C 0.10903 -0.09537 0.11042 -0.08951 0.11458 -0.08704 C 0.12274 -0.07253 0.12118 -0.09259 0.12188 -0.1037 C 0.12257 -0.11481 0.12205 -0.12006 0.12708 -0.12592 C 0.13438 -0.11728 0.12726 -0.12346 0.13125 -0.14259 C 0.13177 -0.14475 0.13247 -0.13858 0.13333 -0.13704 C 0.13854 -0.12654 0.13802 -0.12778 0.14271 -0.12222 C 0.14444 -0.11296 0.14913 -0.10802 0.15208 -0.1 C 0.15243 -0.08889 0.15226 -0.07778 0.15313 -0.06667 C 0.15365 -0.05926 0.16146 -0.05 0.16146 -0.05 C 0.16337 -0.04012 0.16024 -0.03488 0.15625 -0.02778 C 0.16128 -0.02469 0.1658 -0.02778 0.17083 -0.02963 C 0.17899 -0.02469 0.16892 -0.03271 0.175 -0.00741 C 0.17587 -0.00401 0.17847 -0.0037 0.18021 -0.00185 C 0.18333 0.00154 0.18681 0.0034 0.18958 0.00741 C 0.19358 0.01327 0.19479 0.01636 0.2 0.01852 C 0.20035 0.01482 0.20087 -0.00062 0.20417 -0.00555 C 0.20486 -0.00648 0.21111 -0.00895 0.21146 -0.00926 C 0.21979 -0.01358 0.22795 -0.01728 0.23646 -0.02037 C 0.23576 -0.02346 0.23559 -0.02716 0.23438 -0.02963 C 0.23264 -0.03333 0.22934 -0.03271 0.22708 -0.03518 C 0.2224 -0.03981 0.21753 -0.04136 0.2125 -0.04444 C 0.21024 -0.05062 0.20764 -0.05216 0.20625 -0.05926 C 0.20712 -0.07809 0.20573 -0.08673 0.21563 -0.09259 C 0.22813 -0.09043 0.23889 -0.08086 0.25104 -0.07778 C 0.2559 -0.07654 0.26076 -0.07654 0.26563 -0.07592 C 0.26806 -0.06944 0.26875 -0.06481 0.27188 -0.05926 C 0.27344 -0.08055 0.2724 -0.08086 0.28542 -0.07778 C 0.28715 -0.07747 0.28889 -0.07654 0.29063 -0.07592 C 0.29688 -0.06481 0.29948 -0.04413 0.30833 -0.03889 C 0.30972 -0.03951 0.31146 -0.0392 0.3125 -0.04074 C 0.31337 -0.04197 0.31285 -0.04475 0.31354 -0.0463 C 0.31597 -0.05278 0.31684 -0.05185 0.32083 -0.0537 C 0.32569 -0.06018 0.32656 -0.06173 0.33229 -0.05926 C 0.3349 -0.04568 0.33906 -0.02654 0.34583 -0.01852 C 0.34618 -0.01667 0.34583 -0.01234 0.34688 -0.01296 C 0.34983 -0.0142 0.35 -0.02222 0.35104 -0.02592 C 0.35313 -0.03302 0.35903 -0.04969 0.3625 -0.0537 C 0.3684 -0.06913 0.37153 -0.06265 0.38438 -0.06111 C 0.39167 -0.05062 0.39583 -0.04228 0.40521 -0.03889 C 0.41111 -0.03951 0.41701 -0.0392 0.42292 -0.04074 C 0.42708 -0.04197 0.43003 -0.06173 0.43542 -0.06481 C 0.43993 -0.06728 0.44618 -0.06821 0.45104 -0.07037 C 0.45712 -0.07315 0.46267 -0.07747 0.46875 -0.07963 C 0.47431 -0.07901 0.48003 -0.08025 0.48542 -0.07778 C 0.48733 -0.07685 0.48785 -0.07222 0.48958 -0.07037 C 0.49236 -0.06728 0.49566 -0.06512 0.49896 -0.06481 C 0.51528 -0.06265 0.50799 -0.06389 0.52083 -0.06111 C 0.53229 -0.06173 0.54375 -0.06173 0.55521 -0.06296 C 0.56146 -0.06358 0.5651 -0.07747 0.57083 -0.08148 C 0.57361 -0.08642 0.57552 -0.09167 0.57813 -0.0963 " pathEditMode="relative" ptsTypes="fffffffffffffffffffffffffffffffffffffffffffffffffffffffffffffffffffffffA">
                                      <p:cBhvr>
                                        <p:cTn id="5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/>
      <p:bldP spid="79" grpId="0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Расчет сопротивления проводника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213331" y="-469534"/>
            <a:ext cx="5343319" cy="599345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674058" y="1073092"/>
                <a:ext cx="3816424" cy="16426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Сопротивление проводника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рас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читывается по формуле:</a:t>
                </a:r>
              </a:p>
              <a:p>
                <a:pPr marL="0" indent="0">
                  <a:buNone/>
                </a:pPr>
                <a:endParaRPr lang="ru-RU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8" y="1073092"/>
                <a:ext cx="3816424" cy="1642674"/>
              </a:xfrm>
              <a:prstGeom prst="rect">
                <a:avLst/>
              </a:prstGeom>
              <a:blipFill rotWithShape="1">
                <a:blip r:embed="rId4"/>
                <a:stretch>
                  <a:fillRect l="-1757" t="-1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2"/>
              <p:cNvSpPr txBox="1">
                <a:spLocks/>
              </p:cNvSpPr>
              <p:nvPr/>
            </p:nvSpPr>
            <p:spPr>
              <a:xfrm>
                <a:off x="674058" y="2707382"/>
                <a:ext cx="3816424" cy="18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—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длина проводника,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 —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лощадь поперечного сечения проводника,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𝜌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 —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удельное сопротивление проводника.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8" y="2707382"/>
                <a:ext cx="3816424" cy="1800200"/>
              </a:xfrm>
              <a:prstGeom prst="rect">
                <a:avLst/>
              </a:prstGeom>
              <a:blipFill rotWithShape="1">
                <a:blip r:embed="rId5"/>
                <a:stretch>
                  <a:fillRect l="-1757" b="-30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4260674" y="-469030"/>
            <a:ext cx="5343319" cy="599345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 txBox="1">
                <a:spLocks/>
              </p:cNvSpPr>
              <p:nvPr/>
            </p:nvSpPr>
            <p:spPr>
              <a:xfrm>
                <a:off x="5076056" y="1201968"/>
                <a:ext cx="3816424" cy="16528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Удельное сопротивление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— это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сопротивление проводника из данного вещества длиной 1 м и площадью поперечного сечения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м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201968"/>
                <a:ext cx="3816424" cy="1652807"/>
              </a:xfrm>
              <a:prstGeom prst="rect">
                <a:avLst/>
              </a:prstGeom>
              <a:blipFill rotWithShape="1">
                <a:blip r:embed="rId6"/>
                <a:stretch>
                  <a:fillRect l="-1757" t="-1845" r="-1597" b="-44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174468" y="2765341"/>
                <a:ext cx="1277888" cy="670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𝑅𝑆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468" y="2765341"/>
                <a:ext cx="1277888" cy="6705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022377" y="3513252"/>
                <a:ext cx="3582071" cy="78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/>
                                  <a:cs typeface="Times New Roman" pitchFamily="18" charset="0"/>
                                </a:rPr>
                                <m:t>Ом</m:t>
                              </m:r>
                              <m:r>
                                <a:rPr lang="ru-RU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000" i="1">
                                  <a:latin typeface="Cambria Math"/>
                                  <a:cs typeface="Times New Roman" pitchFamily="18" charset="0"/>
                                </a:rPr>
                                <m:t>м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ru-RU" sz="20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/>
                              <a:cs typeface="Times New Roman" pitchFamily="18" charset="0"/>
                            </a:rPr>
                            <m:t> Ом</m:t>
                          </m:r>
                          <m:r>
                            <a:rPr lang="ru-RU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∙м </m:t>
                          </m:r>
                        </m:e>
                      </m:d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377" y="3513252"/>
                <a:ext cx="3582071" cy="786690"/>
              </a:xfrm>
              <a:prstGeom prst="rect">
                <a:avLst/>
              </a:prstGeom>
              <a:blipFill rotWithShape="1">
                <a:blip r:embed="rId8"/>
                <a:stretch>
                  <a:fillRect r="-2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7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1260</Words>
  <Application>Microsoft Office PowerPoint</Application>
  <PresentationFormat>Экран (16:9)</PresentationFormat>
  <Paragraphs>258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Закон Ома для участка цепи. Сопротивление</vt:lpstr>
      <vt:lpstr>Презентация PowerPoint</vt:lpstr>
      <vt:lpstr>Презентация PowerPoint</vt:lpstr>
      <vt:lpstr>Вольт-амперная характеристика</vt:lpstr>
      <vt:lpstr>Закон Ома для участка цепи</vt:lpstr>
      <vt:lpstr>Закон Ома для участка цепи</vt:lpstr>
      <vt:lpstr>Сопротивление</vt:lpstr>
      <vt:lpstr>Причины сопротивления</vt:lpstr>
      <vt:lpstr>Расчет сопротивления проводника</vt:lpstr>
      <vt:lpstr>Презентация PowerPoint</vt:lpstr>
      <vt:lpstr>Закон Ома для участка цепи</vt:lpstr>
      <vt:lpstr>Медный провод длиной 75 м находится под напряжением 180 В. Если  сила тока в проводе должна находиться в диапазоне от 25 А до 35 А, найдите минимальное и максимальное значения площади поперечного сечения данного провода. </vt:lpstr>
      <vt:lpstr>В лампе накаливания используется вольфрамовая нить, радиус которой равен 0,01 мм. Длина этой нити составляет 20 см. Если лампочка рассчитана на 80 мА, то, каково напряжение на ней?</vt:lpstr>
      <vt:lpstr>Основные выводы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Ома для участка цепи. Сопротивление</dc:title>
  <dc:creator>User</dc:creator>
  <cp:lastModifiedBy>Пользователь Windows</cp:lastModifiedBy>
  <cp:revision>35</cp:revision>
  <dcterms:created xsi:type="dcterms:W3CDTF">2014-08-26T12:42:20Z</dcterms:created>
  <dcterms:modified xsi:type="dcterms:W3CDTF">2022-03-05T08:07:24Z</dcterms:modified>
</cp:coreProperties>
</file>