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82" r:id="rId3"/>
    <p:sldId id="368" r:id="rId4"/>
    <p:sldId id="369" r:id="rId5"/>
    <p:sldId id="370" r:id="rId6"/>
    <p:sldId id="377" r:id="rId7"/>
    <p:sldId id="371" r:id="rId8"/>
    <p:sldId id="378" r:id="rId9"/>
    <p:sldId id="379" r:id="rId10"/>
    <p:sldId id="380" r:id="rId11"/>
    <p:sldId id="280" r:id="rId12"/>
    <p:sldId id="267" r:id="rId13"/>
    <p:sldId id="376" r:id="rId14"/>
    <p:sldId id="375" r:id="rId15"/>
    <p:sldId id="372" r:id="rId16"/>
    <p:sldId id="373" r:id="rId17"/>
    <p:sldId id="374" r:id="rId18"/>
    <p:sldId id="279" r:id="rId19"/>
    <p:sldId id="283" r:id="rId20"/>
    <p:sldId id="348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5EC"/>
    <a:srgbClr val="FFFFFF"/>
    <a:srgbClr val="4DC1ED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/>
    <p:restoredTop sz="94316"/>
  </p:normalViewPr>
  <p:slideViewPr>
    <p:cSldViewPr snapToGrid="0" snapToObjects="1">
      <p:cViewPr varScale="1">
        <p:scale>
          <a:sx n="69" d="100"/>
          <a:sy n="69" d="100"/>
        </p:scale>
        <p:origin x="224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3C484-8637-7148-81E3-173D534F1B41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E0FA3-B82E-CE40-B388-BC3336355CF1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ПЛАНИРОВАНИЕ ПРЕЗЕНТАЦИИ</a:t>
          </a:r>
          <a:endParaRPr lang="ru-RU" dirty="0"/>
        </a:p>
      </dgm:t>
    </dgm:pt>
    <dgm:pt modelId="{5F9FC0B1-4602-0046-B906-665560A3B13D}" type="parTrans" cxnId="{4C1118F6-A6CC-F64E-9F50-DE003F389EE5}">
      <dgm:prSet/>
      <dgm:spPr/>
      <dgm:t>
        <a:bodyPr/>
        <a:lstStyle/>
        <a:p>
          <a:endParaRPr lang="ru-RU"/>
        </a:p>
      </dgm:t>
    </dgm:pt>
    <dgm:pt modelId="{F6C65E79-FBD8-F94E-875C-302F2500D731}" type="sibTrans" cxnId="{4C1118F6-A6CC-F64E-9F50-DE003F389EE5}">
      <dgm:prSet/>
      <dgm:spPr/>
      <dgm:t>
        <a:bodyPr/>
        <a:lstStyle/>
        <a:p>
          <a:endParaRPr lang="ru-RU"/>
        </a:p>
      </dgm:t>
    </dgm:pt>
    <dgm:pt modelId="{44109017-B63E-B345-9ABB-627395632911}">
      <dgm:prSet phldrT="[Текст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1. определение  цели презентации</a:t>
          </a:r>
          <a:endParaRPr lang="ru-RU" dirty="0">
            <a:solidFill>
              <a:schemeClr val="tx2"/>
            </a:solidFill>
          </a:endParaRPr>
        </a:p>
      </dgm:t>
    </dgm:pt>
    <dgm:pt modelId="{17F334E2-BF43-8E43-946A-31C2D7F64352}" type="parTrans" cxnId="{CAF39A56-6359-1C49-8635-317F9DC12AC2}">
      <dgm:prSet/>
      <dgm:spPr/>
      <dgm:t>
        <a:bodyPr/>
        <a:lstStyle/>
        <a:p>
          <a:endParaRPr lang="ru-RU"/>
        </a:p>
      </dgm:t>
    </dgm:pt>
    <dgm:pt modelId="{DE45BCE1-DAE6-1741-92F4-1BC651CC770D}" type="sibTrans" cxnId="{CAF39A56-6359-1C49-8635-317F9DC12AC2}">
      <dgm:prSet/>
      <dgm:spPr/>
      <dgm:t>
        <a:bodyPr/>
        <a:lstStyle/>
        <a:p>
          <a:endParaRPr lang="ru-RU"/>
        </a:p>
      </dgm:t>
    </dgm:pt>
    <dgm:pt modelId="{4239A8CB-C0B9-3C42-A2E5-1755A6279AA3}">
      <dgm:prSet phldrT="[Текст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2. планирование содержания презентации</a:t>
          </a:r>
          <a:endParaRPr lang="ru-RU" dirty="0">
            <a:solidFill>
              <a:schemeClr val="tx2"/>
            </a:solidFill>
          </a:endParaRPr>
        </a:p>
      </dgm:t>
    </dgm:pt>
    <dgm:pt modelId="{4D52F3FD-39A1-604D-857E-064E5EFF84EE}" type="parTrans" cxnId="{7B909242-EDE3-DB4A-998C-C5F85CD3F3DE}">
      <dgm:prSet/>
      <dgm:spPr/>
      <dgm:t>
        <a:bodyPr/>
        <a:lstStyle/>
        <a:p>
          <a:endParaRPr lang="ru-RU"/>
        </a:p>
      </dgm:t>
    </dgm:pt>
    <dgm:pt modelId="{C0C67954-F663-B742-9B84-1E1CA472D8FC}" type="sibTrans" cxnId="{7B909242-EDE3-DB4A-998C-C5F85CD3F3DE}">
      <dgm:prSet/>
      <dgm:spPr/>
      <dgm:t>
        <a:bodyPr/>
        <a:lstStyle/>
        <a:p>
          <a:endParaRPr lang="ru-RU"/>
        </a:p>
      </dgm:t>
    </dgm:pt>
    <dgm:pt modelId="{67F3AAFB-B8D5-C149-A40F-C4B8395488CD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СОЗДАНИЕ ПРЕЗЕНТАЦИИ</a:t>
          </a:r>
          <a:endParaRPr lang="ru-RU" dirty="0"/>
        </a:p>
      </dgm:t>
    </dgm:pt>
    <dgm:pt modelId="{4AD78D96-2B61-DB49-B4FA-AA3842153D24}" type="parTrans" cxnId="{6A6D416E-05A0-1945-A0A2-745FF5E6575B}">
      <dgm:prSet/>
      <dgm:spPr/>
      <dgm:t>
        <a:bodyPr/>
        <a:lstStyle/>
        <a:p>
          <a:endParaRPr lang="ru-RU"/>
        </a:p>
      </dgm:t>
    </dgm:pt>
    <dgm:pt modelId="{92D21AC0-5569-3546-BC0C-FFEED0B6FCC9}" type="sibTrans" cxnId="{6A6D416E-05A0-1945-A0A2-745FF5E6575B}">
      <dgm:prSet/>
      <dgm:spPr/>
      <dgm:t>
        <a:bodyPr/>
        <a:lstStyle/>
        <a:p>
          <a:endParaRPr lang="ru-RU"/>
        </a:p>
      </dgm:t>
    </dgm:pt>
    <dgm:pt modelId="{FEE08C76-C635-3642-843D-898514B850D1}">
      <dgm:prSet phldrT="[Текст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1. создание и редактирование слайдов</a:t>
          </a:r>
          <a:endParaRPr lang="ru-RU" dirty="0">
            <a:solidFill>
              <a:schemeClr val="tx2"/>
            </a:solidFill>
          </a:endParaRPr>
        </a:p>
      </dgm:t>
    </dgm:pt>
    <dgm:pt modelId="{ABFB4F5B-5F9D-9A48-A606-B632B67233BE}" type="parTrans" cxnId="{F3372435-81BA-0845-B0CC-9FD5E91936E4}">
      <dgm:prSet/>
      <dgm:spPr/>
      <dgm:t>
        <a:bodyPr/>
        <a:lstStyle/>
        <a:p>
          <a:endParaRPr lang="ru-RU"/>
        </a:p>
      </dgm:t>
    </dgm:pt>
    <dgm:pt modelId="{3D3FCCBF-EBF7-8547-914E-62BDD493C715}" type="sibTrans" cxnId="{F3372435-81BA-0845-B0CC-9FD5E91936E4}">
      <dgm:prSet/>
      <dgm:spPr/>
      <dgm:t>
        <a:bodyPr/>
        <a:lstStyle/>
        <a:p>
          <a:endParaRPr lang="ru-RU"/>
        </a:p>
      </dgm:t>
    </dgm:pt>
    <dgm:pt modelId="{530B4729-FA2C-5341-BAED-0FD6C0CBE9D2}">
      <dgm:prSet phldrT="[Текст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2. монтаж презентации</a:t>
          </a:r>
          <a:endParaRPr lang="ru-RU" dirty="0">
            <a:solidFill>
              <a:schemeClr val="tx2"/>
            </a:solidFill>
          </a:endParaRPr>
        </a:p>
      </dgm:t>
    </dgm:pt>
    <dgm:pt modelId="{2CBDD87E-52BD-4545-B0A0-6F5F1C3E213F}" type="parTrans" cxnId="{260EB34B-5904-0A41-B6CB-99157028BED6}">
      <dgm:prSet/>
      <dgm:spPr/>
      <dgm:t>
        <a:bodyPr/>
        <a:lstStyle/>
        <a:p>
          <a:endParaRPr lang="ru-RU"/>
        </a:p>
      </dgm:t>
    </dgm:pt>
    <dgm:pt modelId="{FE244B47-B721-B048-84D6-2A6377746A76}" type="sibTrans" cxnId="{260EB34B-5904-0A41-B6CB-99157028BED6}">
      <dgm:prSet/>
      <dgm:spPr/>
      <dgm:t>
        <a:bodyPr/>
        <a:lstStyle/>
        <a:p>
          <a:endParaRPr lang="ru-RU"/>
        </a:p>
      </dgm:t>
    </dgm:pt>
    <dgm:pt modelId="{1E737E3F-5621-894C-96AF-FB0C9D3CC0B2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РЕПЕТИЦИЯ ПРЕЗЕНТАЦИИ</a:t>
          </a:r>
          <a:endParaRPr lang="ru-RU" dirty="0"/>
        </a:p>
      </dgm:t>
    </dgm:pt>
    <dgm:pt modelId="{C78FAB81-B78E-2E48-8E65-4968FDF0E93E}" type="parTrans" cxnId="{7C9E90D8-C66D-DD40-8B5F-D1118F01CC63}">
      <dgm:prSet/>
      <dgm:spPr/>
      <dgm:t>
        <a:bodyPr/>
        <a:lstStyle/>
        <a:p>
          <a:endParaRPr lang="ru-RU"/>
        </a:p>
      </dgm:t>
    </dgm:pt>
    <dgm:pt modelId="{308BE722-647E-3447-92C0-9ABC8388FCAB}" type="sibTrans" cxnId="{7C9E90D8-C66D-DD40-8B5F-D1118F01CC63}">
      <dgm:prSet/>
      <dgm:spPr/>
      <dgm:t>
        <a:bodyPr/>
        <a:lstStyle/>
        <a:p>
          <a:endParaRPr lang="ru-RU"/>
        </a:p>
      </dgm:t>
    </dgm:pt>
    <dgm:pt modelId="{DA258F69-CC76-3048-93B3-46770FE89E0E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tx2"/>
              </a:solidFill>
            </a:rPr>
            <a:t>1. </a:t>
          </a: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репетиция выступления с разработанной презентацией</a:t>
          </a:r>
          <a:endParaRPr lang="ru-RU" dirty="0">
            <a:solidFill>
              <a:schemeClr val="tx2"/>
            </a:solidFill>
          </a:endParaRPr>
        </a:p>
      </dgm:t>
    </dgm:pt>
    <dgm:pt modelId="{BD9DC0BC-8B36-2641-BF01-5FF92C0EAD9B}" type="parTrans" cxnId="{FE675A44-D69A-C245-8AFE-855AA3A1CDEE}">
      <dgm:prSet/>
      <dgm:spPr/>
      <dgm:t>
        <a:bodyPr/>
        <a:lstStyle/>
        <a:p>
          <a:endParaRPr lang="ru-RU"/>
        </a:p>
      </dgm:t>
    </dgm:pt>
    <dgm:pt modelId="{30B6DEA4-5AC2-4648-80DD-445B65A18E51}" type="sibTrans" cxnId="{FE675A44-D69A-C245-8AFE-855AA3A1CDEE}">
      <dgm:prSet/>
      <dgm:spPr/>
      <dgm:t>
        <a:bodyPr/>
        <a:lstStyle/>
        <a:p>
          <a:endParaRPr lang="ru-RU"/>
        </a:p>
      </dgm:t>
    </dgm:pt>
    <dgm:pt modelId="{1D37A207-0D75-984E-B96B-D6CECDF49BDC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tx2"/>
              </a:solidFill>
            </a:rPr>
            <a:t>2. </a:t>
          </a: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устранение выявленных недочётов</a:t>
          </a:r>
          <a:endParaRPr lang="ru-RU" dirty="0">
            <a:solidFill>
              <a:schemeClr val="tx2"/>
            </a:solidFill>
          </a:endParaRPr>
        </a:p>
      </dgm:t>
    </dgm:pt>
    <dgm:pt modelId="{E010609E-4EB2-1444-AEF5-87CF7087274A}" type="parTrans" cxnId="{6432F8D9-B3DA-6A40-9670-654557019C7B}">
      <dgm:prSet/>
      <dgm:spPr/>
      <dgm:t>
        <a:bodyPr/>
        <a:lstStyle/>
        <a:p>
          <a:endParaRPr lang="ru-RU"/>
        </a:p>
      </dgm:t>
    </dgm:pt>
    <dgm:pt modelId="{BF329051-C520-804F-ABDE-83E8726E06E7}" type="sibTrans" cxnId="{6432F8D9-B3DA-6A40-9670-654557019C7B}">
      <dgm:prSet/>
      <dgm:spPr/>
      <dgm:t>
        <a:bodyPr/>
        <a:lstStyle/>
        <a:p>
          <a:endParaRPr lang="ru-RU"/>
        </a:p>
      </dgm:t>
    </dgm:pt>
    <dgm:pt modelId="{BBE303F4-631B-4940-BD20-DB716A21411C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3. формирование структуры и логики подачи материала</a:t>
          </a:r>
          <a:endParaRPr lang="ru-RU" dirty="0">
            <a:solidFill>
              <a:schemeClr val="tx2"/>
            </a:solidFill>
          </a:endParaRPr>
        </a:p>
      </dgm:t>
    </dgm:pt>
    <dgm:pt modelId="{025F6AF8-05E8-154B-946E-757AF87716EE}" type="parTrans" cxnId="{28B38484-0E03-0D4E-96F9-519C5F2B82C7}">
      <dgm:prSet/>
      <dgm:spPr/>
      <dgm:t>
        <a:bodyPr/>
        <a:lstStyle/>
        <a:p>
          <a:endParaRPr lang="ru-RU"/>
        </a:p>
      </dgm:t>
    </dgm:pt>
    <dgm:pt modelId="{97BE1A56-14E3-094C-87B3-D4FE9567FB54}" type="sibTrans" cxnId="{28B38484-0E03-0D4E-96F9-519C5F2B82C7}">
      <dgm:prSet/>
      <dgm:spPr/>
      <dgm:t>
        <a:bodyPr/>
        <a:lstStyle/>
        <a:p>
          <a:endParaRPr lang="ru-RU"/>
        </a:p>
      </dgm:t>
    </dgm:pt>
    <dgm:pt modelId="{27467CBF-A726-F34F-AA47-9694CB917955}" type="pres">
      <dgm:prSet presAssocID="{AF63C484-8637-7148-81E3-173D534F1B41}" presName="Name0" presStyleCnt="0">
        <dgm:presLayoutVars>
          <dgm:dir/>
          <dgm:animLvl val="lvl"/>
          <dgm:resizeHandles val="exact"/>
        </dgm:presLayoutVars>
      </dgm:prSet>
      <dgm:spPr/>
    </dgm:pt>
    <dgm:pt modelId="{A2CFE954-FC54-9A4D-A6CB-25B04184196D}" type="pres">
      <dgm:prSet presAssocID="{1E737E3F-5621-894C-96AF-FB0C9D3CC0B2}" presName="boxAndChildren" presStyleCnt="0"/>
      <dgm:spPr/>
    </dgm:pt>
    <dgm:pt modelId="{33FF6550-5283-5844-8C1C-6D09ED99003A}" type="pres">
      <dgm:prSet presAssocID="{1E737E3F-5621-894C-96AF-FB0C9D3CC0B2}" presName="parentTextBox" presStyleLbl="node1" presStyleIdx="0" presStyleCnt="3"/>
      <dgm:spPr/>
    </dgm:pt>
    <dgm:pt modelId="{A322F087-F7AB-A147-8AA4-27FEDAC992C6}" type="pres">
      <dgm:prSet presAssocID="{1E737E3F-5621-894C-96AF-FB0C9D3CC0B2}" presName="entireBox" presStyleLbl="node1" presStyleIdx="0" presStyleCnt="3"/>
      <dgm:spPr/>
    </dgm:pt>
    <dgm:pt modelId="{819B45E5-B767-3044-993C-149E7D395684}" type="pres">
      <dgm:prSet presAssocID="{1E737E3F-5621-894C-96AF-FB0C9D3CC0B2}" presName="descendantBox" presStyleCnt="0"/>
      <dgm:spPr/>
    </dgm:pt>
    <dgm:pt modelId="{FEB44979-AB0D-3E4B-8D7F-5C5DA4B44A3F}" type="pres">
      <dgm:prSet presAssocID="{DA258F69-CC76-3048-93B3-46770FE89E0E}" presName="childTextBox" presStyleLbl="fgAccFollowNode1" presStyleIdx="0" presStyleCnt="7">
        <dgm:presLayoutVars>
          <dgm:bulletEnabled val="1"/>
        </dgm:presLayoutVars>
      </dgm:prSet>
      <dgm:spPr/>
    </dgm:pt>
    <dgm:pt modelId="{F1C18209-8D62-A342-8089-CF0662DBEF98}" type="pres">
      <dgm:prSet presAssocID="{1D37A207-0D75-984E-B96B-D6CECDF49BDC}" presName="childTextBox" presStyleLbl="fgAccFollowNode1" presStyleIdx="1" presStyleCnt="7">
        <dgm:presLayoutVars>
          <dgm:bulletEnabled val="1"/>
        </dgm:presLayoutVars>
      </dgm:prSet>
      <dgm:spPr/>
    </dgm:pt>
    <dgm:pt modelId="{F4A0A2D5-8B60-9E40-A51C-4C9D74AA2B74}" type="pres">
      <dgm:prSet presAssocID="{92D21AC0-5569-3546-BC0C-FFEED0B6FCC9}" presName="sp" presStyleCnt="0"/>
      <dgm:spPr/>
    </dgm:pt>
    <dgm:pt modelId="{863F9ECC-AA3E-6142-9EDA-2C60E6B43B6E}" type="pres">
      <dgm:prSet presAssocID="{67F3AAFB-B8D5-C149-A40F-C4B8395488CD}" presName="arrowAndChildren" presStyleCnt="0"/>
      <dgm:spPr/>
    </dgm:pt>
    <dgm:pt modelId="{1EBC7945-CB67-5940-B28A-6A0021D174E5}" type="pres">
      <dgm:prSet presAssocID="{67F3AAFB-B8D5-C149-A40F-C4B8395488CD}" presName="parentTextArrow" presStyleLbl="node1" presStyleIdx="0" presStyleCnt="3"/>
      <dgm:spPr/>
    </dgm:pt>
    <dgm:pt modelId="{8C35D512-A8A0-8F4B-AB6E-E6C2A5694838}" type="pres">
      <dgm:prSet presAssocID="{67F3AAFB-B8D5-C149-A40F-C4B8395488CD}" presName="arrow" presStyleLbl="node1" presStyleIdx="1" presStyleCnt="3"/>
      <dgm:spPr/>
    </dgm:pt>
    <dgm:pt modelId="{969BD208-4E82-2440-A641-251E80B753FC}" type="pres">
      <dgm:prSet presAssocID="{67F3AAFB-B8D5-C149-A40F-C4B8395488CD}" presName="descendantArrow" presStyleCnt="0"/>
      <dgm:spPr/>
    </dgm:pt>
    <dgm:pt modelId="{FCF51740-DFDB-7043-9992-2BC4A9FCC238}" type="pres">
      <dgm:prSet presAssocID="{FEE08C76-C635-3642-843D-898514B850D1}" presName="childTextArrow" presStyleLbl="fgAccFollowNode1" presStyleIdx="2" presStyleCnt="7">
        <dgm:presLayoutVars>
          <dgm:bulletEnabled val="1"/>
        </dgm:presLayoutVars>
      </dgm:prSet>
      <dgm:spPr/>
    </dgm:pt>
    <dgm:pt modelId="{C1652A62-8869-C74B-B7B0-7E208F4F21BC}" type="pres">
      <dgm:prSet presAssocID="{530B4729-FA2C-5341-BAED-0FD6C0CBE9D2}" presName="childTextArrow" presStyleLbl="fgAccFollowNode1" presStyleIdx="3" presStyleCnt="7">
        <dgm:presLayoutVars>
          <dgm:bulletEnabled val="1"/>
        </dgm:presLayoutVars>
      </dgm:prSet>
      <dgm:spPr/>
    </dgm:pt>
    <dgm:pt modelId="{89F7A59F-6A9E-C149-8DF8-F04F0FBE5CDC}" type="pres">
      <dgm:prSet presAssocID="{F6C65E79-FBD8-F94E-875C-302F2500D731}" presName="sp" presStyleCnt="0"/>
      <dgm:spPr/>
    </dgm:pt>
    <dgm:pt modelId="{F7F942C9-B8E9-1A4C-B2DF-762DB9235A66}" type="pres">
      <dgm:prSet presAssocID="{575E0FA3-B82E-CE40-B388-BC3336355CF1}" presName="arrowAndChildren" presStyleCnt="0"/>
      <dgm:spPr/>
    </dgm:pt>
    <dgm:pt modelId="{2604F925-3081-C945-94F0-264CE8A7A168}" type="pres">
      <dgm:prSet presAssocID="{575E0FA3-B82E-CE40-B388-BC3336355CF1}" presName="parentTextArrow" presStyleLbl="node1" presStyleIdx="1" presStyleCnt="3"/>
      <dgm:spPr/>
    </dgm:pt>
    <dgm:pt modelId="{F0647DE5-8566-1148-A511-014A58CC8E92}" type="pres">
      <dgm:prSet presAssocID="{575E0FA3-B82E-CE40-B388-BC3336355CF1}" presName="arrow" presStyleLbl="node1" presStyleIdx="2" presStyleCnt="3" custLinFactNeighborY="-8883"/>
      <dgm:spPr/>
    </dgm:pt>
    <dgm:pt modelId="{C132A6CC-8BBA-7E4D-A35C-DE589BC8BF71}" type="pres">
      <dgm:prSet presAssocID="{575E0FA3-B82E-CE40-B388-BC3336355CF1}" presName="descendantArrow" presStyleCnt="0"/>
      <dgm:spPr/>
    </dgm:pt>
    <dgm:pt modelId="{346EDB4C-6E2C-734D-B7A1-74FB864D23E7}" type="pres">
      <dgm:prSet presAssocID="{44109017-B63E-B345-9ABB-627395632911}" presName="childTextArrow" presStyleLbl="fgAccFollowNode1" presStyleIdx="4" presStyleCnt="7">
        <dgm:presLayoutVars>
          <dgm:bulletEnabled val="1"/>
        </dgm:presLayoutVars>
      </dgm:prSet>
      <dgm:spPr/>
    </dgm:pt>
    <dgm:pt modelId="{045A16C3-161D-7340-B41E-6E87027368F5}" type="pres">
      <dgm:prSet presAssocID="{4239A8CB-C0B9-3C42-A2E5-1755A6279AA3}" presName="childTextArrow" presStyleLbl="fgAccFollowNode1" presStyleIdx="5" presStyleCnt="7">
        <dgm:presLayoutVars>
          <dgm:bulletEnabled val="1"/>
        </dgm:presLayoutVars>
      </dgm:prSet>
      <dgm:spPr/>
    </dgm:pt>
    <dgm:pt modelId="{9E4111AB-4069-EA46-AE3C-2FC92FDEB78F}" type="pres">
      <dgm:prSet presAssocID="{BBE303F4-631B-4940-BD20-DB716A21411C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BCA10D13-ABC8-6B44-AB49-D7C03D929B32}" type="presOf" srcId="{DA258F69-CC76-3048-93B3-46770FE89E0E}" destId="{FEB44979-AB0D-3E4B-8D7F-5C5DA4B44A3F}" srcOrd="0" destOrd="0" presId="urn:microsoft.com/office/officeart/2005/8/layout/process4"/>
    <dgm:cxn modelId="{B9909015-AD6A-6245-90FD-666E225D80EF}" type="presOf" srcId="{1E737E3F-5621-894C-96AF-FB0C9D3CC0B2}" destId="{A322F087-F7AB-A147-8AA4-27FEDAC992C6}" srcOrd="1" destOrd="0" presId="urn:microsoft.com/office/officeart/2005/8/layout/process4"/>
    <dgm:cxn modelId="{170F9F1D-16D6-4244-A7C5-7E6A2046D9D6}" type="presOf" srcId="{AF63C484-8637-7148-81E3-173D534F1B41}" destId="{27467CBF-A726-F34F-AA47-9694CB917955}" srcOrd="0" destOrd="0" presId="urn:microsoft.com/office/officeart/2005/8/layout/process4"/>
    <dgm:cxn modelId="{56352534-07FA-C246-8032-AF2288281647}" type="presOf" srcId="{67F3AAFB-B8D5-C149-A40F-C4B8395488CD}" destId="{1EBC7945-CB67-5940-B28A-6A0021D174E5}" srcOrd="0" destOrd="0" presId="urn:microsoft.com/office/officeart/2005/8/layout/process4"/>
    <dgm:cxn modelId="{F3372435-81BA-0845-B0CC-9FD5E91936E4}" srcId="{67F3AAFB-B8D5-C149-A40F-C4B8395488CD}" destId="{FEE08C76-C635-3642-843D-898514B850D1}" srcOrd="0" destOrd="0" parTransId="{ABFB4F5B-5F9D-9A48-A606-B632B67233BE}" sibTransId="{3D3FCCBF-EBF7-8547-914E-62BDD493C715}"/>
    <dgm:cxn modelId="{5D1A9242-7366-A048-A2ED-AAA0B57D30AB}" type="presOf" srcId="{1D37A207-0D75-984E-B96B-D6CECDF49BDC}" destId="{F1C18209-8D62-A342-8089-CF0662DBEF98}" srcOrd="0" destOrd="0" presId="urn:microsoft.com/office/officeart/2005/8/layout/process4"/>
    <dgm:cxn modelId="{7B909242-EDE3-DB4A-998C-C5F85CD3F3DE}" srcId="{575E0FA3-B82E-CE40-B388-BC3336355CF1}" destId="{4239A8CB-C0B9-3C42-A2E5-1755A6279AA3}" srcOrd="1" destOrd="0" parTransId="{4D52F3FD-39A1-604D-857E-064E5EFF84EE}" sibTransId="{C0C67954-F663-B742-9B84-1E1CA472D8FC}"/>
    <dgm:cxn modelId="{FE675A44-D69A-C245-8AFE-855AA3A1CDEE}" srcId="{1E737E3F-5621-894C-96AF-FB0C9D3CC0B2}" destId="{DA258F69-CC76-3048-93B3-46770FE89E0E}" srcOrd="0" destOrd="0" parTransId="{BD9DC0BC-8B36-2641-BF01-5FF92C0EAD9B}" sibTransId="{30B6DEA4-5AC2-4648-80DD-445B65A18E51}"/>
    <dgm:cxn modelId="{260EB34B-5904-0A41-B6CB-99157028BED6}" srcId="{67F3AAFB-B8D5-C149-A40F-C4B8395488CD}" destId="{530B4729-FA2C-5341-BAED-0FD6C0CBE9D2}" srcOrd="1" destOrd="0" parTransId="{2CBDD87E-52BD-4545-B0A0-6F5F1C3E213F}" sibTransId="{FE244B47-B721-B048-84D6-2A6377746A76}"/>
    <dgm:cxn modelId="{CAF39A56-6359-1C49-8635-317F9DC12AC2}" srcId="{575E0FA3-B82E-CE40-B388-BC3336355CF1}" destId="{44109017-B63E-B345-9ABB-627395632911}" srcOrd="0" destOrd="0" parTransId="{17F334E2-BF43-8E43-946A-31C2D7F64352}" sibTransId="{DE45BCE1-DAE6-1741-92F4-1BC651CC770D}"/>
    <dgm:cxn modelId="{3C94B85E-D465-174F-AC2E-9AF80D237614}" type="presOf" srcId="{FEE08C76-C635-3642-843D-898514B850D1}" destId="{FCF51740-DFDB-7043-9992-2BC4A9FCC238}" srcOrd="0" destOrd="0" presId="urn:microsoft.com/office/officeart/2005/8/layout/process4"/>
    <dgm:cxn modelId="{0B7C8962-030A-3B48-874F-6B7A2D028DB1}" type="presOf" srcId="{575E0FA3-B82E-CE40-B388-BC3336355CF1}" destId="{F0647DE5-8566-1148-A511-014A58CC8E92}" srcOrd="1" destOrd="0" presId="urn:microsoft.com/office/officeart/2005/8/layout/process4"/>
    <dgm:cxn modelId="{6A6D416E-05A0-1945-A0A2-745FF5E6575B}" srcId="{AF63C484-8637-7148-81E3-173D534F1B41}" destId="{67F3AAFB-B8D5-C149-A40F-C4B8395488CD}" srcOrd="1" destOrd="0" parTransId="{4AD78D96-2B61-DB49-B4FA-AA3842153D24}" sibTransId="{92D21AC0-5569-3546-BC0C-FFEED0B6FCC9}"/>
    <dgm:cxn modelId="{1D163B6F-CA52-0246-8506-7B9F13A2F290}" type="presOf" srcId="{67F3AAFB-B8D5-C149-A40F-C4B8395488CD}" destId="{8C35D512-A8A0-8F4B-AB6E-E6C2A5694838}" srcOrd="1" destOrd="0" presId="urn:microsoft.com/office/officeart/2005/8/layout/process4"/>
    <dgm:cxn modelId="{2A8BB875-836D-F14F-9EB9-4AF5AC2670C9}" type="presOf" srcId="{575E0FA3-B82E-CE40-B388-BC3336355CF1}" destId="{2604F925-3081-C945-94F0-264CE8A7A168}" srcOrd="0" destOrd="0" presId="urn:microsoft.com/office/officeart/2005/8/layout/process4"/>
    <dgm:cxn modelId="{0D693677-A052-D04F-A32A-4417DC0766D4}" type="presOf" srcId="{44109017-B63E-B345-9ABB-627395632911}" destId="{346EDB4C-6E2C-734D-B7A1-74FB864D23E7}" srcOrd="0" destOrd="0" presId="urn:microsoft.com/office/officeart/2005/8/layout/process4"/>
    <dgm:cxn modelId="{28B38484-0E03-0D4E-96F9-519C5F2B82C7}" srcId="{575E0FA3-B82E-CE40-B388-BC3336355CF1}" destId="{BBE303F4-631B-4940-BD20-DB716A21411C}" srcOrd="2" destOrd="0" parTransId="{025F6AF8-05E8-154B-946E-757AF87716EE}" sibTransId="{97BE1A56-14E3-094C-87B3-D4FE9567FB54}"/>
    <dgm:cxn modelId="{4F1230A4-5529-264F-AD84-FACA7E1130D3}" type="presOf" srcId="{BBE303F4-631B-4940-BD20-DB716A21411C}" destId="{9E4111AB-4069-EA46-AE3C-2FC92FDEB78F}" srcOrd="0" destOrd="0" presId="urn:microsoft.com/office/officeart/2005/8/layout/process4"/>
    <dgm:cxn modelId="{5C7984AC-3EBC-3B4A-8974-04CD1E75AB77}" type="presOf" srcId="{4239A8CB-C0B9-3C42-A2E5-1755A6279AA3}" destId="{045A16C3-161D-7340-B41E-6E87027368F5}" srcOrd="0" destOrd="0" presId="urn:microsoft.com/office/officeart/2005/8/layout/process4"/>
    <dgm:cxn modelId="{4C8849CA-DBFE-664C-B014-00D55413E3B1}" type="presOf" srcId="{530B4729-FA2C-5341-BAED-0FD6C0CBE9D2}" destId="{C1652A62-8869-C74B-B7B0-7E208F4F21BC}" srcOrd="0" destOrd="0" presId="urn:microsoft.com/office/officeart/2005/8/layout/process4"/>
    <dgm:cxn modelId="{7D0987D8-9568-7743-9CA6-D0E7BA5A84BC}" type="presOf" srcId="{1E737E3F-5621-894C-96AF-FB0C9D3CC0B2}" destId="{33FF6550-5283-5844-8C1C-6D09ED99003A}" srcOrd="0" destOrd="0" presId="urn:microsoft.com/office/officeart/2005/8/layout/process4"/>
    <dgm:cxn modelId="{7C9E90D8-C66D-DD40-8B5F-D1118F01CC63}" srcId="{AF63C484-8637-7148-81E3-173D534F1B41}" destId="{1E737E3F-5621-894C-96AF-FB0C9D3CC0B2}" srcOrd="2" destOrd="0" parTransId="{C78FAB81-B78E-2E48-8E65-4968FDF0E93E}" sibTransId="{308BE722-647E-3447-92C0-9ABC8388FCAB}"/>
    <dgm:cxn modelId="{6432F8D9-B3DA-6A40-9670-654557019C7B}" srcId="{1E737E3F-5621-894C-96AF-FB0C9D3CC0B2}" destId="{1D37A207-0D75-984E-B96B-D6CECDF49BDC}" srcOrd="1" destOrd="0" parTransId="{E010609E-4EB2-1444-AEF5-87CF7087274A}" sibTransId="{BF329051-C520-804F-ABDE-83E8726E06E7}"/>
    <dgm:cxn modelId="{4C1118F6-A6CC-F64E-9F50-DE003F389EE5}" srcId="{AF63C484-8637-7148-81E3-173D534F1B41}" destId="{575E0FA3-B82E-CE40-B388-BC3336355CF1}" srcOrd="0" destOrd="0" parTransId="{5F9FC0B1-4602-0046-B906-665560A3B13D}" sibTransId="{F6C65E79-FBD8-F94E-875C-302F2500D731}"/>
    <dgm:cxn modelId="{C7BBF1AB-B769-DB4C-A3D0-27451285B799}" type="presParOf" srcId="{27467CBF-A726-F34F-AA47-9694CB917955}" destId="{A2CFE954-FC54-9A4D-A6CB-25B04184196D}" srcOrd="0" destOrd="0" presId="urn:microsoft.com/office/officeart/2005/8/layout/process4"/>
    <dgm:cxn modelId="{AC728902-7ADF-1F4A-B664-F97660C71678}" type="presParOf" srcId="{A2CFE954-FC54-9A4D-A6CB-25B04184196D}" destId="{33FF6550-5283-5844-8C1C-6D09ED99003A}" srcOrd="0" destOrd="0" presId="urn:microsoft.com/office/officeart/2005/8/layout/process4"/>
    <dgm:cxn modelId="{33F7E1B3-F262-284A-9581-373988CD0B9E}" type="presParOf" srcId="{A2CFE954-FC54-9A4D-A6CB-25B04184196D}" destId="{A322F087-F7AB-A147-8AA4-27FEDAC992C6}" srcOrd="1" destOrd="0" presId="urn:microsoft.com/office/officeart/2005/8/layout/process4"/>
    <dgm:cxn modelId="{912D88CA-888B-7144-91F9-7CF4090FC353}" type="presParOf" srcId="{A2CFE954-FC54-9A4D-A6CB-25B04184196D}" destId="{819B45E5-B767-3044-993C-149E7D395684}" srcOrd="2" destOrd="0" presId="urn:microsoft.com/office/officeart/2005/8/layout/process4"/>
    <dgm:cxn modelId="{390A5D4C-0813-C845-B63A-2043C769FDB0}" type="presParOf" srcId="{819B45E5-B767-3044-993C-149E7D395684}" destId="{FEB44979-AB0D-3E4B-8D7F-5C5DA4B44A3F}" srcOrd="0" destOrd="0" presId="urn:microsoft.com/office/officeart/2005/8/layout/process4"/>
    <dgm:cxn modelId="{724E4E07-AE85-6A45-9750-42C5998EF6BE}" type="presParOf" srcId="{819B45E5-B767-3044-993C-149E7D395684}" destId="{F1C18209-8D62-A342-8089-CF0662DBEF98}" srcOrd="1" destOrd="0" presId="urn:microsoft.com/office/officeart/2005/8/layout/process4"/>
    <dgm:cxn modelId="{7FBA27EE-DD32-4848-B04E-ABF161DB52AA}" type="presParOf" srcId="{27467CBF-A726-F34F-AA47-9694CB917955}" destId="{F4A0A2D5-8B60-9E40-A51C-4C9D74AA2B74}" srcOrd="1" destOrd="0" presId="urn:microsoft.com/office/officeart/2005/8/layout/process4"/>
    <dgm:cxn modelId="{2B5DBC72-E1F8-294E-802D-352D82D587CE}" type="presParOf" srcId="{27467CBF-A726-F34F-AA47-9694CB917955}" destId="{863F9ECC-AA3E-6142-9EDA-2C60E6B43B6E}" srcOrd="2" destOrd="0" presId="urn:microsoft.com/office/officeart/2005/8/layout/process4"/>
    <dgm:cxn modelId="{F31AD164-E670-114A-B3B3-3BD6123BAF6F}" type="presParOf" srcId="{863F9ECC-AA3E-6142-9EDA-2C60E6B43B6E}" destId="{1EBC7945-CB67-5940-B28A-6A0021D174E5}" srcOrd="0" destOrd="0" presId="urn:microsoft.com/office/officeart/2005/8/layout/process4"/>
    <dgm:cxn modelId="{B767F54D-70A8-8042-86B9-65F15F045D27}" type="presParOf" srcId="{863F9ECC-AA3E-6142-9EDA-2C60E6B43B6E}" destId="{8C35D512-A8A0-8F4B-AB6E-E6C2A5694838}" srcOrd="1" destOrd="0" presId="urn:microsoft.com/office/officeart/2005/8/layout/process4"/>
    <dgm:cxn modelId="{42E39633-BCAB-2544-8CDD-C7CC0EAE4752}" type="presParOf" srcId="{863F9ECC-AA3E-6142-9EDA-2C60E6B43B6E}" destId="{969BD208-4E82-2440-A641-251E80B753FC}" srcOrd="2" destOrd="0" presId="urn:microsoft.com/office/officeart/2005/8/layout/process4"/>
    <dgm:cxn modelId="{8BB679E9-94FD-A84E-A4B1-8DBE817D3F98}" type="presParOf" srcId="{969BD208-4E82-2440-A641-251E80B753FC}" destId="{FCF51740-DFDB-7043-9992-2BC4A9FCC238}" srcOrd="0" destOrd="0" presId="urn:microsoft.com/office/officeart/2005/8/layout/process4"/>
    <dgm:cxn modelId="{4A37D4B1-6241-7447-992C-6CD4F60C11CA}" type="presParOf" srcId="{969BD208-4E82-2440-A641-251E80B753FC}" destId="{C1652A62-8869-C74B-B7B0-7E208F4F21BC}" srcOrd="1" destOrd="0" presId="urn:microsoft.com/office/officeart/2005/8/layout/process4"/>
    <dgm:cxn modelId="{28B59773-B0EF-0947-A904-0531DF303A42}" type="presParOf" srcId="{27467CBF-A726-F34F-AA47-9694CB917955}" destId="{89F7A59F-6A9E-C149-8DF8-F04F0FBE5CDC}" srcOrd="3" destOrd="0" presId="urn:microsoft.com/office/officeart/2005/8/layout/process4"/>
    <dgm:cxn modelId="{7BED8B4D-75B2-6B4D-A095-A0236399CAEC}" type="presParOf" srcId="{27467CBF-A726-F34F-AA47-9694CB917955}" destId="{F7F942C9-B8E9-1A4C-B2DF-762DB9235A66}" srcOrd="4" destOrd="0" presId="urn:microsoft.com/office/officeart/2005/8/layout/process4"/>
    <dgm:cxn modelId="{F0D74171-3BAC-2340-852B-751468B22C8F}" type="presParOf" srcId="{F7F942C9-B8E9-1A4C-B2DF-762DB9235A66}" destId="{2604F925-3081-C945-94F0-264CE8A7A168}" srcOrd="0" destOrd="0" presId="urn:microsoft.com/office/officeart/2005/8/layout/process4"/>
    <dgm:cxn modelId="{028B4C3A-9513-7B44-955B-FD42697D5782}" type="presParOf" srcId="{F7F942C9-B8E9-1A4C-B2DF-762DB9235A66}" destId="{F0647DE5-8566-1148-A511-014A58CC8E92}" srcOrd="1" destOrd="0" presId="urn:microsoft.com/office/officeart/2005/8/layout/process4"/>
    <dgm:cxn modelId="{C32E5879-49E6-824E-BE25-F2A413409DBC}" type="presParOf" srcId="{F7F942C9-B8E9-1A4C-B2DF-762DB9235A66}" destId="{C132A6CC-8BBA-7E4D-A35C-DE589BC8BF71}" srcOrd="2" destOrd="0" presId="urn:microsoft.com/office/officeart/2005/8/layout/process4"/>
    <dgm:cxn modelId="{9E189D07-83FB-1048-9948-350C1273D517}" type="presParOf" srcId="{C132A6CC-8BBA-7E4D-A35C-DE589BC8BF71}" destId="{346EDB4C-6E2C-734D-B7A1-74FB864D23E7}" srcOrd="0" destOrd="0" presId="urn:microsoft.com/office/officeart/2005/8/layout/process4"/>
    <dgm:cxn modelId="{A346007C-7850-3946-8C81-1611C69B0C5B}" type="presParOf" srcId="{C132A6CC-8BBA-7E4D-A35C-DE589BC8BF71}" destId="{045A16C3-161D-7340-B41E-6E87027368F5}" srcOrd="1" destOrd="0" presId="urn:microsoft.com/office/officeart/2005/8/layout/process4"/>
    <dgm:cxn modelId="{ADBBD3AF-062E-7C49-AB4F-987E5F7EAE0E}" type="presParOf" srcId="{C132A6CC-8BBA-7E4D-A35C-DE589BC8BF71}" destId="{9E4111AB-4069-EA46-AE3C-2FC92FDEB78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2F087-F7AB-A147-8AA4-27FEDAC992C6}">
      <dsp:nvSpPr>
        <dsp:cNvPr id="0" name=""/>
        <dsp:cNvSpPr/>
      </dsp:nvSpPr>
      <dsp:spPr>
        <a:xfrm>
          <a:off x="0" y="3523330"/>
          <a:ext cx="10712174" cy="115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РЕПЕТИЦИЯ ПРЕЗЕНТАЦИИ</a:t>
          </a:r>
          <a:endParaRPr lang="ru-RU" sz="2200" kern="1200" dirty="0"/>
        </a:p>
      </dsp:txBody>
      <dsp:txXfrm>
        <a:off x="0" y="3523330"/>
        <a:ext cx="10712174" cy="624475"/>
      </dsp:txXfrm>
    </dsp:sp>
    <dsp:sp modelId="{FEB44979-AB0D-3E4B-8D7F-5C5DA4B44A3F}">
      <dsp:nvSpPr>
        <dsp:cNvPr id="0" name=""/>
        <dsp:cNvSpPr/>
      </dsp:nvSpPr>
      <dsp:spPr>
        <a:xfrm>
          <a:off x="0" y="4124677"/>
          <a:ext cx="5356087" cy="531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</a:rPr>
            <a:t>1. </a:t>
          </a: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репетиция выступления с разработанной презентацией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0" y="4124677"/>
        <a:ext cx="5356087" cy="531960"/>
      </dsp:txXfrm>
    </dsp:sp>
    <dsp:sp modelId="{F1C18209-8D62-A342-8089-CF0662DBEF98}">
      <dsp:nvSpPr>
        <dsp:cNvPr id="0" name=""/>
        <dsp:cNvSpPr/>
      </dsp:nvSpPr>
      <dsp:spPr>
        <a:xfrm>
          <a:off x="5356087" y="4124677"/>
          <a:ext cx="5356087" cy="531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</a:rPr>
            <a:t>2. </a:t>
          </a: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устранение выявленных недочётов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356087" y="4124677"/>
        <a:ext cx="5356087" cy="531960"/>
      </dsp:txXfrm>
    </dsp:sp>
    <dsp:sp modelId="{8C35D512-A8A0-8F4B-AB6E-E6C2A5694838}">
      <dsp:nvSpPr>
        <dsp:cNvPr id="0" name=""/>
        <dsp:cNvSpPr/>
      </dsp:nvSpPr>
      <dsp:spPr>
        <a:xfrm rot="10800000">
          <a:off x="0" y="1762079"/>
          <a:ext cx="10712174" cy="1778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 ПРЕЗЕНТАЦИИ</a:t>
          </a:r>
          <a:endParaRPr lang="ru-RU" sz="2200" kern="1200" dirty="0"/>
        </a:p>
      </dsp:txBody>
      <dsp:txXfrm rot="-10800000">
        <a:off x="0" y="1762079"/>
        <a:ext cx="10712174" cy="624288"/>
      </dsp:txXfrm>
    </dsp:sp>
    <dsp:sp modelId="{FCF51740-DFDB-7043-9992-2BC4A9FCC238}">
      <dsp:nvSpPr>
        <dsp:cNvPr id="0" name=""/>
        <dsp:cNvSpPr/>
      </dsp:nvSpPr>
      <dsp:spPr>
        <a:xfrm>
          <a:off x="0" y="2386367"/>
          <a:ext cx="5356087" cy="531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1. создание и редактирование слайдов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0" y="2386367"/>
        <a:ext cx="5356087" cy="531800"/>
      </dsp:txXfrm>
    </dsp:sp>
    <dsp:sp modelId="{C1652A62-8869-C74B-B7B0-7E208F4F21BC}">
      <dsp:nvSpPr>
        <dsp:cNvPr id="0" name=""/>
        <dsp:cNvSpPr/>
      </dsp:nvSpPr>
      <dsp:spPr>
        <a:xfrm>
          <a:off x="5356087" y="2386367"/>
          <a:ext cx="5356087" cy="531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2. монтаж презентации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356087" y="2386367"/>
        <a:ext cx="5356087" cy="531800"/>
      </dsp:txXfrm>
    </dsp:sp>
    <dsp:sp modelId="{F0647DE5-8566-1148-A511-014A58CC8E92}">
      <dsp:nvSpPr>
        <dsp:cNvPr id="0" name=""/>
        <dsp:cNvSpPr/>
      </dsp:nvSpPr>
      <dsp:spPr>
        <a:xfrm rot="10800000">
          <a:off x="0" y="0"/>
          <a:ext cx="10712174" cy="1778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ПЛАНИРОВАНИЕ ПРЕЗЕНТАЦИИ</a:t>
          </a:r>
          <a:endParaRPr lang="ru-RU" sz="2200" kern="1200" dirty="0"/>
        </a:p>
      </dsp:txBody>
      <dsp:txXfrm rot="-10800000">
        <a:off x="0" y="0"/>
        <a:ext cx="10712174" cy="624288"/>
      </dsp:txXfrm>
    </dsp:sp>
    <dsp:sp modelId="{346EDB4C-6E2C-734D-B7A1-74FB864D23E7}">
      <dsp:nvSpPr>
        <dsp:cNvPr id="0" name=""/>
        <dsp:cNvSpPr/>
      </dsp:nvSpPr>
      <dsp:spPr>
        <a:xfrm>
          <a:off x="5230" y="625115"/>
          <a:ext cx="3567237" cy="531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1. определение  цели презентации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230" y="625115"/>
        <a:ext cx="3567237" cy="531800"/>
      </dsp:txXfrm>
    </dsp:sp>
    <dsp:sp modelId="{045A16C3-161D-7340-B41E-6E87027368F5}">
      <dsp:nvSpPr>
        <dsp:cNvPr id="0" name=""/>
        <dsp:cNvSpPr/>
      </dsp:nvSpPr>
      <dsp:spPr>
        <a:xfrm>
          <a:off x="3572468" y="625115"/>
          <a:ext cx="3567237" cy="531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2. планирование содержания презентации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3572468" y="625115"/>
        <a:ext cx="3567237" cy="531800"/>
      </dsp:txXfrm>
    </dsp:sp>
    <dsp:sp modelId="{9E4111AB-4069-EA46-AE3C-2FC92FDEB78F}">
      <dsp:nvSpPr>
        <dsp:cNvPr id="0" name=""/>
        <dsp:cNvSpPr/>
      </dsp:nvSpPr>
      <dsp:spPr>
        <a:xfrm>
          <a:off x="7139705" y="625115"/>
          <a:ext cx="3567237" cy="531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3. формирование структуры и логики подачи материала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7139705" y="625115"/>
        <a:ext cx="3567237" cy="53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7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9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</a:t>
            </a:r>
          </a:p>
          <a:p>
            <a:r>
              <a:rPr lang="ru-RU" dirty="0"/>
              <a:t>Кнопки справа запускают демонстрацию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3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644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129"/>
          <a:stretch/>
        </p:blipFill>
        <p:spPr>
          <a:xfrm>
            <a:off x="1035780" y="3245476"/>
            <a:ext cx="2793635" cy="429843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A21744-7A96-11EC-C083-C468E8F875D2}"/>
              </a:ext>
            </a:extLst>
          </p:cNvPr>
          <p:cNvSpPr txBox="1"/>
          <p:nvPr userDrawn="1"/>
        </p:nvSpPr>
        <p:spPr>
          <a:xfrm>
            <a:off x="4453467" y="47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Информатика. В 2 ч. Ч. 1. Базовый уровень. Учебное пособие для СПО 1">
            <a:extLst>
              <a:ext uri="{FF2B5EF4-FFF2-40B4-BE49-F238E27FC236}">
                <a16:creationId xmlns:a16="http://schemas.microsoft.com/office/drawing/2014/main" id="{0839321B-1439-94F2-D16F-D0F6E966FD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75" b="52420" l="6667" r="72250">
                        <a14:foregroundMark x1="7667" y1="39767" x2="7500" y2="36385"/>
                        <a14:foregroundMark x1="11750" y1="48455" x2="22250" y2="48571"/>
                        <a14:foregroundMark x1="22250" y1="48571" x2="29417" y2="45598"/>
                        <a14:foregroundMark x1="28250" y1="51837" x2="40417" y2="51895"/>
                        <a14:foregroundMark x1="40417" y1="51895" x2="47750" y2="46589"/>
                        <a14:foregroundMark x1="47750" y1="46589" x2="48083" y2="44257"/>
                        <a14:foregroundMark x1="49500" y1="50146" x2="49500" y2="50146"/>
                        <a14:foregroundMark x1="49500" y1="50146" x2="52500" y2="50496"/>
                        <a14:foregroundMark x1="8333" y1="38017" x2="8083" y2="45656"/>
                        <a14:foregroundMark x1="8083" y1="45656" x2="13000" y2="41983"/>
                        <a14:foregroundMark x1="8667" y1="48746" x2="8167" y2="51720"/>
                        <a14:foregroundMark x1="9083" y1="39242" x2="10333" y2="42099"/>
                        <a14:foregroundMark x1="9000" y1="30612" x2="20333" y2="27347"/>
                        <a14:foregroundMark x1="20333" y1="27347" x2="25750" y2="27638"/>
                        <a14:foregroundMark x1="13833" y1="25131" x2="8333" y2="33003"/>
                        <a14:foregroundMark x1="8333" y1="33003" x2="9750" y2="37901"/>
                        <a14:foregroundMark x1="12583" y1="25015" x2="7750" y2="31370"/>
                        <a14:foregroundMark x1="7750" y1="31370" x2="8083" y2="33120"/>
                        <a14:foregroundMark x1="6667" y1="52362" x2="15083" y2="52536"/>
                        <a14:foregroundMark x1="43667" y1="52536" x2="43667" y2="52536"/>
                        <a14:foregroundMark x1="64833" y1="24956" x2="70333" y2="23907"/>
                        <a14:foregroundMark x1="62167" y1="29213" x2="59917" y2="28630"/>
                        <a14:foregroundMark x1="61083" y1="28105" x2="69583" y2="24257"/>
                        <a14:foregroundMark x1="69583" y1="24257" x2="69750" y2="24082"/>
                        <a14:foregroundMark x1="58667" y1="27347" x2="66750" y2="23090"/>
                        <a14:foregroundMark x1="66750" y1="23090" x2="63500" y2="27172"/>
                        <a14:foregroundMark x1="64167" y1="23324" x2="64167" y2="23324"/>
                        <a14:foregroundMark x1="62083" y1="23615" x2="62083" y2="23615"/>
                        <a14:foregroundMark x1="59417" y1="24140" x2="59417" y2="24140"/>
                        <a14:foregroundMark x1="59500" y1="24723" x2="59250" y2="26297"/>
                        <a14:foregroundMark x1="7000" y1="25773" x2="7000" y2="30262"/>
                        <a14:foregroundMark x1="30667" y1="22624" x2="31750" y2="21108"/>
                        <a14:foregroundMark x1="6750" y1="31953" x2="7000" y2="34344"/>
                        <a14:foregroundMark x1="68083" y1="22507" x2="68083" y2="22507"/>
                        <a14:foregroundMark x1="68333" y1="22391" x2="69250" y2="23324"/>
                        <a14:foregroundMark x1="60833" y1="28571" x2="72333" y2="23265"/>
                        <a14:foregroundMark x1="65250" y1="26647" x2="71083" y2="24198"/>
                        <a14:foregroundMark x1="71417" y1="24198" x2="71417" y2="24198"/>
                        <a14:foregroundMark x1="71667" y1="24140" x2="71667" y2="24140"/>
                        <a14:foregroundMark x1="71917" y1="24023" x2="71917" y2="24023"/>
                        <a14:foregroundMark x1="72250" y1="24023" x2="72250" y2="24023"/>
                        <a14:foregroundMark x1="31500" y1="20175" x2="36917" y2="20408"/>
                        <a14:foregroundMark x1="26667" y1="21633" x2="29000" y2="21691"/>
                        <a14:foregroundMark x1="28333" y1="20991" x2="29500" y2="21050"/>
                        <a14:foregroundMark x1="25833" y1="22682" x2="25833" y2="24431"/>
                        <a14:foregroundMark x1="53417" y1="24898" x2="59500" y2="25190"/>
                        <a14:foregroundMark x1="50917" y1="24431" x2="52583" y2="24490"/>
                        <a14:foregroundMark x1="48750" y1="24723" x2="51000" y2="24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27165" b="46408"/>
          <a:stretch/>
        </p:blipFill>
        <p:spPr bwMode="auto">
          <a:xfrm>
            <a:off x="941950" y="607346"/>
            <a:ext cx="3495370" cy="24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DCE2D-D47F-89D1-EFA4-06B544377696}"/>
              </a:ext>
            </a:extLst>
          </p:cNvPr>
          <p:cNvSpPr txBox="1"/>
          <p:nvPr userDrawn="1"/>
        </p:nvSpPr>
        <p:spPr>
          <a:xfrm>
            <a:off x="1850884" y="4182080"/>
            <a:ext cx="103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65E3728E-C821-E865-37FE-5482555E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2046288"/>
            <a:ext cx="9396413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B7D8-1341-9839-ADB6-DAAEFA04A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79388"/>
            <a:ext cx="10025063" cy="6042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>
            <a:noAutofit/>
          </a:bodyPr>
          <a:lstStyle/>
          <a:p>
            <a:r>
              <a:rPr lang="ru-RU" altLang="ru-RU" sz="4400" dirty="0"/>
              <a:t>КОМПЬЮТЕРНЫЕ ПРЕЗЕНТАЦИИ</a:t>
            </a:r>
            <a:endParaRPr lang="ru-RU" sz="44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430" y="3699632"/>
            <a:ext cx="7061860" cy="1655762"/>
          </a:xfrm>
        </p:spPr>
        <p:txBody>
          <a:bodyPr/>
          <a:lstStyle/>
          <a:p>
            <a:r>
              <a:rPr lang="ru-RU" altLang="ru-RU" dirty="0"/>
              <a:t>СОВРЕМЕННЫЕ ТЕХНОЛОГИИ СОЗДАНИЯ И ОБРАБОТКИ ИНФОРМАЦИОННЫХ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99494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CA88209-D23B-4AAD-FFC5-E1E6346B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ПСИХОЛОГИЯ ЦВЕТА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3B42999-BABA-D452-CA08-626E43AD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67" y="1520142"/>
            <a:ext cx="8923866" cy="47900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effectLst/>
              </a:rPr>
              <a:t>— энергичный, агрессивный, возбуждающий, на определённое время активизирует все функции организма, поднимает настроение; </a:t>
            </a:r>
            <a:endParaRPr lang="ru-RU" sz="2400" dirty="0"/>
          </a:p>
          <a:p>
            <a:pPr algn="just"/>
            <a:r>
              <a:rPr lang="ru-RU" sz="2400" dirty="0">
                <a:effectLst/>
              </a:rPr>
              <a:t>— цвет радости, удовольствия, стремления к достижениям; оказывает благотворное действие на психику человека, снимает напряжение; </a:t>
            </a:r>
            <a:endParaRPr lang="ru-RU" sz="2400" dirty="0"/>
          </a:p>
          <a:p>
            <a:pPr algn="just"/>
            <a:r>
              <a:rPr lang="ru-RU" sz="2400" dirty="0">
                <a:effectLst/>
              </a:rPr>
              <a:t>— уменьшает утомляемость, стимулирует органы зрения и нервную систему, способствует умственной деятельности и решению проблем;</a:t>
            </a:r>
          </a:p>
          <a:p>
            <a:pPr algn="just"/>
            <a:r>
              <a:rPr lang="ru-RU" sz="2400" dirty="0">
                <a:effectLst/>
              </a:rPr>
              <a:t>— физиологически наиболее благоприятный для человека, уменьшает напряжение и успокаивает нервную систему, на длительное время увеличивает работоспособность; </a:t>
            </a:r>
            <a:endParaRPr lang="ru-RU" sz="2400" dirty="0"/>
          </a:p>
          <a:p>
            <a:pPr algn="just"/>
            <a:r>
              <a:rPr lang="ru-RU" sz="2400" dirty="0">
                <a:effectLst/>
              </a:rPr>
              <a:t>— может вызывать неуравновешенность, ощущение незащищённости. </a:t>
            </a:r>
            <a:endParaRPr lang="ru-RU" sz="2400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7B7519-7992-A30E-5D98-5A45B547B368}"/>
              </a:ext>
            </a:extLst>
          </p:cNvPr>
          <p:cNvSpPr/>
          <p:nvPr/>
        </p:nvSpPr>
        <p:spPr>
          <a:xfrm>
            <a:off x="806640" y="1563223"/>
            <a:ext cx="2190558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</a:rPr>
              <a:t>красный цвет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B46A5F-BEB0-D7C8-3A27-72546D1546A8}"/>
              </a:ext>
            </a:extLst>
          </p:cNvPr>
          <p:cNvSpPr/>
          <p:nvPr/>
        </p:nvSpPr>
        <p:spPr>
          <a:xfrm>
            <a:off x="789709" y="2507786"/>
            <a:ext cx="219055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</a:rPr>
              <a:t>оранжевый цвет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98C208-4C88-426B-C166-300E6C2578C6}"/>
              </a:ext>
            </a:extLst>
          </p:cNvPr>
          <p:cNvSpPr/>
          <p:nvPr/>
        </p:nvSpPr>
        <p:spPr>
          <a:xfrm>
            <a:off x="789709" y="3524363"/>
            <a:ext cx="2190558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</a:rPr>
              <a:t>жёлтый цвет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7758C1-2C7F-A64D-4C37-00A6D4A8C0D9}"/>
              </a:ext>
            </a:extLst>
          </p:cNvPr>
          <p:cNvSpPr/>
          <p:nvPr/>
        </p:nvSpPr>
        <p:spPr>
          <a:xfrm>
            <a:off x="789709" y="4504933"/>
            <a:ext cx="2190558" cy="7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</a:rPr>
              <a:t>зелёный цвет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8F6506-E42E-51D1-46E0-69A2D10EAA0F}"/>
              </a:ext>
            </a:extLst>
          </p:cNvPr>
          <p:cNvSpPr/>
          <p:nvPr/>
        </p:nvSpPr>
        <p:spPr>
          <a:xfrm>
            <a:off x="806640" y="5485504"/>
            <a:ext cx="2190558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</a:rPr>
              <a:t>фиолетовый цвет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7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29881A-0A8D-DB47-CFE5-7E287A346FEB}"/>
              </a:ext>
            </a:extLst>
          </p:cNvPr>
          <p:cNvSpPr/>
          <p:nvPr/>
        </p:nvSpPr>
        <p:spPr>
          <a:xfrm>
            <a:off x="671945" y="2451601"/>
            <a:ext cx="10848110" cy="440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1919537" y="2132856"/>
            <a:ext cx="5213707" cy="4824536"/>
          </a:xfrm>
          <a:prstGeom prst="arc">
            <a:avLst>
              <a:gd name="adj1" fmla="val 18758867"/>
              <a:gd name="adj2" fmla="val 2924341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ЦВЕТОВОЙ КРУГ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671945" y="1174335"/>
            <a:ext cx="10858994" cy="127726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Кроме основного цвета можно подобрать несколько вспомогательных цветов, которые в совокупности составят цветовую гамму презентации. При этом можно использовать цветовой круг. </a:t>
            </a:r>
          </a:p>
        </p:txBody>
      </p:sp>
      <p:grpSp>
        <p:nvGrpSpPr>
          <p:cNvPr id="33" name="Текст ХЦ"/>
          <p:cNvGrpSpPr/>
          <p:nvPr/>
        </p:nvGrpSpPr>
        <p:grpSpPr>
          <a:xfrm>
            <a:off x="6377492" y="5877272"/>
            <a:ext cx="2238788" cy="438144"/>
            <a:chOff x="3563888" y="5949280"/>
            <a:chExt cx="2238788" cy="438144"/>
          </a:xfrm>
        </p:grpSpPr>
        <p:sp>
          <p:nvSpPr>
            <p:cNvPr id="6" name="TextBox 5"/>
            <p:cNvSpPr txBox="1"/>
            <p:nvPr/>
          </p:nvSpPr>
          <p:spPr>
            <a:xfrm>
              <a:off x="3992052" y="5956537"/>
              <a:ext cx="18106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ХОЛОДНЫЕ</a:t>
              </a:r>
            </a:p>
          </p:txBody>
        </p:sp>
        <p:pic>
          <p:nvPicPr>
            <p:cNvPr id="7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594928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Текст ТЦ"/>
          <p:cNvGrpSpPr/>
          <p:nvPr/>
        </p:nvGrpSpPr>
        <p:grpSpPr>
          <a:xfrm>
            <a:off x="6822218" y="5119128"/>
            <a:ext cx="1800656" cy="438144"/>
            <a:chOff x="4283968" y="5100279"/>
            <a:chExt cx="1800656" cy="438144"/>
          </a:xfrm>
        </p:grpSpPr>
        <p:sp>
          <p:nvSpPr>
            <p:cNvPr id="21" name="TextBox 20"/>
            <p:cNvSpPr txBox="1"/>
            <p:nvPr/>
          </p:nvSpPr>
          <p:spPr>
            <a:xfrm>
              <a:off x="4712132" y="5107536"/>
              <a:ext cx="137249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ТЕПЛЫЕ</a:t>
              </a:r>
            </a:p>
          </p:txBody>
        </p:sp>
        <p:pic>
          <p:nvPicPr>
            <p:cNvPr id="2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5100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Текст КЦ"/>
          <p:cNvGrpSpPr/>
          <p:nvPr/>
        </p:nvGrpSpPr>
        <p:grpSpPr>
          <a:xfrm>
            <a:off x="6973786" y="4297482"/>
            <a:ext cx="2742391" cy="450844"/>
            <a:chOff x="4544839" y="4251279"/>
            <a:chExt cx="2742391" cy="450844"/>
          </a:xfrm>
        </p:grpSpPr>
        <p:sp>
          <p:nvSpPr>
            <p:cNvPr id="24" name="TextBox 23"/>
            <p:cNvSpPr txBox="1"/>
            <p:nvPr/>
          </p:nvSpPr>
          <p:spPr>
            <a:xfrm>
              <a:off x="4985703" y="4271236"/>
              <a:ext cx="230152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КОНТРАСТНЫЕ</a:t>
              </a:r>
            </a:p>
          </p:txBody>
        </p:sp>
        <p:pic>
          <p:nvPicPr>
            <p:cNvPr id="25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4839" y="4251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Текст ДЦ"/>
          <p:cNvGrpSpPr/>
          <p:nvPr/>
        </p:nvGrpSpPr>
        <p:grpSpPr>
          <a:xfrm>
            <a:off x="6821322" y="3492466"/>
            <a:ext cx="3414670" cy="446914"/>
            <a:chOff x="4283072" y="3402279"/>
            <a:chExt cx="3414670" cy="446914"/>
          </a:xfrm>
        </p:grpSpPr>
        <p:sp>
          <p:nvSpPr>
            <p:cNvPr id="12" name="TextBox 11"/>
            <p:cNvSpPr txBox="1"/>
            <p:nvPr/>
          </p:nvSpPr>
          <p:spPr>
            <a:xfrm>
              <a:off x="4715772" y="3418306"/>
              <a:ext cx="29819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</a:t>
              </a:r>
            </a:p>
          </p:txBody>
        </p:sp>
        <p:pic>
          <p:nvPicPr>
            <p:cNvPr id="31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072" y="3402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Текст  МЦ"/>
          <p:cNvGrpSpPr/>
          <p:nvPr/>
        </p:nvGrpSpPr>
        <p:grpSpPr>
          <a:xfrm>
            <a:off x="6292622" y="2708920"/>
            <a:ext cx="3979842" cy="450844"/>
            <a:chOff x="3563888" y="2518286"/>
            <a:chExt cx="3979842" cy="450844"/>
          </a:xfrm>
        </p:grpSpPr>
        <p:sp>
          <p:nvSpPr>
            <p:cNvPr id="9" name="TextBox 8"/>
            <p:cNvSpPr txBox="1"/>
            <p:nvPr/>
          </p:nvSpPr>
          <p:spPr>
            <a:xfrm>
              <a:off x="3992052" y="2538243"/>
              <a:ext cx="3551678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МОНОХРОМАТИЧЕСКИЕ</a:t>
              </a:r>
              <a:endPara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2518286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Группа МЦ"/>
          <p:cNvGrpSpPr/>
          <p:nvPr/>
        </p:nvGrpSpPr>
        <p:grpSpPr>
          <a:xfrm>
            <a:off x="2160154" y="2579485"/>
            <a:ext cx="4570948" cy="4032000"/>
            <a:chOff x="434680" y="2579485"/>
            <a:chExt cx="4570948" cy="4032000"/>
          </a:xfrm>
        </p:grpSpPr>
        <p:pic>
          <p:nvPicPr>
            <p:cNvPr id="1027" name="Pic 1" descr="C:\Users\Информ-1\Desktop\10 кл Презентации\10-25\2501sm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М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3628" y="270892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Группа ДЦ"/>
          <p:cNvGrpSpPr/>
          <p:nvPr/>
        </p:nvGrpSpPr>
        <p:grpSpPr>
          <a:xfrm>
            <a:off x="2160154" y="2579485"/>
            <a:ext cx="5099454" cy="4032000"/>
            <a:chOff x="434680" y="2579485"/>
            <a:chExt cx="5099454" cy="4032000"/>
          </a:xfrm>
        </p:grpSpPr>
        <p:pic>
          <p:nvPicPr>
            <p:cNvPr id="1028" name="Pic 2" descr="C:\Users\Информ-1\Desktop\10 кл Презентации\10-25\2502sm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Д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2134" y="3487013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Группа КЦ"/>
          <p:cNvGrpSpPr/>
          <p:nvPr/>
        </p:nvGrpSpPr>
        <p:grpSpPr>
          <a:xfrm>
            <a:off x="2160155" y="2579485"/>
            <a:ext cx="5249571" cy="4032000"/>
            <a:chOff x="434680" y="2579485"/>
            <a:chExt cx="5249571" cy="4032000"/>
          </a:xfrm>
        </p:grpSpPr>
        <p:pic>
          <p:nvPicPr>
            <p:cNvPr id="1029" name="Pic 3" descr="C:\Users\Информ-1\Desktop\10 кл Презентации\10-25\2503sm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К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2251" y="4297482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Группа ТЦ"/>
          <p:cNvGrpSpPr/>
          <p:nvPr/>
        </p:nvGrpSpPr>
        <p:grpSpPr>
          <a:xfrm>
            <a:off x="2256308" y="2675639"/>
            <a:ext cx="5000606" cy="3839692"/>
            <a:chOff x="530834" y="2675639"/>
            <a:chExt cx="5000606" cy="3839692"/>
          </a:xfrm>
        </p:grpSpPr>
        <p:pic>
          <p:nvPicPr>
            <p:cNvPr id="2" name="ТеплЦв" descr="C:\Users\Информ-1\Desktop\10 кл Презентации\10-25\25301sm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34" y="2675639"/>
              <a:ext cx="3839692" cy="38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Т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9440" y="512157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ГруппаХЦ"/>
          <p:cNvGrpSpPr/>
          <p:nvPr/>
        </p:nvGrpSpPr>
        <p:grpSpPr>
          <a:xfrm>
            <a:off x="2256308" y="2675639"/>
            <a:ext cx="4559664" cy="3839692"/>
            <a:chOff x="530834" y="2675639"/>
            <a:chExt cx="4559664" cy="3839692"/>
          </a:xfrm>
        </p:grpSpPr>
        <p:pic>
          <p:nvPicPr>
            <p:cNvPr id="3" name="ХолЦв" descr="C:\Users\Информ-1\Desktop\10 кл Презентации\10-25\25302sm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34" y="2675639"/>
              <a:ext cx="3839692" cy="38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Х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8498" y="5878037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Круг" descr="C:\Users\Информ-1\Desktop\10 кл Презентации\10-25\2500s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08" y="2675639"/>
            <a:ext cx="3839692" cy="38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5937857" y="4266718"/>
            <a:ext cx="1141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</a:t>
            </a:r>
          </a:p>
        </p:txBody>
      </p:sp>
    </p:spTree>
    <p:extLst>
      <p:ext uri="{BB962C8B-B14F-4D97-AF65-F5344CB8AC3E}">
        <p14:creationId xmlns:p14="http://schemas.microsoft.com/office/powerpoint/2010/main" val="21041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-258231"/>
            <a:ext cx="10858993" cy="1325563"/>
          </a:xfrm>
        </p:spPr>
        <p:txBody>
          <a:bodyPr/>
          <a:lstStyle/>
          <a:p>
            <a:r>
              <a:rPr lang="ru-RU" dirty="0"/>
              <a:t>ТЕКСТ НА СЛАЙДАХ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946" y="719689"/>
            <a:ext cx="11520054" cy="2314312"/>
          </a:xfrm>
        </p:spPr>
        <p:txBody>
          <a:bodyPr>
            <a:normAutofit/>
          </a:bodyPr>
          <a:lstStyle/>
          <a:p>
            <a:r>
              <a:rPr lang="ru-RU" sz="2400" b="1" dirty="0"/>
              <a:t>Правила</a:t>
            </a:r>
            <a:r>
              <a:rPr lang="ru-RU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используйте только стандартные шрифты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гарнитура и кегль шрифта основного текста на всех слайдах должны быть одни и те же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шрифты без засечек лучше, чем с засечками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39616" y="2825121"/>
            <a:ext cx="7704856" cy="584775"/>
            <a:chOff x="1131910" y="5657671"/>
            <a:chExt cx="7704856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1131910" y="5657671"/>
              <a:ext cx="22320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Arial</a:t>
              </a:r>
              <a:endPara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0182" y="5657671"/>
              <a:ext cx="5096984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</a:t>
              </a:r>
              <a:r>
                <a:rPr lang="ru-RU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  <a:r>
                <a:rPr lang="ru-RU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Roman</a:t>
              </a:r>
              <a:endPara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 descr="нет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8976" y="5693671"/>
              <a:ext cx="35779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да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4118" y="5657671"/>
              <a:ext cx="473874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Содержимое 2"/>
          <p:cNvSpPr txBox="1">
            <a:spLocks/>
          </p:cNvSpPr>
          <p:nvPr/>
        </p:nvSpPr>
        <p:spPr>
          <a:xfrm>
            <a:off x="641076" y="3339512"/>
            <a:ext cx="1112420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размер символов должен быть достаточным для их распознавания из самой отдаленной части аудитории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чем меньше текста на слайдах, тем лучше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639617" y="4523720"/>
            <a:ext cx="7700001" cy="1692092"/>
            <a:chOff x="1115616" y="4869160"/>
            <a:chExt cx="7700001" cy="16920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182" y="4887252"/>
              <a:ext cx="2232000" cy="167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нет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7827" y="4977168"/>
              <a:ext cx="35779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C:\Users\Информ-1\Desktop\10 кл Презентации\10-25\10-25-1 Компьютерные презентации-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223" y="4887252"/>
              <a:ext cx="2232000" cy="1674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да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8286" y="4869160"/>
              <a:ext cx="473874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887252"/>
              <a:ext cx="2232000" cy="167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 descr="да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4869160"/>
              <a:ext cx="473874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C2F2BCB-032B-35C0-1261-D25952E80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Под </a:t>
            </a:r>
            <a:r>
              <a:rPr lang="ru-RU" b="1" dirty="0"/>
              <a:t>стилем</a:t>
            </a:r>
            <a:r>
              <a:rPr lang="ru-RU" dirty="0"/>
              <a:t> понимается совокупность значений свойств разных объектов. </a:t>
            </a:r>
          </a:p>
          <a:p>
            <a:r>
              <a:rPr lang="ru-RU" dirty="0"/>
              <a:t>Стиль оформления слайда задаёт: 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формат символов (шрифт, размер, цвет, начертание, эффекты, цвет и т. п.) 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формат фона (цвет, наличие, размещение и вид графических объектов)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дополнительные цвета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формат графических и других объектов</a:t>
            </a:r>
            <a:endParaRPr lang="en-US" dirty="0"/>
          </a:p>
          <a:p>
            <a:r>
              <a:rPr lang="ru-RU" sz="2400" dirty="0"/>
              <a:t>Стиль можно разработать самостоятельно или воспользоваться имеющимися заготовками (</a:t>
            </a:r>
            <a:r>
              <a:rPr lang="ru-RU" sz="2400" i="1" dirty="0"/>
              <a:t>темами презентаций</a:t>
            </a:r>
            <a:r>
              <a:rPr lang="ru-RU" sz="2400" dirty="0"/>
              <a:t>), разработанными профессиональными дизайнерами с соблюдением всех требований композиции и колористики.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C7BE03-DA8F-E0BA-0FCF-86CE7E75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СТИЛЬ ПРЕЗЕНТАЦИИ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8B58B8-73D0-BE31-9BDA-C23AFCAA4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08" y="3620094"/>
            <a:ext cx="3416466" cy="2562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04C21E-3267-CDB1-5549-B8B890B5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008" y="931091"/>
            <a:ext cx="3416466" cy="19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7DF80A-8094-C395-23E5-F70879FE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АНИМАЦИЯ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54C3CD1-658A-718F-4462-6DC1BE04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Для привлечение внимания аудитории к излагаемому материалу используются всевозможные анимационные эффекты на слайде или при переходе на следующий слайд.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анимация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компьютерная имитация движения с помощью изменения формы объектов или показа последовательных изображений с фазами движения.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1A480-D4C7-6F20-93EA-D364489CAFB1}"/>
              </a:ext>
            </a:extLst>
          </p:cNvPr>
          <p:cNvSpPr txBox="1"/>
          <p:nvPr/>
        </p:nvSpPr>
        <p:spPr>
          <a:xfrm>
            <a:off x="671945" y="3775037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Разумное (умеренное) использование анимационных эффектов обеспечивает лучшую наглядность и динамичность показа и в результате – большую эффективность презентации.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A4AB82A-C9D0-CB60-0E63-21C64463DE8B}"/>
              </a:ext>
            </a:extLst>
          </p:cNvPr>
          <p:cNvSpPr txBox="1">
            <a:spLocks/>
          </p:cNvSpPr>
          <p:nvPr/>
        </p:nvSpPr>
        <p:spPr>
          <a:xfrm>
            <a:off x="7222435" y="3865827"/>
            <a:ext cx="4007985" cy="878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B0F0"/>
                </a:solidFill>
              </a:rPr>
              <a:t>Бессмысленная анимация напротив «съедает» внимание зрителей и может вызвать раздражение.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403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09862-19A9-E1F6-F148-6EFBFF11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Редакторы презентаций имеют достаточно широкий набор средств для настройки показа презентации. Пользователь может установить один из трёх режимов показа презентации: 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FCB336-EAC0-AEF5-5C12-9C20EFD88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управляемый докладчиком (полный экран)</a:t>
            </a:r>
          </a:p>
        </p:txBody>
      </p:sp>
      <p:pic>
        <p:nvPicPr>
          <p:cNvPr id="6" name="Picture 4" descr="C:\Users\Информ-1\Desktop\10 кл Презентации\10-25\Education-ELearning-Suite-946-27042015-205359.jpg">
            <a:extLst>
              <a:ext uri="{FF2B5EF4-FFF2-40B4-BE49-F238E27FC236}">
                <a16:creationId xmlns:a16="http://schemas.microsoft.com/office/drawing/2014/main" id="{070A5CA9-877C-1052-E0C2-C23050DC210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7" b="12887"/>
          <a:stretch/>
        </p:blipFill>
        <p:spPr bwMode="auto"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3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09862-19A9-E1F6-F148-6EFBFF11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Редакторы презентаций имеют достаточно широкий набор средств для настройки показа презентации. Пользователь может установить один из трёх режимов показа презентации: 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FCB336-EAC0-AEF5-5C12-9C20EFD88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управляемый пользователем (окно)</a:t>
            </a:r>
          </a:p>
        </p:txBody>
      </p:sp>
      <p:pic>
        <p:nvPicPr>
          <p:cNvPr id="2" name="Picture 2" descr="C:\Users\Информ-1\Desktop\10 кл Презентации\10-25\distance-education-800.jpg">
            <a:extLst>
              <a:ext uri="{FF2B5EF4-FFF2-40B4-BE49-F238E27FC236}">
                <a16:creationId xmlns:a16="http://schemas.microsoft.com/office/drawing/2014/main" id="{8C147B18-8B44-E009-85E8-6CB7E22BB6A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r="14887"/>
          <a:stretch>
            <a:fillRect/>
          </a:stretch>
        </p:blipFill>
        <p:spPr bwMode="auto"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09862-19A9-E1F6-F148-6EFBFF11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Редакторы презентаций имеют достаточно широкий набор средств для настройки показа презентации. Пользователь может установить один из трёх режимов показа презентации: 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FCB336-EAC0-AEF5-5C12-9C20EFD88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автоматический</a:t>
            </a:r>
          </a:p>
          <a:p>
            <a:r>
              <a:rPr lang="ru-RU" dirty="0"/>
              <a:t>(полный экран)</a:t>
            </a:r>
          </a:p>
        </p:txBody>
      </p:sp>
      <p:pic>
        <p:nvPicPr>
          <p:cNvPr id="2" name="Picture 3" descr="C:\Users\Информ-1\Desktop\10 кл Презентации\10-25\02.jpeg">
            <a:extLst>
              <a:ext uri="{FF2B5EF4-FFF2-40B4-BE49-F238E27FC236}">
                <a16:creationId xmlns:a16="http://schemas.microsoft.com/office/drawing/2014/main" id="{B5E2EB58-96DA-3F6D-F10A-66D47000AE1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0" b="15940"/>
          <a:stretch/>
        </p:blipFill>
        <p:spPr bwMode="auto"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0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-627"/>
            <a:ext cx="10858993" cy="1325563"/>
          </a:xfrm>
        </p:spPr>
        <p:txBody>
          <a:bodyPr/>
          <a:lstStyle/>
          <a:p>
            <a:r>
              <a:rPr lang="ru-RU" dirty="0"/>
              <a:t>ОСНОВНЫЕ ВОЗМОЖНОСТИ РЕДАКТОРОВ ПРЕЗЕНТАЦИЙ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6" y="1324936"/>
            <a:ext cx="10858994" cy="5120735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включение в слайды презентации текстов, графических изображений, видео- и </a:t>
            </a:r>
            <a:r>
              <a:rPr lang="ru-RU" dirty="0" err="1"/>
              <a:t>аудиообъектов</a:t>
            </a:r>
            <a:r>
              <a:rPr lang="ru-RU" dirty="0"/>
              <a:t>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редактирование и форматирование объектов презентации;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использование шаблонов и стилей оформления слайдов;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применение эффектов анимации к объектам презентации;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настройка последовательности и длительности отображения объектов презентации;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настройка режимов демонстрации слайдов на экране монитора или с использованием мультимедийного проектора;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демонстрация созданной презентации;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подготовка слайдов презентации к печати на принтере;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сохранение презентации в файлах разных форматов для воспроизведения с использованием разных программных продуктов;</a:t>
            </a:r>
          </a:p>
          <a:p>
            <a:pPr marL="457200" indent="-4572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/>
              <a:t>включение в файл презентации средств воспроизведения презентации для демонстрации её на компьютере, на котором не установлена ни одна система обработки презентаций.</a:t>
            </a:r>
          </a:p>
        </p:txBody>
      </p:sp>
    </p:spTree>
    <p:extLst>
      <p:ext uri="{BB962C8B-B14F-4D97-AF65-F5344CB8AC3E}">
        <p14:creationId xmlns:p14="http://schemas.microsoft.com/office/powerpoint/2010/main" val="6035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85728"/>
            <a:ext cx="10202095" cy="5541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Компьютерная презентация — это электронны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мультимеди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ный документ, который создают и используют для подачи информации широкой аудитории в наглядном и лаконичном виде.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Различают слайдовые и потоковые компьютерные презентации.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Слайдовая презентация разрабатывается как последовательность слайдов — отдельных экранных страниц, каждая из которых может содержать текстовые, графические, видео- и аудио- объекты, а также гиперссылки. Наиболее распространёнными программными средствами для создания слайдовых презентаций являются </a:t>
            </a:r>
            <a:r>
              <a:rPr lang="en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Microsoft PowerPoint </a:t>
            </a: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OpenOffice Impress. </a:t>
            </a:r>
            <a:endParaRPr lang="e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Потоковые презентации предназначены для непрерывного воспроизведения последовательности (потока) объектов с предварительно определённым временем показа каждого из них. Пример программы для создания таких презентаций — </a:t>
            </a:r>
            <a:r>
              <a:rPr lang="en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Movie Maker (</a:t>
            </a: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Киностудия </a:t>
            </a:r>
            <a:r>
              <a:rPr lang="en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Windows). </a:t>
            </a:r>
            <a:endParaRPr lang="e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Следует придерживаться следующих этапов создания презентации: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 планирование (разработка структуры) презентации; </a:t>
            </a: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 создание и редактирование слайдов, монтаж презентации; </a:t>
            </a: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 репетиция выступления с разработанной презентацией, устранение выявленных недочётов. </a:t>
            </a: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Процесс создания презентации будет значительно проще при использовании разработанных профессиональными дизайнерами тем (стилей) презентаций. При разработке собственного стиля презентации следует учитывать закономерности восприятия информации человеком.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Разумное (умеренное) использование анимационных эффектов обеспечивает лучшую наглядность и динамичность показа и в результате — б</a:t>
            </a:r>
            <a:r>
              <a:rPr lang="en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ó</a:t>
            </a:r>
            <a:r>
              <a:rPr lang="ru-RU" sz="2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льшую</a:t>
            </a:r>
            <a:r>
              <a:rPr lang="ru-RU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эффективность презентации.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/>
          </a:bodyPr>
          <a:lstStyle/>
          <a:p>
            <a:r>
              <a:rPr lang="ru-RU" dirty="0"/>
              <a:t>компьютерная презентация</a:t>
            </a:r>
          </a:p>
          <a:p>
            <a:r>
              <a:rPr lang="ru-RU" dirty="0"/>
              <a:t>слайдовые и потоковые презентации</a:t>
            </a:r>
          </a:p>
          <a:p>
            <a:r>
              <a:rPr lang="ru-RU" dirty="0"/>
              <a:t>цветовой круг</a:t>
            </a:r>
          </a:p>
          <a:p>
            <a:r>
              <a:rPr lang="ru-RU" dirty="0"/>
              <a:t>стиль презентации</a:t>
            </a:r>
          </a:p>
          <a:p>
            <a:r>
              <a:rPr lang="ru-RU" dirty="0"/>
              <a:t>анимация </a:t>
            </a:r>
          </a:p>
          <a:p>
            <a:r>
              <a:rPr lang="ru-RU" dirty="0"/>
              <a:t>режимы показа презентации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064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Для каких целе</a:t>
            </a:r>
            <a:r>
              <a:rPr lang="ru-RU" sz="2400" dirty="0"/>
              <a:t>й</a:t>
            </a:r>
            <a:r>
              <a:rPr lang="ru-RU" sz="2400" dirty="0">
                <a:effectLst/>
              </a:rPr>
              <a:t> создаются презентации?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76073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Назовите виды компьютерных презентаций и инструменты для их создания.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86442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Каковы основные этапы разработки компьютерно</a:t>
            </a:r>
            <a:r>
              <a:rPr lang="ru-RU" sz="2400" dirty="0"/>
              <a:t>й</a:t>
            </a:r>
            <a:r>
              <a:rPr lang="ru-RU" sz="2400" dirty="0">
                <a:effectLst/>
              </a:rPr>
              <a:t> презентации? Вспомните основные этапы разработки программного обеспечения. Соотнесите их с разработкой компьютерной презентации.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43093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Исследуйте и попытайтесь классифицировать анимационные эффекты, которые можно использовать в имеющемся в вашем распоряжении редакторе презентаций. Всегда ли использование анимационных эффектов способствует б</a:t>
            </a:r>
            <a:r>
              <a:rPr lang="en" sz="2400" dirty="0">
                <a:effectLst/>
              </a:rPr>
              <a:t>ó</a:t>
            </a:r>
            <a:r>
              <a:rPr lang="ru-RU" sz="2400" dirty="0" err="1">
                <a:effectLst/>
              </a:rPr>
              <a:t>льшей</a:t>
            </a:r>
            <a:r>
              <a:rPr lang="ru-RU" sz="2400" dirty="0">
                <a:effectLst/>
              </a:rPr>
              <a:t> эффективности презентации?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97920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Подготовьте презентацию об учёном, внёсшем вклад в развитие компьютерных наук. Презентация должна содержать не более пяти наиболее впечатляющих фактов из жизни этого человека. Попытайтесь создать презентацию с помощью веб-сервиса </a:t>
            </a:r>
            <a:r>
              <a:rPr lang="en" sz="2400" dirty="0">
                <a:effectLst/>
              </a:rPr>
              <a:t>Prezi (</a:t>
            </a:r>
            <a:r>
              <a:rPr lang="ru-RU" sz="2400" dirty="0">
                <a:effectLst/>
              </a:rPr>
              <a:t>материалы для его самостоятельного освоения можно найти на сайте «Презентации»: </a:t>
            </a:r>
            <a:r>
              <a:rPr lang="en" sz="2400" b="1" dirty="0">
                <a:effectLst/>
              </a:rPr>
              <a:t>http://</a:t>
            </a:r>
            <a:r>
              <a:rPr lang="en" sz="2400" b="1" dirty="0" err="1">
                <a:effectLst/>
              </a:rPr>
              <a:t>gotourl.ru</a:t>
            </a:r>
            <a:r>
              <a:rPr lang="en" sz="2400" b="1" dirty="0">
                <a:effectLst/>
              </a:rPr>
              <a:t>/13708</a:t>
            </a:r>
            <a:r>
              <a:rPr lang="en" sz="2400" dirty="0">
                <a:effectLst/>
              </a:rPr>
              <a:t>). </a:t>
            </a:r>
            <a:r>
              <a:rPr lang="ru-RU" sz="2400" dirty="0">
                <a:effectLst/>
              </a:rPr>
              <a:t>Будьте готовы выступить с презентацией перед своими одноклассниками.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868218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3" y="2520529"/>
            <a:ext cx="10858994" cy="364937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С помощью редактора презентаций создайте электронное учебное пособие по математике для учеников первого класса. Презентация должна содержать не менее девяти слайдов. На каждом слайде должно быть изображено некоторое количество одинаковых предметов и цифры от 1 до 9. При щелчке мышью на числе, соответствующем количеству изображённых предметов, должна зазвучать короткая поощрительная мелодия, а все прочие числа должны исчезнуть. В случае ошибочного ответа выбранное число должно исчезнуть. Вот возможный вид слайда: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048F60-CF8F-3828-A0E9-0AD63FEA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57" y="239578"/>
            <a:ext cx="3530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Слайдовую презентацию, созданную в редакторе презентаций, можно сохранить в нескольких форматах. Исследуйте возможности сохранения презентации в форматах </a:t>
            </a:r>
            <a:r>
              <a:rPr lang="en" sz="2400" dirty="0">
                <a:effectLst/>
              </a:rPr>
              <a:t>PDF-</a:t>
            </a:r>
            <a:r>
              <a:rPr lang="ru-RU" sz="2400" dirty="0">
                <a:effectLst/>
              </a:rPr>
              <a:t>документа и видеофильма. Какой формат позволяет превратить слайдовую презентацию в потоковую?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25202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С помощью редактора презентаций Петя решил создать слайд-шоу со звуковым сопровождением. В слайд-шоу последовательно воспроизводится 10 слайдов с неповторяющимися изображениями, размером 1024 × 512 точек каждое, закодированных с использованием цветовой палитры, содержащей 65563 цвета. Каждый слайд проигрывается 4 секунды. Переключение слайдов выполняется мгновенно. На протяжении всего слайд-шоу проигрывается </a:t>
            </a:r>
            <a:r>
              <a:rPr lang="ru-RU" sz="2400" dirty="0" err="1">
                <a:effectLst/>
              </a:rPr>
              <a:t>моноаудиофа</a:t>
            </a:r>
            <a:r>
              <a:rPr lang="ru-RU" sz="2400" dirty="0" err="1"/>
              <a:t>й</a:t>
            </a:r>
            <a:r>
              <a:rPr lang="ru-RU" sz="2400" dirty="0" err="1">
                <a:effectLst/>
              </a:rPr>
              <a:t>л</a:t>
            </a:r>
            <a:r>
              <a:rPr lang="ru-RU" sz="2400" dirty="0">
                <a:effectLst/>
              </a:rPr>
              <a:t>, кодированный с частотой дискретизации 32 000 Гц при глубине звука 16 бит. Известно, что сжатие изображений и звука не производилось, а вся служебная информация об организации слайд-шоу занимает 10 Кбайт. Сможет ли Петя сохранить своё слайд-шоу на флешке ёмкостью 2 Гбайт, если известно, что она уже заполнена на 90%? Укажите размер слайд-шоу в килобайтах. </a:t>
            </a:r>
            <a:endParaRPr lang="ru-RU" sz="2400" dirty="0"/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32612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Кто тако</a:t>
            </a:r>
            <a:r>
              <a:rPr lang="en-US" sz="2400" dirty="0">
                <a:effectLst/>
              </a:rPr>
              <a:t>q</a:t>
            </a:r>
            <a:r>
              <a:rPr lang="ru-RU" sz="2400" dirty="0">
                <a:effectLst/>
              </a:rPr>
              <a:t> Роберт </a:t>
            </a:r>
            <a:r>
              <a:rPr lang="ru-RU" sz="2400" dirty="0" err="1">
                <a:effectLst/>
              </a:rPr>
              <a:t>Гаскинс</a:t>
            </a:r>
            <a:r>
              <a:rPr lang="ru-RU" sz="2400" dirty="0">
                <a:effectLst/>
              </a:rPr>
              <a:t> и каков его вклад в создание программы для подготовки презентационных материалов </a:t>
            </a:r>
            <a:r>
              <a:rPr lang="ru-RU" sz="2400">
                <a:effectLst/>
              </a:rPr>
              <a:t>с использованием </a:t>
            </a:r>
            <a:r>
              <a:rPr lang="ru-RU" sz="2400" dirty="0">
                <a:effectLst/>
              </a:rPr>
              <a:t>компьютера? </a:t>
            </a:r>
            <a:endParaRPr lang="ru-RU" sz="2400" dirty="0"/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29849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32B3E4-2020-F255-1D47-88C2EE5E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КОМПЬЮТЕРНЫЕ ПРЕЗЕНТАЦИИ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37E08-34F7-21A9-6300-F69B24261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(от англ.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представление) – публичный способ представления информации, наглядный и эффектный.</a:t>
            </a:r>
          </a:p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Компьютерная презентация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электронный мультимедийный документ, который создают и используют для подачи информации широкой аудитории в наглядном и лаконичном виде.</a:t>
            </a:r>
          </a:p>
          <a:p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59AB95-4C52-4162-825D-CC7F135C8E01}"/>
              </a:ext>
            </a:extLst>
          </p:cNvPr>
          <p:cNvGrpSpPr/>
          <p:nvPr/>
        </p:nvGrpSpPr>
        <p:grpSpPr>
          <a:xfrm>
            <a:off x="2238348" y="3988878"/>
            <a:ext cx="3929090" cy="2357454"/>
            <a:chOff x="714348" y="4214818"/>
            <a:chExt cx="3929090" cy="2357454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AD7BD78-5FFA-C16F-6610-18A50D329CEA}"/>
                </a:ext>
              </a:extLst>
            </p:cNvPr>
            <p:cNvCxnSpPr/>
            <p:nvPr/>
          </p:nvCxnSpPr>
          <p:spPr>
            <a:xfrm rot="16200000" flipH="1">
              <a:off x="2444379" y="4412024"/>
              <a:ext cx="396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E4B52D8-C0DD-93FE-A764-31974ED11596}"/>
                </a:ext>
              </a:extLst>
            </p:cNvPr>
            <p:cNvSpPr/>
            <p:nvPr/>
          </p:nvSpPr>
          <p:spPr>
            <a:xfrm>
              <a:off x="714348" y="4643446"/>
              <a:ext cx="3929090" cy="1928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144000" rtlCol="0" anchor="t" anchorCtr="0"/>
            <a:lstStyle/>
            <a:p>
              <a:pPr algn="ctr"/>
              <a:r>
                <a:rPr lang="ru-RU" sz="22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СЛАЙДОВЫЕ ПРЕЗЕНТАЦИИ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DEACB-51E2-6ECA-9790-55CA2620E049}"/>
              </a:ext>
            </a:extLst>
          </p:cNvPr>
          <p:cNvGrpSpPr/>
          <p:nvPr/>
        </p:nvGrpSpPr>
        <p:grpSpPr>
          <a:xfrm>
            <a:off x="6381752" y="3988878"/>
            <a:ext cx="3929090" cy="2357454"/>
            <a:chOff x="4857752" y="4214818"/>
            <a:chExt cx="3929090" cy="2357454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A1288234-96DB-B2D7-0D28-F9EE8D693F5D}"/>
                </a:ext>
              </a:extLst>
            </p:cNvPr>
            <p:cNvCxnSpPr/>
            <p:nvPr/>
          </p:nvCxnSpPr>
          <p:spPr>
            <a:xfrm rot="16200000" flipH="1">
              <a:off x="6589372" y="4412024"/>
              <a:ext cx="396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1076C60-3ACA-C26D-058E-26AF17F28FD9}"/>
                </a:ext>
              </a:extLst>
            </p:cNvPr>
            <p:cNvSpPr/>
            <p:nvPr/>
          </p:nvSpPr>
          <p:spPr>
            <a:xfrm>
              <a:off x="4857752" y="4643446"/>
              <a:ext cx="3929090" cy="19288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144000" rtlCol="0" anchor="t" anchorCtr="0"/>
            <a:lstStyle/>
            <a:p>
              <a:pPr algn="ctr"/>
              <a:r>
                <a:rPr lang="ru-RU" sz="22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ПОТОКОВЫЕ</a:t>
              </a:r>
              <a:br>
                <a:rPr lang="ru-RU" sz="22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2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ПРЕЗЕНТАЦИИ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B5B361-6460-04B4-0655-5CA2D5F86AF1}"/>
              </a:ext>
            </a:extLst>
          </p:cNvPr>
          <p:cNvSpPr/>
          <p:nvPr/>
        </p:nvSpPr>
        <p:spPr>
          <a:xfrm>
            <a:off x="2238348" y="3589506"/>
            <a:ext cx="8072494" cy="6136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КОМПЬЮТЕРНЫЕ ПРЕЗЕНТАЦИИ</a:t>
            </a:r>
          </a:p>
        </p:txBody>
      </p:sp>
      <p:pic>
        <p:nvPicPr>
          <p:cNvPr id="1026" name="Picture 2" descr="Иконка «Рисунок» | MyWebIcons">
            <a:extLst>
              <a:ext uri="{FF2B5EF4-FFF2-40B4-BE49-F238E27FC236}">
                <a16:creationId xmlns:a16="http://schemas.microsoft.com/office/drawing/2014/main" id="{0CF5449F-5160-D2F4-4CD7-FAF7449A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15" y="5222929"/>
            <a:ext cx="1012124" cy="10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Иконка «Рисунок» | MyWebIcons">
            <a:extLst>
              <a:ext uri="{FF2B5EF4-FFF2-40B4-BE49-F238E27FC236}">
                <a16:creationId xmlns:a16="http://schemas.microsoft.com/office/drawing/2014/main" id="{6740AA97-4C08-6D53-AED5-70229070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96" y="5222929"/>
            <a:ext cx="1012124" cy="10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Иконка «Рисунок» | MyWebIcons">
            <a:extLst>
              <a:ext uri="{FF2B5EF4-FFF2-40B4-BE49-F238E27FC236}">
                <a16:creationId xmlns:a16="http://schemas.microsoft.com/office/drawing/2014/main" id="{1E6E8CB8-DC7B-E015-57B2-CB889B04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1" y="5222929"/>
            <a:ext cx="1012124" cy="10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D3D0A2C-4283-21C9-C40A-B81EA0581D13}"/>
              </a:ext>
            </a:extLst>
          </p:cNvPr>
          <p:cNvGrpSpPr/>
          <p:nvPr/>
        </p:nvGrpSpPr>
        <p:grpSpPr>
          <a:xfrm>
            <a:off x="6536722" y="5235286"/>
            <a:ext cx="1112108" cy="1024481"/>
            <a:chOff x="6586150" y="5222929"/>
            <a:chExt cx="1112108" cy="102448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C6A450B-75CB-CE46-3FBA-3111E6F5411C}"/>
                </a:ext>
              </a:extLst>
            </p:cNvPr>
            <p:cNvSpPr/>
            <p:nvPr/>
          </p:nvSpPr>
          <p:spPr>
            <a:xfrm>
              <a:off x="6586150" y="5235286"/>
              <a:ext cx="1112108" cy="1012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Видео-плеер – Бесплатные иконки: мультимедиа">
              <a:extLst>
                <a:ext uri="{FF2B5EF4-FFF2-40B4-BE49-F238E27FC236}">
                  <a16:creationId xmlns:a16="http://schemas.microsoft.com/office/drawing/2014/main" id="{B3720E79-0565-576B-4FCD-FC92926F7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107" y="5222929"/>
              <a:ext cx="984504" cy="98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3FDEAB1-21B2-D800-E7C3-55CEBDA0550F}"/>
              </a:ext>
            </a:extLst>
          </p:cNvPr>
          <p:cNvGrpSpPr/>
          <p:nvPr/>
        </p:nvGrpSpPr>
        <p:grpSpPr>
          <a:xfrm>
            <a:off x="7816077" y="5227654"/>
            <a:ext cx="1112108" cy="1024481"/>
            <a:chOff x="6586150" y="5222929"/>
            <a:chExt cx="1112108" cy="102448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A3A708B-8104-F344-6C52-B764D9A95502}"/>
                </a:ext>
              </a:extLst>
            </p:cNvPr>
            <p:cNvSpPr/>
            <p:nvPr/>
          </p:nvSpPr>
          <p:spPr>
            <a:xfrm>
              <a:off x="6586150" y="5235286"/>
              <a:ext cx="1112108" cy="1012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6" descr="Видео-плеер – Бесплатные иконки: мультимедиа">
              <a:extLst>
                <a:ext uri="{FF2B5EF4-FFF2-40B4-BE49-F238E27FC236}">
                  <a16:creationId xmlns:a16="http://schemas.microsoft.com/office/drawing/2014/main" id="{A6E303A0-C43A-CAF5-5800-DFCB4A848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107" y="5222929"/>
              <a:ext cx="984504" cy="98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35B4F8E-133B-488A-EAC6-37D75442A03A}"/>
              </a:ext>
            </a:extLst>
          </p:cNvPr>
          <p:cNvGrpSpPr/>
          <p:nvPr/>
        </p:nvGrpSpPr>
        <p:grpSpPr>
          <a:xfrm>
            <a:off x="9090918" y="5215297"/>
            <a:ext cx="1112108" cy="1024481"/>
            <a:chOff x="6586150" y="5222929"/>
            <a:chExt cx="1112108" cy="1024481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3A63DE2-ED94-918F-FF5D-8F301D83DD4F}"/>
                </a:ext>
              </a:extLst>
            </p:cNvPr>
            <p:cNvSpPr/>
            <p:nvPr/>
          </p:nvSpPr>
          <p:spPr>
            <a:xfrm>
              <a:off x="6586150" y="5235286"/>
              <a:ext cx="1112108" cy="1012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6" descr="Видео-плеер – Бесплатные иконки: мультимедиа">
              <a:extLst>
                <a:ext uri="{FF2B5EF4-FFF2-40B4-BE49-F238E27FC236}">
                  <a16:creationId xmlns:a16="http://schemas.microsoft.com/office/drawing/2014/main" id="{1FD5A7C2-3275-8AA0-D1E5-6CA39C05F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107" y="5222929"/>
              <a:ext cx="984504" cy="98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0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D8C7F-F369-EDCD-C1AD-2CE64AFD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СЛАЙДОВЫЕ ПРЕЗЕНТАЦИИ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1B18C-78E9-6C71-D91E-3CDE9667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397855"/>
            <a:ext cx="11308517" cy="1870640"/>
          </a:xfrm>
        </p:spPr>
        <p:txBody>
          <a:bodyPr/>
          <a:lstStyle/>
          <a:p>
            <a:pPr algn="just"/>
            <a:r>
              <a:rPr lang="ru-RU" dirty="0"/>
              <a:t>Слайдовая презентация разрабатывается как последовательность слайдов – отдельных экранных страниц, каждая из которых может содержать текстовые, графические, видео- и </a:t>
            </a:r>
            <a:r>
              <a:rPr lang="ru-RU" dirty="0" err="1"/>
              <a:t>аудиообъекты</a:t>
            </a:r>
            <a:r>
              <a:rPr lang="ru-RU" dirty="0"/>
              <a:t>, а также гиперссылки.</a:t>
            </a:r>
          </a:p>
          <a:p>
            <a:endParaRPr lang="ru-RU" dirty="0"/>
          </a:p>
        </p:txBody>
      </p:sp>
      <p:pic>
        <p:nvPicPr>
          <p:cNvPr id="6" name="Picture 5" descr="C:\Users\Информ-1\Desktop\10 кл Презентации\10-25\10-25-1 Компьютерные презентации-4\Слайд1.JPG">
            <a:extLst>
              <a:ext uri="{FF2B5EF4-FFF2-40B4-BE49-F238E27FC236}">
                <a16:creationId xmlns:a16="http://schemas.microsoft.com/office/drawing/2014/main" id="{EBF491C2-22B2-13C0-37D4-55B3F783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73" y="3732145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Информ-1\Desktop\10 кл Презентации\10-25\10-25-1 Компьютерные презентации-4\Слайд2.JPG">
            <a:extLst>
              <a:ext uri="{FF2B5EF4-FFF2-40B4-BE49-F238E27FC236}">
                <a16:creationId xmlns:a16="http://schemas.microsoft.com/office/drawing/2014/main" id="{29110C7B-76D1-C530-E6EF-139050E2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05" y="3624037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Информ-1\Desktop\10 кл Презентации\10-25\10-25-1 Компьютерные презентации-4\Слайд3.JPG">
            <a:extLst>
              <a:ext uri="{FF2B5EF4-FFF2-40B4-BE49-F238E27FC236}">
                <a16:creationId xmlns:a16="http://schemas.microsoft.com/office/drawing/2014/main" id="{2EE2C11B-D394-66FD-2798-6AEDF1A1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00" y="3732145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Информ-1\Desktop\10 кл Презентации\10-25\10-25-1 Компьютерные презентации-4\Слайд4.JPG">
            <a:extLst>
              <a:ext uri="{FF2B5EF4-FFF2-40B4-BE49-F238E27FC236}">
                <a16:creationId xmlns:a16="http://schemas.microsoft.com/office/drawing/2014/main" id="{AFF1250E-93FF-A3E9-9E70-C4F9B3D2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95" y="3840253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Информ-1\Desktop\10 кл Презентации\10-25\10-25-1 Компьютерные презентации-4\Слайд5.JPG">
            <a:extLst>
              <a:ext uri="{FF2B5EF4-FFF2-40B4-BE49-F238E27FC236}">
                <a16:creationId xmlns:a16="http://schemas.microsoft.com/office/drawing/2014/main" id="{78A4D647-8753-840B-CF34-60C0F77E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90" y="3732145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Информ-1\Desktop\10 кл Презентации\10-25\10-25-1 Компьютерные презентации-4\Слайд6.JPG">
            <a:extLst>
              <a:ext uri="{FF2B5EF4-FFF2-40B4-BE49-F238E27FC236}">
                <a16:creationId xmlns:a16="http://schemas.microsoft.com/office/drawing/2014/main" id="{E98CFCB3-AD79-E6A8-2333-61CE8761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85" y="3624037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Информ-1\Desktop\10 кл Презентации\10-25\10-25-1 Компьютерные презентации-4\Слайд7.JPG">
            <a:extLst>
              <a:ext uri="{FF2B5EF4-FFF2-40B4-BE49-F238E27FC236}">
                <a16:creationId xmlns:a16="http://schemas.microsoft.com/office/drawing/2014/main" id="{0D4039DF-995E-6A8F-DF7B-7767A1D6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80" y="3732145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Информ-1\Desktop\10 кл Презентации\10-25\10-25-1 Компьютерные презентации-4\Слайд8.JPG">
            <a:extLst>
              <a:ext uri="{FF2B5EF4-FFF2-40B4-BE49-F238E27FC236}">
                <a16:creationId xmlns:a16="http://schemas.microsoft.com/office/drawing/2014/main" id="{A769496A-2368-E5A4-2AC0-BBCA673C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75" y="3840253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Информ-1\Desktop\10 кл Презентации\10-25\10-25-1 Компьютерные презентации-4\Слайд9.JPG">
            <a:extLst>
              <a:ext uri="{FF2B5EF4-FFF2-40B4-BE49-F238E27FC236}">
                <a16:creationId xmlns:a16="http://schemas.microsoft.com/office/drawing/2014/main" id="{23B3258B-3599-D7D9-FD81-54C759A9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70" y="3732145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Информ-1\Desktop\10 кл Презентации\10-25\10-25-1 Компьютерные презентации-4\Слайд10.JPG">
            <a:extLst>
              <a:ext uri="{FF2B5EF4-FFF2-40B4-BE49-F238E27FC236}">
                <a16:creationId xmlns:a16="http://schemas.microsoft.com/office/drawing/2014/main" id="{B0B39C1D-CFFC-6705-73FD-C7284608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67" y="3624037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D8C7F-F369-EDCD-C1AD-2CE64AFD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ПОТОКОВЫЕ ПРЕЗЕНТАЦИИ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1B18C-78E9-6C71-D91E-3CDE9667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397855"/>
            <a:ext cx="11308517" cy="1265832"/>
          </a:xfrm>
        </p:spPr>
        <p:txBody>
          <a:bodyPr/>
          <a:lstStyle/>
          <a:p>
            <a:pPr algn="just"/>
            <a:r>
              <a:rPr lang="ru-RU" dirty="0"/>
              <a:t>Потоковые презентации предназначены для непрерывного воспроизведения последовательности (потока) объектов с предварительно определённым временем показа каждого из них.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2A27F-8812-874D-54D9-F67BBBFFE45F}"/>
              </a:ext>
            </a:extLst>
          </p:cNvPr>
          <p:cNvSpPr txBox="1"/>
          <p:nvPr/>
        </p:nvSpPr>
        <p:spPr>
          <a:xfrm>
            <a:off x="387414" y="3438939"/>
            <a:ext cx="54892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-сервис </a:t>
            </a:r>
            <a:r>
              <a:rPr lang="ru-RU" sz="24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Prezi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prezi.com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позволяет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создавать интерактивные мультимедийные презентации с нелинейной структурой. Работа веб-сервиса </a:t>
            </a:r>
            <a:r>
              <a:rPr lang="ru-RU" sz="24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Prezi.com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основана на технологии масштабирования (приближения и удаления объектов). </a:t>
            </a:r>
          </a:p>
        </p:txBody>
      </p:sp>
      <p:pic>
        <p:nvPicPr>
          <p:cNvPr id="2050" name="Picture 2" descr="prezi.com · GitHub">
            <a:extLst>
              <a:ext uri="{FF2B5EF4-FFF2-40B4-BE49-F238E27FC236}">
                <a16:creationId xmlns:a16="http://schemas.microsoft.com/office/drawing/2014/main" id="{65DCC95B-3E56-A42F-D9E2-AD404630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6946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zi basics – Getting started | Student Digital Learning Environments">
            <a:extLst>
              <a:ext uri="{FF2B5EF4-FFF2-40B4-BE49-F238E27FC236}">
                <a16:creationId xmlns:a16="http://schemas.microsoft.com/office/drawing/2014/main" id="{0E64E09D-BBEB-9E91-8D03-E7F945A4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871320" y="3437256"/>
            <a:ext cx="21717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0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461C1C1-828A-A32E-2C76-678D044A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СВОЙСТВА ОСНОВНЫХ ОБЪЕКТОВ ПРЕЗЕНТАЦИЙ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4908F9-2F43-656B-D2E8-4CC377A4A6CA}"/>
              </a:ext>
            </a:extLst>
          </p:cNvPr>
          <p:cNvSpPr/>
          <p:nvPr/>
        </p:nvSpPr>
        <p:spPr>
          <a:xfrm>
            <a:off x="1171575" y="1814513"/>
            <a:ext cx="9553575" cy="52863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Объекты презентации и их свойства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B446B5-3FCF-09D1-6329-1EE18E90BC96}"/>
              </a:ext>
            </a:extLst>
          </p:cNvPr>
          <p:cNvSpPr/>
          <p:nvPr/>
        </p:nvSpPr>
        <p:spPr>
          <a:xfrm>
            <a:off x="1171575" y="2724150"/>
            <a:ext cx="3031181" cy="32908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Слайд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номер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макет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ориентация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цветовая схема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фон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наличие колонтитулов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эффект перехода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21A9FB-F35A-C78F-AD9D-F96FDB52DF8D}"/>
              </a:ext>
            </a:extLst>
          </p:cNvPr>
          <p:cNvSpPr/>
          <p:nvPr/>
        </p:nvSpPr>
        <p:spPr>
          <a:xfrm>
            <a:off x="4345738" y="2724150"/>
            <a:ext cx="3213572" cy="32908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Надпись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шрифт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размер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цвет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начертание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выравнивание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расположение на слайде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эффекты анимации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5A042A-F901-C1FF-136B-71BA2BA482C4}"/>
              </a:ext>
            </a:extLst>
          </p:cNvPr>
          <p:cNvSpPr/>
          <p:nvPr/>
        </p:nvSpPr>
        <p:spPr>
          <a:xfrm>
            <a:off x="7693969" y="2724150"/>
            <a:ext cx="3031181" cy="32908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Рисунок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вид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размер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цветовая гамма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положение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dirty="0">
                <a:solidFill>
                  <a:schemeClr val="tx2"/>
                </a:solidFill>
              </a:rPr>
              <a:t>эффекты анимации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0416B3F-83FD-4AAB-DF7B-FE741FA099F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5948363" y="2343150"/>
            <a:ext cx="4161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FE34C5B-2CE9-6BCF-6B2E-B3548089A9BD}"/>
              </a:ext>
            </a:extLst>
          </p:cNvPr>
          <p:cNvCxnSpPr/>
          <p:nvPr/>
        </p:nvCxnSpPr>
        <p:spPr>
          <a:xfrm>
            <a:off x="2644211" y="2343150"/>
            <a:ext cx="4161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173C304-803E-2741-4249-FAD696E9AA78}"/>
              </a:ext>
            </a:extLst>
          </p:cNvPr>
          <p:cNvCxnSpPr/>
          <p:nvPr/>
        </p:nvCxnSpPr>
        <p:spPr>
          <a:xfrm>
            <a:off x="9304917" y="2343150"/>
            <a:ext cx="4161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DE2351C-F162-338F-D960-CE381FED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-24993"/>
            <a:ext cx="10858993" cy="1325563"/>
          </a:xfrm>
        </p:spPr>
        <p:txBody>
          <a:bodyPr/>
          <a:lstStyle/>
          <a:p>
            <a:r>
              <a:rPr lang="ru-RU" dirty="0"/>
              <a:t>ЭТАПЫ СОЗДАНИЯ ПРЕЗЕНТАЦИИ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99B0D204-C0C1-50EB-32D8-88BFCB44E48F}"/>
              </a:ext>
            </a:extLst>
          </p:cNvPr>
          <p:cNvGraphicFramePr/>
          <p:nvPr/>
        </p:nvGraphicFramePr>
        <p:xfrm>
          <a:off x="1010616" y="1380251"/>
          <a:ext cx="10712174" cy="468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34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CE86A5-BAE5-7274-C253-CA07122A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ПРЕЗЕНТАЦИИ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7EC0245-CE08-EAD0-3350-E0C7BD59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737892"/>
            <a:ext cx="10858994" cy="4547423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Создать презентацию пользователь может: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>
                <a:effectLst/>
              </a:rPr>
              <a:t>на основе шаблона;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>
                <a:effectLst/>
              </a:rPr>
              <a:t>на основе существующей презентации;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>
                <a:effectLst/>
              </a:rPr>
              <a:t>полностью самостоятельно. </a:t>
            </a:r>
          </a:p>
          <a:p>
            <a:pPr>
              <a:buClr>
                <a:srgbClr val="00B0F0"/>
              </a:buClr>
            </a:pPr>
            <a:endParaRPr lang="ru-RU" sz="2400" dirty="0"/>
          </a:p>
          <a:p>
            <a:pPr algn="just"/>
            <a:r>
              <a:rPr lang="ru-RU" sz="2400" b="1" dirty="0">
                <a:effectLst/>
              </a:rPr>
              <a:t>Шаблон </a:t>
            </a:r>
            <a:r>
              <a:rPr lang="ru-RU" sz="2400" dirty="0">
                <a:effectLst/>
              </a:rPr>
              <a:t>— это специальная заготовка из нескольких слайдов, в которых предусмотрены места для ввода определённых информационных объектов. </a:t>
            </a:r>
            <a:endParaRPr lang="ru-RU" sz="2400" dirty="0"/>
          </a:p>
          <a:p>
            <a:pPr algn="just"/>
            <a:r>
              <a:rPr lang="ru-RU" sz="2400" b="1" dirty="0">
                <a:effectLst/>
              </a:rPr>
              <a:t>Композиция </a:t>
            </a:r>
            <a:r>
              <a:rPr lang="ru-RU" sz="2400" dirty="0">
                <a:effectLst/>
              </a:rPr>
              <a:t>(от лат. </a:t>
            </a:r>
            <a:r>
              <a:rPr lang="en" sz="2400" i="1" dirty="0" err="1">
                <a:effectLst/>
              </a:rPr>
              <a:t>compositio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— </a:t>
            </a:r>
            <a:r>
              <a:rPr lang="ru-RU" sz="2400" dirty="0">
                <a:effectLst/>
              </a:rPr>
              <a:t>составление, связывание, сложение, соединение) — составление целого из частей.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68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AFD4B-8875-1043-739B-23AE56A3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ЦВЕТОВАЯ ГАММА СЛАЙДОВ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36BD7-EF69-47D0-E0E2-03A9A976A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Для создания эффективной и гармоничной презентации следует правильно выбрать её </a:t>
            </a:r>
            <a:r>
              <a:rPr lang="ru-RU" b="1" dirty="0"/>
              <a:t>основной цвет </a:t>
            </a:r>
            <a:r>
              <a:rPr lang="ru-RU" dirty="0"/>
              <a:t>– цвет фона большинства слайдов. Во время выбора основного цвета рекомендуется учитывать так называемую психологическую характеристику цвета, выражающую его влияние на психическое состояние человека.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365E3-093B-D814-5FBB-6E9E15030FE0}"/>
              </a:ext>
            </a:extLst>
          </p:cNvPr>
          <p:cNvSpPr txBox="1"/>
          <p:nvPr/>
        </p:nvSpPr>
        <p:spPr>
          <a:xfrm>
            <a:off x="682624" y="5604986"/>
            <a:ext cx="107770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составляющей цветовой гаммы презентации является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символов текста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 должен быть как можно более контрастным по отношению к фону. С белым фоном лучше всего сочетаются чёрный, синий и красный цвета.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EFEE2C-D0A7-DA88-F060-F24AF70A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3401754"/>
            <a:ext cx="3752850" cy="2110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E2620E-7015-5D0E-4D52-FD1B8DF5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3397659"/>
            <a:ext cx="3752850" cy="2114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15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18590</TotalTime>
  <Words>1528</Words>
  <Application>Microsoft Macintosh PowerPoint</Application>
  <PresentationFormat>Широкоэкранный</PresentationFormat>
  <Paragraphs>161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Системный шрифт, обычный</vt:lpstr>
      <vt:lpstr>Arial</vt:lpstr>
      <vt:lpstr>Calibri</vt:lpstr>
      <vt:lpstr>Times New Roman</vt:lpstr>
      <vt:lpstr>Trebuchet MS</vt:lpstr>
      <vt:lpstr>Тема Office</vt:lpstr>
      <vt:lpstr>КОМПЬЮТЕРНЫЕ ПРЕЗЕНТАЦИИ</vt:lpstr>
      <vt:lpstr>КЛЮЧЕВЫЕ СЛОВА</vt:lpstr>
      <vt:lpstr>КОМПЬЮТЕРНЫЕ ПРЕЗЕНТАЦИИ</vt:lpstr>
      <vt:lpstr>СЛАЙДОВЫЕ ПРЕЗЕНТАЦИИ</vt:lpstr>
      <vt:lpstr>ПОТОКОВЫЕ ПРЕЗЕНТАЦИИ</vt:lpstr>
      <vt:lpstr>СВОЙСТВА ОСНОВНЫХ ОБЪЕКТОВ ПРЕЗЕНТАЦИЙ</vt:lpstr>
      <vt:lpstr>ЭТАПЫ СОЗДАНИЯ ПРЕЗЕНТАЦИИ</vt:lpstr>
      <vt:lpstr>СОЗДАНИЕ ПРЕЗЕНТАЦИИ</vt:lpstr>
      <vt:lpstr>ЦВЕТОВАЯ ГАММА СЛАЙДОВ</vt:lpstr>
      <vt:lpstr>ПСИХОЛОГИЯ ЦВЕТА</vt:lpstr>
      <vt:lpstr>ЦВЕТОВОЙ КРУГ</vt:lpstr>
      <vt:lpstr>ТЕКСТ НА СЛАЙДАХ</vt:lpstr>
      <vt:lpstr>СТИЛЬ ПРЕЗЕНТАЦИИ</vt:lpstr>
      <vt:lpstr>АНИМАЦИЯ</vt:lpstr>
      <vt:lpstr>Презентация PowerPoint</vt:lpstr>
      <vt:lpstr>Презентация PowerPoint</vt:lpstr>
      <vt:lpstr>Презентация PowerPoint</vt:lpstr>
      <vt:lpstr>ОСНОВНЫЕ ВОЗМОЖНОСТИ РЕДАКТОРОВ ПРЕЗЕНТАЦИЙ 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Microsoft Office User</cp:lastModifiedBy>
  <cp:revision>40</cp:revision>
  <dcterms:created xsi:type="dcterms:W3CDTF">2022-06-06T08:49:50Z</dcterms:created>
  <dcterms:modified xsi:type="dcterms:W3CDTF">2025-09-02T05:27:07Z</dcterms:modified>
</cp:coreProperties>
</file>