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66" r:id="rId4"/>
    <p:sldId id="264" r:id="rId5"/>
  </p:sldIdLst>
  <p:sldSz cx="6858000" cy="9906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84" d="100"/>
          <a:sy n="84" d="100"/>
        </p:scale>
        <p:origin x="3584" y="1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-3144" y="-7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58646-85CE-42C5-8513-C3C7A81D2343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24FCF-FF7E-41D0-8E79-5B4DFB49A8F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518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28F56-4C1B-45B9-9E83-85DD42313259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6125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A5161-1D56-4893-858D-FCFC4CCD89B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089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A5161-1D56-4893-858D-FCFC4CCD89B6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260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A5161-1D56-4893-858D-FCFC4CCD89B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260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A5161-1D56-4893-858D-FCFC4CCD89B6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260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A5161-1D56-4893-858D-FCFC4CCD89B6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26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82000">
              <a:schemeClr val="accent1">
                <a:tint val="44500"/>
                <a:satMod val="160000"/>
              </a:schemeClr>
            </a:gs>
            <a:gs pos="93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88640" y="344488"/>
            <a:ext cx="4464496" cy="432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7152" y="344488"/>
            <a:ext cx="1887094" cy="43204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8640" y="920552"/>
            <a:ext cx="6495606" cy="413030"/>
          </a:xfrm>
          <a:prstGeom prst="roundRect">
            <a:avLst>
              <a:gd name="adj" fmla="val 6901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8640" y="444385"/>
            <a:ext cx="43636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ФИО __________________________________________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65516" y="468759"/>
            <a:ext cx="1918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Группа _____________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8702" y="957790"/>
            <a:ext cx="6495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Поведение за деловым обедом: сервировка, жесты, разговор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1197" y="1496616"/>
            <a:ext cx="6495606" cy="7930374"/>
          </a:xfrm>
          <a:prstGeom prst="roundRect">
            <a:avLst>
              <a:gd name="adj" fmla="val 782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96145" y="1501744"/>
            <a:ext cx="648816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 algn="ctr"/>
            <a:r>
              <a:rPr lang="ru-RU" sz="1200" b="1" dirty="0"/>
              <a:t>Теоретическая часть: прочитайте и изучите основные понятия и термины</a:t>
            </a:r>
          </a:p>
          <a:p>
            <a:pPr algn="ctr">
              <a:spcAft>
                <a:spcPts val="0"/>
              </a:spcAft>
            </a:pPr>
            <a:endParaRPr lang="ru-RU" sz="1200" b="1" dirty="0">
              <a:ea typeface="Times New Roman"/>
              <a:cs typeface="Calibri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  <a:cs typeface="Calibri"/>
              </a:rPr>
              <a:t>Введение</a:t>
            </a:r>
            <a:endParaRPr lang="ru-RU" sz="1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Этика делового общения — это не только знание правил, но и их соблюдение на практике. Поведение сотрудника в коллективе влияет не только на его собственную репутацию, но и на атмосферу в организации, качество работы, эффективность команды.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sz="1200" dirty="0">
              <a:ea typeface="Times New Roman"/>
              <a:cs typeface="Calibri"/>
            </a:endParaRPr>
          </a:p>
          <a:p>
            <a:pPr algn="ctr"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 </a:t>
            </a:r>
            <a:r>
              <a:rPr lang="ru-RU" sz="1200" b="1" dirty="0">
                <a:ea typeface="Times New Roman"/>
                <a:cs typeface="Calibri"/>
              </a:rPr>
              <a:t>Основные понятия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Этикет</a:t>
            </a:r>
            <a:r>
              <a:rPr lang="ru-RU" sz="1200" dirty="0">
                <a:ea typeface="Times New Roman"/>
                <a:cs typeface="Calibri"/>
              </a:rPr>
              <a:t> — принятые в обществе правила поведения, нормы вежливости и уважения.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Деловое общение</a:t>
            </a:r>
            <a:r>
              <a:rPr lang="ru-RU" sz="1200" dirty="0">
                <a:ea typeface="Times New Roman"/>
                <a:cs typeface="Calibri"/>
              </a:rPr>
              <a:t> — форма взаимодействия между сотрудниками, направленная на достижение рабочих целей.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Коллега</a:t>
            </a:r>
            <a:r>
              <a:rPr lang="ru-RU" sz="1200" dirty="0">
                <a:ea typeface="Times New Roman"/>
                <a:cs typeface="Calibri"/>
              </a:rPr>
              <a:t> — человек, работающий с вами на равных правах.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Подчинённый</a:t>
            </a:r>
            <a:r>
              <a:rPr lang="ru-RU" sz="1200" dirty="0">
                <a:ea typeface="Times New Roman"/>
                <a:cs typeface="Calibri"/>
              </a:rPr>
              <a:t> — сотрудник, находящийся в служебной иерархии ниже вас и под вашим руководством.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sz="1200" dirty="0">
              <a:ea typeface="Times New Roman"/>
              <a:cs typeface="Calibri"/>
            </a:endParaRPr>
          </a:p>
          <a:p>
            <a:pPr algn="ctr"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 </a:t>
            </a:r>
            <a:r>
              <a:rPr lang="ru-RU" sz="1200" b="1" dirty="0">
                <a:ea typeface="Times New Roman"/>
                <a:cs typeface="Calibri"/>
              </a:rPr>
              <a:t>Общие правила поведения в коллективе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Вежливость и уважение</a:t>
            </a:r>
            <a:r>
              <a:rPr lang="ru-RU" sz="1200" dirty="0">
                <a:ea typeface="Times New Roman"/>
                <a:cs typeface="Calibri"/>
              </a:rPr>
              <a:t> — приветствие, благодарность, извинения должны быть частью вашей повседневной речи.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Умение слушать</a:t>
            </a:r>
            <a:r>
              <a:rPr lang="ru-RU" sz="1200" dirty="0">
                <a:ea typeface="Times New Roman"/>
                <a:cs typeface="Calibri"/>
              </a:rPr>
              <a:t> — активное слушание повышает взаимопонимание.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Тактичность</a:t>
            </a:r>
            <a:r>
              <a:rPr lang="ru-RU" sz="1200" dirty="0">
                <a:ea typeface="Times New Roman"/>
                <a:cs typeface="Calibri"/>
              </a:rPr>
              <a:t> — умение корректно выражать мнение, особенно если оно критическое.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Соблюдение субординации</a:t>
            </a:r>
            <a:r>
              <a:rPr lang="ru-RU" sz="1200" dirty="0">
                <a:ea typeface="Times New Roman"/>
                <a:cs typeface="Calibri"/>
              </a:rPr>
              <a:t> — не стоит переходить границы официального общения, особенно с руководством или подчинёнными.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Конфиденциальность</a:t>
            </a:r>
            <a:r>
              <a:rPr lang="ru-RU" sz="1200" dirty="0">
                <a:ea typeface="Times New Roman"/>
                <a:cs typeface="Calibri"/>
              </a:rPr>
              <a:t> — недопустимо распространять личную информацию коллег.</a:t>
            </a:r>
            <a:endParaRPr lang="ru-RU" sz="1200" dirty="0">
              <a:ea typeface="Calibri"/>
              <a:cs typeface="Times New Roman"/>
            </a:endParaRPr>
          </a:p>
          <a:p>
            <a:pPr marL="82550" lvl="0" indent="1905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200" b="1" dirty="0">
                <a:ea typeface="Times New Roman"/>
                <a:cs typeface="Calibri"/>
              </a:rPr>
              <a:t>Пунктуальность и ответственность</a:t>
            </a:r>
            <a:r>
              <a:rPr lang="ru-RU" sz="1200" dirty="0">
                <a:ea typeface="Times New Roman"/>
                <a:cs typeface="Calibri"/>
              </a:rPr>
              <a:t> — важные черты любого надёжного сотрудника.</a:t>
            </a:r>
            <a:endParaRPr lang="ru-RU" sz="1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 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sz="1200" b="1" dirty="0"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</a:rPr>
              <a:t>Этикет общения с коллегами </a:t>
            </a:r>
            <a:endParaRPr lang="ru-RU" sz="1200" b="1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Общение должно быть </a:t>
            </a:r>
            <a:r>
              <a:rPr lang="ru-RU" sz="1200" b="1" dirty="0">
                <a:ea typeface="Times New Roman"/>
              </a:rPr>
              <a:t>дружелюбным, но деловым</a:t>
            </a:r>
            <a:r>
              <a:rPr lang="ru-RU" sz="1200" dirty="0">
                <a:ea typeface="Times New Roman"/>
              </a:rPr>
              <a:t>. Избегайте панибратства и чрезмерной фамильярности, особенно в начале работы с новым коллективом.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Не стоит распространять </a:t>
            </a:r>
            <a:r>
              <a:rPr lang="ru-RU" sz="1200" b="1" dirty="0">
                <a:ea typeface="Times New Roman"/>
              </a:rPr>
              <a:t>сплетни или личную информацию</a:t>
            </a:r>
            <a:r>
              <a:rPr lang="ru-RU" sz="1200" dirty="0">
                <a:ea typeface="Times New Roman"/>
              </a:rPr>
              <a:t> о коллегах — это подрывает доверие.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Уважайте </a:t>
            </a:r>
            <a:r>
              <a:rPr lang="ru-RU" sz="1200" b="1" dirty="0">
                <a:ea typeface="Times New Roman"/>
              </a:rPr>
              <a:t>личное пространство</a:t>
            </a:r>
            <a:r>
              <a:rPr lang="ru-RU" sz="1200" dirty="0">
                <a:ea typeface="Times New Roman"/>
              </a:rPr>
              <a:t>: не заглядывайте в чужие документы, не читайте с чужого экрана, не вмешивайтесь в личные разговоры.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Проявляйте </a:t>
            </a:r>
            <a:r>
              <a:rPr lang="ru-RU" sz="1200" b="1" dirty="0">
                <a:ea typeface="Times New Roman"/>
              </a:rPr>
              <a:t>толерантность</a:t>
            </a:r>
            <a:r>
              <a:rPr lang="ru-RU" sz="1200" dirty="0">
                <a:ea typeface="Times New Roman"/>
              </a:rPr>
              <a:t> — в коллективе могут быть разные взгляды, религии, менталитеты. Недопустимо оскорбление по любому признаку.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Не перебивайте</a:t>
            </a:r>
            <a:r>
              <a:rPr lang="ru-RU" sz="1200" dirty="0">
                <a:ea typeface="Times New Roman"/>
              </a:rPr>
              <a:t> собеседника и не повышайте голос в спорах. Аргументируйте свою точку зрения спокойно и уважительно.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Признавайте свои ошибки и умейте </a:t>
            </a:r>
            <a:r>
              <a:rPr lang="ru-RU" sz="1200" b="1" dirty="0">
                <a:ea typeface="Times New Roman"/>
              </a:rPr>
              <a:t>извиняться</a:t>
            </a:r>
            <a:r>
              <a:rPr lang="ru-RU" sz="1200" dirty="0">
                <a:ea typeface="Times New Roman"/>
              </a:rPr>
              <a:t> при необходимости.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В случае конфликта — </a:t>
            </a:r>
            <a:r>
              <a:rPr lang="ru-RU" sz="1200" b="1" dirty="0">
                <a:ea typeface="Times New Roman"/>
              </a:rPr>
              <a:t>решайте проблему конфиденциально</a:t>
            </a:r>
            <a:r>
              <a:rPr lang="ru-RU" sz="1200" dirty="0">
                <a:ea typeface="Times New Roman"/>
              </a:rPr>
              <a:t>, без вынесения ситуации на всеобщее обсуждение.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1" name="Picture 2" descr="C:\Users\Admin\Desktop\infolesson.kz\Этика делового общения\-1.4 Принципы и функции делового общения\Логотип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0" y="9633520"/>
            <a:ext cx="1220415" cy="13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46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160236" y="272480"/>
            <a:ext cx="6495606" cy="9217024"/>
          </a:xfrm>
          <a:prstGeom prst="roundRect">
            <a:avLst>
              <a:gd name="adj" fmla="val 782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60236" y="344488"/>
            <a:ext cx="648816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Проявляйте инициативу в сотрудничестве</a:t>
            </a:r>
            <a:r>
              <a:rPr lang="ru-RU" sz="1200" dirty="0">
                <a:ea typeface="Times New Roman"/>
              </a:rPr>
              <a:t> — помогайте коллегам, делитесь опытом, участвуйте в совместных задачах.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Поздравляйте с профессиональными и личными праздниками</a:t>
            </a:r>
            <a:r>
              <a:rPr lang="ru-RU" sz="1200" dirty="0">
                <a:ea typeface="Times New Roman"/>
              </a:rPr>
              <a:t> — это укрепляет позитивную атмосферу в коллективе.</a:t>
            </a:r>
            <a:endParaRPr lang="ru-RU" sz="1200" dirty="0">
              <a:latin typeface="Times New Roman"/>
              <a:ea typeface="Times New Roman"/>
            </a:endParaRPr>
          </a:p>
          <a:p>
            <a:pPr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Помните, что коллега — это не только сослуживец, но и ваш партнёр в достижении общих целей.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1200" b="1" dirty="0"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</a:rPr>
              <a:t>Этикет общения с подчинёнными (расширено)</a:t>
            </a:r>
            <a:endParaRPr lang="ru-RU" sz="1200" b="1" dirty="0">
              <a:latin typeface="Times New Roman"/>
              <a:ea typeface="Times New Roman"/>
            </a:endParaRPr>
          </a:p>
          <a:p>
            <a:pPr indent="174625">
              <a:spcAft>
                <a:spcPts val="0"/>
              </a:spcAft>
            </a:pPr>
            <a:r>
              <a:rPr lang="ru-RU" sz="1200" dirty="0">
                <a:ea typeface="Times New Roman"/>
              </a:rPr>
              <a:t>Если вы находитесь в роли руководителя (например, в будущем станете мастером, старшим смены, технологом):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Обращение должно быть корректным</a:t>
            </a:r>
            <a:r>
              <a:rPr lang="ru-RU" sz="1200" dirty="0">
                <a:ea typeface="Times New Roman"/>
              </a:rPr>
              <a:t>, без уничижительных или грубых слов, даже если вы недовольны результатом работы.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Формулируйте </a:t>
            </a:r>
            <a:r>
              <a:rPr lang="ru-RU" sz="1200" b="1" dirty="0">
                <a:ea typeface="Times New Roman"/>
              </a:rPr>
              <a:t>поручения конкретно и понятно</a:t>
            </a:r>
            <a:r>
              <a:rPr lang="ru-RU" sz="1200" dirty="0">
                <a:ea typeface="Times New Roman"/>
              </a:rPr>
              <a:t>. Убедитесь, что сотрудник понял задание правильно.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Уважайте </a:t>
            </a:r>
            <a:r>
              <a:rPr lang="ru-RU" sz="1200" b="1" dirty="0">
                <a:ea typeface="Times New Roman"/>
              </a:rPr>
              <a:t>время и границы</a:t>
            </a:r>
            <a:r>
              <a:rPr lang="ru-RU" sz="1200" dirty="0">
                <a:ea typeface="Times New Roman"/>
              </a:rPr>
              <a:t> подчинённых — не требуйте выполнения задач вне рабочего времени без веской причины.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Не злоупотребляйте своим положением: </a:t>
            </a:r>
            <a:r>
              <a:rPr lang="ru-RU" sz="1200" b="1" dirty="0">
                <a:ea typeface="Times New Roman"/>
              </a:rPr>
              <a:t>не требуйте личных услуг</a:t>
            </a:r>
            <a:r>
              <a:rPr lang="ru-RU" sz="1200" dirty="0">
                <a:ea typeface="Times New Roman"/>
              </a:rPr>
              <a:t>, не прибегайте к запугиванию или манипуляциям.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Поддерживайте обратную связь</a:t>
            </a:r>
            <a:r>
              <a:rPr lang="ru-RU" sz="1200" dirty="0">
                <a:ea typeface="Times New Roman"/>
              </a:rPr>
              <a:t>. Если сотрудник ошибся — объясните, как можно исправить и чему научиться.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Хвалите при всех, критикуйте наедине</a:t>
            </a:r>
            <a:r>
              <a:rPr lang="ru-RU" sz="1200" dirty="0">
                <a:ea typeface="Times New Roman"/>
              </a:rPr>
              <a:t>. Это базовое правило достойного руководителя.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Учитывайте </a:t>
            </a:r>
            <a:r>
              <a:rPr lang="ru-RU" sz="1200" b="1" dirty="0">
                <a:ea typeface="Times New Roman"/>
              </a:rPr>
              <a:t>индивидуальные особенности</a:t>
            </a:r>
            <a:r>
              <a:rPr lang="ru-RU" sz="1200" dirty="0">
                <a:ea typeface="Times New Roman"/>
              </a:rPr>
              <a:t> людей: кому-то нужно больше времени на адаптацию, кому-то — дополнительное обучение.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Создавайте атмосферу доверия</a:t>
            </a:r>
            <a:r>
              <a:rPr lang="ru-RU" sz="1200" dirty="0">
                <a:ea typeface="Times New Roman"/>
              </a:rPr>
              <a:t>, в которой подчинённые не боятся высказывать предложения и сообщать о проблемах.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dirty="0">
                <a:ea typeface="Times New Roman"/>
              </a:rPr>
              <a:t>Помните, что ваш стиль общения напрямую влияет на </a:t>
            </a:r>
            <a:r>
              <a:rPr lang="ru-RU" sz="1200" b="1" dirty="0">
                <a:ea typeface="Times New Roman"/>
              </a:rPr>
              <a:t>моральный климат</a:t>
            </a:r>
            <a:r>
              <a:rPr lang="ru-RU" sz="1200" dirty="0">
                <a:ea typeface="Times New Roman"/>
              </a:rPr>
              <a:t> в коллективе и производственные результаты.</a:t>
            </a:r>
            <a:endParaRPr lang="ru-RU" sz="1200" dirty="0">
              <a:latin typeface="Times New Roman"/>
              <a:ea typeface="Times New Roman"/>
            </a:endParaRPr>
          </a:p>
          <a:p>
            <a:pPr marL="82550" lvl="0" indent="190500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200" b="1" dirty="0">
                <a:ea typeface="Times New Roman"/>
              </a:rPr>
              <a:t>Будьте примером</a:t>
            </a:r>
            <a:r>
              <a:rPr lang="ru-RU" sz="1200" dirty="0">
                <a:ea typeface="Times New Roman"/>
              </a:rPr>
              <a:t>: опрятность, пунктуальность, ответственность, уважение к другим — всё это будет перениматься подчинёнными.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  <a:cs typeface="Calibri"/>
              </a:rPr>
              <a:t> 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  <a:cs typeface="Calibri"/>
              </a:rPr>
              <a:t>Основные ошибки в деловом общении</a:t>
            </a:r>
            <a:endParaRPr lang="ru-RU" sz="1200" dirty="0">
              <a:ea typeface="Calibri"/>
              <a:cs typeface="Times New Roman"/>
            </a:endParaRPr>
          </a:p>
          <a:p>
            <a:pPr marL="254000" lvl="0" indent="-17145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Излишняя фамильярность</a:t>
            </a:r>
            <a:endParaRPr lang="ru-RU" sz="1200" dirty="0">
              <a:ea typeface="Calibri"/>
              <a:cs typeface="Times New Roman"/>
            </a:endParaRPr>
          </a:p>
          <a:p>
            <a:pPr marL="254000" lvl="0" indent="-17145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Агрессивный тон, повышенные интонации</a:t>
            </a:r>
            <a:endParaRPr lang="ru-RU" sz="1200" dirty="0">
              <a:ea typeface="Calibri"/>
              <a:cs typeface="Times New Roman"/>
            </a:endParaRPr>
          </a:p>
          <a:p>
            <a:pPr marL="254000" lvl="0" indent="-17145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Игнорирование мнения других</a:t>
            </a:r>
            <a:endParaRPr lang="ru-RU" sz="1200" dirty="0">
              <a:ea typeface="Calibri"/>
              <a:cs typeface="Times New Roman"/>
            </a:endParaRPr>
          </a:p>
          <a:p>
            <a:pPr marL="254000" lvl="0" indent="-17145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Переход на личности</a:t>
            </a:r>
            <a:endParaRPr lang="ru-RU" sz="1200" dirty="0">
              <a:ea typeface="Calibri"/>
              <a:cs typeface="Times New Roman"/>
            </a:endParaRPr>
          </a:p>
          <a:p>
            <a:pPr marL="254000" lvl="0" indent="-17145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Эмоциональные всплески</a:t>
            </a:r>
            <a:endParaRPr lang="ru-RU" sz="1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 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  <a:cs typeface="Calibri"/>
              </a:rPr>
              <a:t>Советы для успешного делового общения</a:t>
            </a:r>
            <a:endParaRPr lang="ru-RU" sz="1200" dirty="0">
              <a:ea typeface="Calibri"/>
              <a:cs typeface="Times New Roman"/>
            </a:endParaRPr>
          </a:p>
          <a:p>
            <a:pPr marL="311150" lvl="0" indent="-22860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Поддерживайте </a:t>
            </a:r>
            <a:r>
              <a:rPr lang="ru-RU" sz="1200" b="1" dirty="0">
                <a:ea typeface="Times New Roman"/>
                <a:cs typeface="Calibri"/>
              </a:rPr>
              <a:t>позитивный настрой</a:t>
            </a:r>
            <a:r>
              <a:rPr lang="ru-RU" sz="1200" dirty="0">
                <a:ea typeface="Times New Roman"/>
                <a:cs typeface="Calibri"/>
              </a:rPr>
              <a:t>.</a:t>
            </a:r>
            <a:endParaRPr lang="ru-RU" sz="1200" dirty="0">
              <a:ea typeface="Calibri"/>
              <a:cs typeface="Times New Roman"/>
            </a:endParaRPr>
          </a:p>
          <a:p>
            <a:pPr marL="311150" lvl="0" indent="-22860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Стройте диалог на основе </a:t>
            </a:r>
            <a:r>
              <a:rPr lang="ru-RU" sz="1200" b="1" dirty="0">
                <a:ea typeface="Times New Roman"/>
                <a:cs typeface="Calibri"/>
              </a:rPr>
              <a:t>фактов, а не эмоций</a:t>
            </a:r>
            <a:r>
              <a:rPr lang="ru-RU" sz="1200" dirty="0">
                <a:ea typeface="Times New Roman"/>
                <a:cs typeface="Calibri"/>
              </a:rPr>
              <a:t>.</a:t>
            </a:r>
            <a:endParaRPr lang="ru-RU" sz="1200" dirty="0">
              <a:ea typeface="Calibri"/>
              <a:cs typeface="Times New Roman"/>
            </a:endParaRPr>
          </a:p>
          <a:p>
            <a:pPr marL="311150" lvl="0" indent="-22860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Изучайте основы </a:t>
            </a:r>
            <a:r>
              <a:rPr lang="ru-RU" sz="1200" b="1" dirty="0">
                <a:ea typeface="Times New Roman"/>
                <a:cs typeface="Calibri"/>
              </a:rPr>
              <a:t>невербального общения</a:t>
            </a:r>
            <a:r>
              <a:rPr lang="ru-RU" sz="1200" dirty="0">
                <a:ea typeface="Times New Roman"/>
                <a:cs typeface="Calibri"/>
              </a:rPr>
              <a:t>: мимика, жесты, зрительный контакт.</a:t>
            </a:r>
            <a:endParaRPr lang="ru-RU" sz="1200" dirty="0">
              <a:ea typeface="Calibri"/>
              <a:cs typeface="Times New Roman"/>
            </a:endParaRPr>
          </a:p>
          <a:p>
            <a:pPr marL="311150" lvl="0" indent="-22860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Практикуйте </a:t>
            </a:r>
            <a:r>
              <a:rPr lang="ru-RU" sz="1200" b="1" dirty="0">
                <a:ea typeface="Times New Roman"/>
                <a:cs typeface="Calibri"/>
              </a:rPr>
              <a:t>самоанализ</a:t>
            </a:r>
            <a:r>
              <a:rPr lang="ru-RU" sz="1200" dirty="0">
                <a:ea typeface="Times New Roman"/>
                <a:cs typeface="Calibri"/>
              </a:rPr>
              <a:t>: как вас воспринимают другие?</a:t>
            </a:r>
            <a:endParaRPr lang="ru-RU" sz="1200" dirty="0">
              <a:ea typeface="Calibri"/>
              <a:cs typeface="Times New Roman"/>
            </a:endParaRPr>
          </a:p>
          <a:p>
            <a:pPr marL="311150" lvl="0" indent="-228600"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dirty="0">
                <a:ea typeface="Times New Roman"/>
                <a:cs typeface="Calibri"/>
              </a:rPr>
              <a:t>Следите за </a:t>
            </a:r>
            <a:r>
              <a:rPr lang="ru-RU" sz="1200" b="1" dirty="0">
                <a:ea typeface="Times New Roman"/>
                <a:cs typeface="Calibri"/>
              </a:rPr>
              <a:t>внешним видом</a:t>
            </a:r>
            <a:r>
              <a:rPr lang="ru-RU" sz="1200" dirty="0">
                <a:ea typeface="Times New Roman"/>
                <a:cs typeface="Calibri"/>
              </a:rPr>
              <a:t> — он тоже часть этикета.</a:t>
            </a:r>
            <a:endParaRPr lang="ru-RU" sz="1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 </a:t>
            </a:r>
            <a:endParaRPr lang="ru-RU" sz="12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a typeface="Times New Roman"/>
                <a:cs typeface="Calibri"/>
              </a:rPr>
              <a:t>Заключение</a:t>
            </a:r>
            <a:endParaRPr lang="ru-RU" sz="1200" dirty="0">
              <a:ea typeface="Calibri"/>
              <a:cs typeface="Times New Roman"/>
            </a:endParaRPr>
          </a:p>
          <a:p>
            <a:pPr indent="174625">
              <a:spcAft>
                <a:spcPts val="0"/>
              </a:spcAft>
            </a:pPr>
            <a:r>
              <a:rPr lang="ru-RU" sz="1200" dirty="0">
                <a:ea typeface="Times New Roman"/>
                <a:cs typeface="Calibri"/>
              </a:rPr>
              <a:t>Этикет и культура общения — это ваш профессиональный капитал. Чем раньше вы начнёте формировать деловые привычки, тем успешнее будете в будущем. Уважение к себе и другим — основа здорового коллектива и карьерного роста.</a:t>
            </a:r>
            <a:endParaRPr lang="ru-RU" sz="1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1200" dirty="0">
              <a:ea typeface="Calibri"/>
              <a:cs typeface="Times New Roman"/>
            </a:endParaRPr>
          </a:p>
        </p:txBody>
      </p:sp>
      <p:pic>
        <p:nvPicPr>
          <p:cNvPr id="4" name="Picture 2" descr="C:\Users\Admin\Desktop\infolesson.kz\Этика делового общения\-1.4 Принципы и функции делового общения\Логотип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0" y="9633520"/>
            <a:ext cx="1220415" cy="13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74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77397" y="200473"/>
            <a:ext cx="6495606" cy="2808312"/>
          </a:xfrm>
          <a:prstGeom prst="roundRect">
            <a:avLst>
              <a:gd name="adj" fmla="val 214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85188" y="230635"/>
            <a:ext cx="65327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1. Тест с выбором одного правильного ответа</a:t>
            </a:r>
          </a:p>
          <a:p>
            <a:r>
              <a:rPr lang="ru-RU" sz="1400" dirty="0"/>
              <a:t>Выберите один верный вариант ответа.</a:t>
            </a:r>
          </a:p>
          <a:p>
            <a:pPr marL="358775" lvl="0"/>
            <a:r>
              <a:rPr lang="ru-RU" sz="1400" b="1" dirty="0"/>
              <a:t>1. Что является признаком профессионального общения?</a:t>
            </a:r>
            <a:br>
              <a:rPr lang="ru-RU" sz="1400" dirty="0"/>
            </a:br>
            <a:r>
              <a:rPr lang="ru-RU" sz="1400" dirty="0"/>
              <a:t>а) Ирония в адрес коллег</a:t>
            </a:r>
            <a:br>
              <a:rPr lang="ru-RU" sz="1400" dirty="0"/>
            </a:br>
            <a:r>
              <a:rPr lang="ru-RU" sz="1400" dirty="0"/>
              <a:t>б) Уважительный тон</a:t>
            </a:r>
            <a:br>
              <a:rPr lang="ru-RU" sz="1400" dirty="0"/>
            </a:br>
            <a:r>
              <a:rPr lang="ru-RU" sz="1400" dirty="0"/>
              <a:t>в) Открытая критика при всех</a:t>
            </a:r>
            <a:br>
              <a:rPr lang="ru-RU" sz="1400" dirty="0"/>
            </a:br>
            <a:r>
              <a:rPr lang="ru-RU" sz="1400" dirty="0"/>
              <a:t>г) Игнорирование мнений подчинённых</a:t>
            </a:r>
          </a:p>
          <a:p>
            <a:pPr marL="358775" lvl="0"/>
            <a:r>
              <a:rPr lang="ru-RU" sz="1400" b="1" dirty="0"/>
              <a:t>2. Как следует поступить при конфликте с коллегой?</a:t>
            </a:r>
            <a:br>
              <a:rPr lang="ru-RU" sz="1400" dirty="0"/>
            </a:br>
            <a:r>
              <a:rPr lang="ru-RU" sz="1400" dirty="0"/>
              <a:t>а) Обсудить с другими коллегами</a:t>
            </a:r>
            <a:br>
              <a:rPr lang="ru-RU" sz="1400" dirty="0"/>
            </a:br>
            <a:r>
              <a:rPr lang="ru-RU" sz="1400" dirty="0"/>
              <a:t>б) Проигнорировать</a:t>
            </a:r>
            <a:br>
              <a:rPr lang="ru-RU" sz="1400" dirty="0"/>
            </a:br>
            <a:r>
              <a:rPr lang="ru-RU" sz="1400" dirty="0"/>
              <a:t>в) Эмоционально высказать всё</a:t>
            </a:r>
            <a:br>
              <a:rPr lang="ru-RU" sz="1400" dirty="0"/>
            </a:br>
            <a:r>
              <a:rPr lang="ru-RU" sz="1400" dirty="0"/>
              <a:t>г) Спокойно решить ситуацию конфиденциально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9954" y="3152800"/>
            <a:ext cx="6495606" cy="1872208"/>
          </a:xfrm>
          <a:prstGeom prst="roundRect">
            <a:avLst>
              <a:gd name="adj" fmla="val 3026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2511" y="3209126"/>
            <a:ext cx="65030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2. Дополните предложение (метод незавершённых утверждений)</a:t>
            </a:r>
          </a:p>
          <a:p>
            <a:pPr lvl="0"/>
            <a:r>
              <a:rPr lang="ru-RU" sz="1400" dirty="0"/>
              <a:t>1. Вежливое и уважительное поведение в коллективе помогает...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endParaRPr lang="ru-RU" sz="1400" dirty="0"/>
          </a:p>
          <a:p>
            <a:pPr lvl="0"/>
            <a:r>
              <a:rPr lang="ru-RU" sz="1400" dirty="0"/>
              <a:t>2. Подчинённые уважают руководителя, который...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endParaRPr lang="ru-RU" sz="1400" dirty="0"/>
          </a:p>
        </p:txBody>
      </p:sp>
      <p:pic>
        <p:nvPicPr>
          <p:cNvPr id="11" name="Picture 2" descr="C:\Users\Admin\Desktop\infolesson.kz\Этика делового общения\-1.4 Принципы и функции делового общения\Логотип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0" y="9633520"/>
            <a:ext cx="1220415" cy="13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кругленный прямоугольник 16"/>
          <p:cNvSpPr/>
          <p:nvPr/>
        </p:nvSpPr>
        <p:spPr>
          <a:xfrm>
            <a:off x="192632" y="7473280"/>
            <a:ext cx="6495606" cy="2016223"/>
          </a:xfrm>
          <a:prstGeom prst="roundRect">
            <a:avLst>
              <a:gd name="adj" fmla="val 3026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1197" y="5241033"/>
            <a:ext cx="6495606" cy="2088231"/>
          </a:xfrm>
          <a:prstGeom prst="roundRect">
            <a:avLst>
              <a:gd name="adj" fmla="val 3026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81197" y="7473280"/>
            <a:ext cx="6503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4. Соотнесите понятия (метод сопоставления)</a:t>
            </a:r>
          </a:p>
          <a:p>
            <a:r>
              <a:rPr lang="ru-RU" sz="1400" b="1" dirty="0"/>
              <a:t>Соедините каждое понятие с его определением.</a:t>
            </a:r>
            <a:endParaRPr lang="ru-RU" sz="1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2900" y="275907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42900" y="472122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998178"/>
              </p:ext>
            </p:extLst>
          </p:nvPr>
        </p:nvGraphicFramePr>
        <p:xfrm>
          <a:off x="354335" y="7976954"/>
          <a:ext cx="6172200" cy="1400114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789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2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Понятие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Определение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A. Коллега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 Сотрудник, находящийся ниже по служебной иерархии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B. Подчинённый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 Правила вежливости и уважения в обществе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C. Этикет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 Человек, работающий с вами на равных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D. Деловое общение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 Общение, направленное на решение рабочих задач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42900" y="4475163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9954" y="5224942"/>
            <a:ext cx="65030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3. Ситуационное (анализ поведения)</a:t>
            </a:r>
          </a:p>
          <a:p>
            <a:r>
              <a:rPr lang="ru-RU" sz="1400" b="1" dirty="0"/>
              <a:t>Ситуация:</a:t>
            </a:r>
            <a:r>
              <a:rPr lang="ru-RU" sz="1400" dirty="0"/>
              <a:t> Сотрудник Иванов постоянно перебивает других на совещаниях, игнорирует мнение коллег, громко обсуждает личные дела в рабочее время.</a:t>
            </a:r>
          </a:p>
          <a:p>
            <a:pPr lvl="0" indent="174625"/>
            <a:r>
              <a:rPr lang="ru-RU" sz="1400" dirty="0"/>
              <a:t>Укажите </a:t>
            </a:r>
            <a:r>
              <a:rPr lang="ru-RU" sz="1400" b="1" dirty="0"/>
              <a:t>две ошибки</a:t>
            </a:r>
            <a:r>
              <a:rPr lang="ru-RU" sz="1400" dirty="0"/>
              <a:t> в поведении Иванова.</a:t>
            </a:r>
          </a:p>
          <a:p>
            <a:pPr lvl="0"/>
            <a:r>
              <a:rPr lang="ru-RU" sz="1400" dirty="0"/>
              <a:t>Посоветуйте, как вежливо можно указать Иванову на недопустимость его поведения. </a:t>
            </a:r>
            <a:r>
              <a:rPr lang="ru-RU" sz="1400" b="1" dirty="0"/>
              <a:t>____________________________________________________________</a:t>
            </a:r>
            <a:endParaRPr lang="ru-RU" sz="1400" dirty="0"/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91617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211483" y="272480"/>
            <a:ext cx="6495606" cy="2808312"/>
          </a:xfrm>
          <a:prstGeom prst="roundRect">
            <a:avLst>
              <a:gd name="adj" fmla="val 214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8840" y="6249144"/>
            <a:ext cx="6495606" cy="3240360"/>
          </a:xfrm>
          <a:prstGeom prst="roundRect">
            <a:avLst>
              <a:gd name="adj" fmla="val 3026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22602" y="3296816"/>
            <a:ext cx="6495606" cy="2736304"/>
          </a:xfrm>
          <a:prstGeom prst="roundRect">
            <a:avLst>
              <a:gd name="adj" fmla="val 214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1478" y="3355464"/>
            <a:ext cx="65431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6. Творческое задание + практическое наблюдение</a:t>
            </a:r>
          </a:p>
          <a:p>
            <a:r>
              <a:rPr lang="ru-RU" sz="1400" dirty="0"/>
              <a:t>а. Придумайте </a:t>
            </a:r>
            <a:r>
              <a:rPr lang="ru-RU" sz="1400" b="1" dirty="0"/>
              <a:t>пословицу, афоризм или короткий слоган</a:t>
            </a:r>
            <a:r>
              <a:rPr lang="ru-RU" sz="1400" dirty="0"/>
              <a:t>, отражающий важность делового этикета.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br>
              <a:rPr lang="ru-RU" sz="1400" dirty="0"/>
            </a:br>
            <a:r>
              <a:rPr lang="ru-RU" sz="1400" dirty="0"/>
              <a:t>б. Опишите </a:t>
            </a:r>
            <a:r>
              <a:rPr lang="ru-RU" sz="1400" b="1" dirty="0"/>
              <a:t>рабочую ситуацию</a:t>
            </a:r>
            <a:r>
              <a:rPr lang="ru-RU" sz="1400" dirty="0"/>
              <a:t> (реальную или воображаемую), где был нарушен этикет, и поясните, как вы бы поступили на месте одного из участников.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endParaRPr lang="ru-RU" sz="1400" dirty="0"/>
          </a:p>
        </p:txBody>
      </p:sp>
      <p:pic>
        <p:nvPicPr>
          <p:cNvPr id="10" name="Picture 2" descr="C:\Users\Admin\Desktop\infolesson.kz\Этика делового общения\-1.4 Принципы и функции делового общения\Логотип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0" y="9633520"/>
            <a:ext cx="1220415" cy="13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00665" y="318396"/>
            <a:ext cx="65431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5. Ролевая интерпретация (развитие </a:t>
            </a:r>
            <a:r>
              <a:rPr lang="ru-RU" sz="1400" b="1" dirty="0" err="1"/>
              <a:t>эмпатии</a:t>
            </a:r>
            <a:r>
              <a:rPr lang="ru-RU" sz="1400" b="1" dirty="0"/>
              <a:t>)</a:t>
            </a:r>
          </a:p>
          <a:p>
            <a:r>
              <a:rPr lang="ru-RU" sz="1400" b="1" dirty="0"/>
              <a:t>Ситуация:</a:t>
            </a:r>
            <a:r>
              <a:rPr lang="ru-RU" sz="1400" dirty="0"/>
              <a:t> Вы — молодой руководитель. Один из подчинённых — опытный сотрудник, старше вас, допустил ошибку в отчёте. Вам нужно поручить ему новое задание и сохранить уважительное общение.</a:t>
            </a:r>
          </a:p>
          <a:p>
            <a:r>
              <a:rPr lang="ru-RU" sz="1400" dirty="0"/>
              <a:t>а. Напишите </a:t>
            </a:r>
            <a:r>
              <a:rPr lang="ru-RU" sz="1400" b="1" dirty="0"/>
              <a:t>две фразы</a:t>
            </a:r>
            <a:r>
              <a:rPr lang="ru-RU" sz="1400" dirty="0"/>
              <a:t>, которые покажут вашу уверенность и уважение к опыту сотрудника. </a:t>
            </a:r>
            <a:r>
              <a:rPr lang="ru-RU" sz="1400" b="1" dirty="0"/>
              <a:t>____________________________________________________________</a:t>
            </a:r>
            <a:endParaRPr lang="ru-RU" sz="1400" dirty="0"/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br>
              <a:rPr lang="ru-RU" sz="1400" dirty="0"/>
            </a:br>
            <a:r>
              <a:rPr lang="ru-RU" sz="1400" dirty="0"/>
              <a:t>б. Как вы дадите понять, что ошибки — это часть процесса, но важно их исправлять? Напишите 1 фразу.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1464" y="6220206"/>
            <a:ext cx="654313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Задание 7. Рефлексия (осмысление личной позиции)</a:t>
            </a:r>
          </a:p>
          <a:p>
            <a:r>
              <a:rPr lang="ru-RU" sz="1400" dirty="0"/>
              <a:t>а. Какой </a:t>
            </a:r>
            <a:r>
              <a:rPr lang="ru-RU" sz="1400" b="1" dirty="0"/>
              <a:t>один навык общения</a:t>
            </a:r>
            <a:r>
              <a:rPr lang="ru-RU" sz="1400" dirty="0"/>
              <a:t> вы хотели бы развивать в себе как будущий профессионал? Почему?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  <a:br>
              <a:rPr lang="ru-RU" sz="1400" dirty="0"/>
            </a:br>
            <a:r>
              <a:rPr lang="ru-RU" sz="1400" dirty="0"/>
              <a:t>б. Напишите кратко:</a:t>
            </a:r>
            <a:br>
              <a:rPr lang="ru-RU" sz="1400" dirty="0"/>
            </a:br>
            <a:r>
              <a:rPr lang="ru-RU" sz="1400" dirty="0"/>
              <a:t>– Что я узнал(а) нового из этой темы?</a:t>
            </a:r>
            <a:br>
              <a:rPr lang="ru-RU" sz="1400" dirty="0"/>
            </a:br>
            <a:r>
              <a:rPr lang="ru-RU" sz="1400" dirty="0"/>
              <a:t>– Как это пригодится мне в профессии?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  <a:p>
            <a:r>
              <a:rPr lang="ru-RU" sz="1400" b="1" dirty="0"/>
              <a:t>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68818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1121</Words>
  <Application>Microsoft Macintosh PowerPoint</Application>
  <PresentationFormat>Лист A4 (210x297 мм)</PresentationFormat>
  <Paragraphs>126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Aline Chushkina</cp:lastModifiedBy>
  <cp:revision>152</cp:revision>
  <cp:lastPrinted>2025-07-04T18:20:46Z</cp:lastPrinted>
  <dcterms:created xsi:type="dcterms:W3CDTF">2025-07-04T17:39:41Z</dcterms:created>
  <dcterms:modified xsi:type="dcterms:W3CDTF">2025-11-18T19:14:30Z</dcterms:modified>
</cp:coreProperties>
</file>