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0" r:id="rId4"/>
    <p:sldId id="267" r:id="rId5"/>
    <p:sldId id="261" r:id="rId6"/>
    <p:sldId id="268" r:id="rId7"/>
    <p:sldId id="262" r:id="rId8"/>
    <p:sldId id="269" r:id="rId9"/>
    <p:sldId id="263" r:id="rId10"/>
    <p:sldId id="271" r:id="rId11"/>
    <p:sldId id="264" r:id="rId12"/>
    <p:sldId id="265" r:id="rId13"/>
    <p:sldId id="266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9217FA5-B72E-45C6-B12C-CCB449B37C4A}" type="datetimeFigureOut">
              <a:rPr lang="ru-RU" smtClean="0"/>
              <a:pPr/>
              <a:t>04.10.2025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EA0ABD9-8A6C-4247-A8E6-941A55101A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Облачные хранилища</a:t>
            </a:r>
            <a:endParaRPr lang="ru-RU" dirty="0"/>
          </a:p>
        </p:txBody>
      </p:sp>
      <p:sp>
        <p:nvSpPr>
          <p:cNvPr id="14338" name="AutoShape 2" descr="Облачное хранилище | Партнеры | Издательство «Открытые системы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https://www.osp.ru/FileStorage/DOCUMENTS_ILLUSTRATIONS/13208202/origina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 cstate="print"/>
          <a:srcRect l="11423" t="25854" r="54745" b="45571"/>
          <a:stretch>
            <a:fillRect/>
          </a:stretch>
        </p:blipFill>
        <p:spPr bwMode="auto">
          <a:xfrm>
            <a:off x="2051720" y="2276872"/>
            <a:ext cx="4608512" cy="3113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39552" y="5517232"/>
            <a:ext cx="7772400" cy="605625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Подготовила: преподаватель М.В. </a:t>
            </a:r>
            <a:r>
              <a:rPr kumimoji="0" lang="ru-RU" sz="2400" b="1" i="0" u="none" strike="noStrike" kern="1200" cap="all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Турцева</a:t>
            </a:r>
            <a:endParaRPr kumimoji="0" lang="ru-RU" sz="24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85800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К плюсам можно отнести:</a:t>
            </a:r>
          </a:p>
          <a:p>
            <a:r>
              <a:rPr lang="ru-RU" sz="2400" dirty="0" smtClean="0"/>
              <a:t>Бесплатное место для хранения до 10 ГБ</a:t>
            </a:r>
          </a:p>
          <a:p>
            <a:r>
              <a:rPr lang="ru-RU" sz="2400" dirty="0" smtClean="0"/>
              <a:t>Автоматическая проверка загружаемых данных на наличие вирусов</a:t>
            </a:r>
          </a:p>
          <a:p>
            <a:r>
              <a:rPr lang="ru-RU" sz="2400" dirty="0" smtClean="0"/>
              <a:t>Данные хранятся неограниченное время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Минусы</a:t>
            </a:r>
          </a:p>
          <a:p>
            <a:r>
              <a:rPr lang="ru-RU" sz="2400" dirty="0" smtClean="0"/>
              <a:t>Минусы: Хранение видео платное. Нет распознавания лиц (в </a:t>
            </a:r>
            <a:r>
              <a:rPr lang="ru-RU" sz="2400" dirty="0" err="1" smtClean="0"/>
              <a:t>гугле</a:t>
            </a:r>
            <a:r>
              <a:rPr lang="ru-RU" sz="2400" dirty="0" smtClean="0"/>
              <a:t> даже распознавание животных уже есть). Нет семейного доступа (единая библиотека для разных </a:t>
            </a:r>
            <a:r>
              <a:rPr lang="ru-RU" sz="2400" dirty="0" err="1" smtClean="0"/>
              <a:t>аккаунтов</a:t>
            </a:r>
            <a:r>
              <a:rPr lang="ru-RU" sz="2400" dirty="0" smtClean="0"/>
              <a:t>), Нет загрузки с компьютера (если грузить, то фото займут место на диске, т.е. платно только). Неудобные настройки, при подключении </a:t>
            </a:r>
            <a:r>
              <a:rPr lang="ru-RU" sz="2400" dirty="0" err="1" smtClean="0"/>
              <a:t>флэшки</a:t>
            </a:r>
            <a:r>
              <a:rPr lang="ru-RU" sz="2400" dirty="0" smtClean="0"/>
              <a:t>, для загрузки фотографий.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Как публиковать документы, таблицы, презентации и рисунки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Хотите, чтобы документ, таблица, презентация или рисунок были доступны для всех? Опубликуйте файл в Интернете и получите ссылку, которую вы сможете отправить любому пользователю или разместить на своем сайте.</a:t>
            </a:r>
          </a:p>
          <a:p>
            <a:r>
              <a:rPr lang="ru-RU" b="1" dirty="0" smtClean="0"/>
              <a:t>Как опубликовать файл</a:t>
            </a:r>
            <a:endParaRPr lang="ru-RU" dirty="0" smtClean="0"/>
          </a:p>
          <a:p>
            <a:r>
              <a:rPr lang="ru-RU" dirty="0" smtClean="0"/>
              <a:t>Выполните следующие действия:</a:t>
            </a:r>
          </a:p>
          <a:p>
            <a:r>
              <a:rPr lang="ru-RU" dirty="0" smtClean="0"/>
              <a:t>Откройте документ, таблицу, презентацию или рисунок.</a:t>
            </a:r>
          </a:p>
          <a:p>
            <a:r>
              <a:rPr lang="ru-RU" dirty="0" smtClean="0"/>
              <a:t>Перейдите в меню Файл.</a:t>
            </a:r>
          </a:p>
          <a:p>
            <a:r>
              <a:rPr lang="ru-RU" dirty="0" smtClean="0"/>
              <a:t>Выберите пункт Опубликовать в Интернете.</a:t>
            </a:r>
          </a:p>
          <a:p>
            <a:r>
              <a:rPr lang="ru-RU" dirty="0" smtClean="0"/>
              <a:t>Обычно файл публикуется целиком, однако в некоторых случаях доступны дополнительные параметры:</a:t>
            </a:r>
          </a:p>
          <a:p>
            <a:r>
              <a:rPr lang="ru-RU" b="1" dirty="0" smtClean="0"/>
              <a:t>Таблица</a:t>
            </a:r>
            <a:r>
              <a:rPr lang="ru-RU" dirty="0" smtClean="0"/>
              <a:t>. Можно выбрать публикацию всей таблицы или отдельных листов, а также формат (</a:t>
            </a:r>
            <a:r>
              <a:rPr lang="ru-RU" dirty="0" err="1" smtClean="0"/>
              <a:t>веб-страница</a:t>
            </a:r>
            <a:r>
              <a:rPr lang="ru-RU" dirty="0" smtClean="0"/>
              <a:t>, CSV, TSV, PDF, XLSX или ODS).</a:t>
            </a:r>
          </a:p>
          <a:p>
            <a:r>
              <a:rPr lang="ru-RU" b="1" dirty="0" smtClean="0"/>
              <a:t>Презентация.</a:t>
            </a:r>
            <a:r>
              <a:rPr lang="ru-RU" dirty="0" smtClean="0"/>
              <a:t> Можно выбрать скорость смены слайдов.</a:t>
            </a:r>
          </a:p>
          <a:p>
            <a:r>
              <a:rPr lang="ru-RU" b="1" dirty="0" smtClean="0"/>
              <a:t>Рисунок.</a:t>
            </a:r>
            <a:r>
              <a:rPr lang="ru-RU" dirty="0" smtClean="0"/>
              <a:t> Можно выбрать размер изображения.</a:t>
            </a:r>
          </a:p>
          <a:p>
            <a:r>
              <a:rPr lang="ru-RU" dirty="0" smtClean="0"/>
              <a:t>Нажмите </a:t>
            </a:r>
            <a:r>
              <a:rPr lang="ru-RU" b="1" dirty="0" smtClean="0"/>
              <a:t>Опубликовать.</a:t>
            </a:r>
            <a:endParaRPr lang="ru-RU" dirty="0" smtClean="0"/>
          </a:p>
          <a:p>
            <a:r>
              <a:rPr lang="ru-RU" dirty="0" smtClean="0"/>
              <a:t>Скопируйте ссылку и отправьте ее пользователям либо опубликуйте файл на своем сайте.</a:t>
            </a:r>
          </a:p>
          <a:p>
            <a:r>
              <a:rPr lang="ru-RU" b="1" dirty="0" smtClean="0"/>
              <a:t>Как обновить опубликованный файл</a:t>
            </a:r>
            <a:endParaRPr lang="ru-RU" dirty="0" smtClean="0"/>
          </a:p>
          <a:p>
            <a:r>
              <a:rPr lang="ru-RU" dirty="0" smtClean="0"/>
              <a:t>Когда вы редактируете исходный файл, все изменения автоматически применяются к опубликованной копии. Однако эту настройку можно отключить.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Как отменить публикацию файла</a:t>
            </a:r>
          </a:p>
          <a:p>
            <a:r>
              <a:rPr lang="ru-RU" sz="1800" dirty="0" smtClean="0"/>
              <a:t>Откройте нужный файл.</a:t>
            </a:r>
          </a:p>
          <a:p>
            <a:r>
              <a:rPr lang="ru-RU" sz="1800" dirty="0" smtClean="0"/>
              <a:t>Перейдите в меню Файл.</a:t>
            </a:r>
          </a:p>
          <a:p>
            <a:r>
              <a:rPr lang="ru-RU" sz="1800" dirty="0" smtClean="0"/>
              <a:t>Выберите пункт Опубликовать в Интернете.</a:t>
            </a:r>
          </a:p>
          <a:p>
            <a:r>
              <a:rPr lang="ru-RU" sz="1800" dirty="0" smtClean="0"/>
              <a:t>Нажмите на текст "Опубликованные материалы и настройки".</a:t>
            </a:r>
          </a:p>
          <a:p>
            <a:r>
              <a:rPr lang="ru-RU" sz="1800" dirty="0" smtClean="0"/>
              <a:t>Выберите Отменить публикацию.</a:t>
            </a:r>
          </a:p>
          <a:p>
            <a:r>
              <a:rPr lang="ru-RU" sz="1800" b="1" dirty="0" smtClean="0"/>
              <a:t>Как выглядит опубликованный файл</a:t>
            </a:r>
            <a:endParaRPr lang="ru-RU" sz="1800" dirty="0" smtClean="0"/>
          </a:p>
          <a:p>
            <a:r>
              <a:rPr lang="ru-RU" sz="1800" dirty="0" smtClean="0"/>
              <a:t>Пользователь, которому вы отправите ссылку на опубликованный файл, не сможет вносить изменения. Кроме того, для него файл будет выглядеть не так, как для вас:</a:t>
            </a:r>
          </a:p>
          <a:p>
            <a:r>
              <a:rPr lang="ru-RU" sz="1800" b="1" dirty="0" smtClean="0"/>
              <a:t>Документы</a:t>
            </a:r>
            <a:r>
              <a:rPr lang="ru-RU" sz="1800" dirty="0" smtClean="0"/>
              <a:t>. Панель инструментов недоступна.</a:t>
            </a:r>
          </a:p>
          <a:p>
            <a:r>
              <a:rPr lang="ru-RU" sz="1800" b="1" dirty="0" smtClean="0"/>
              <a:t>Таблицы</a:t>
            </a:r>
            <a:r>
              <a:rPr lang="ru-RU" sz="1800" dirty="0" smtClean="0"/>
              <a:t>. Панель инструментов недоступна. Пользователи видят диаграммы, форматирование ячеек и их значения, но не могут просматривать или редактировать формулы.</a:t>
            </a:r>
          </a:p>
          <a:p>
            <a:r>
              <a:rPr lang="ru-RU" sz="1800" b="1" dirty="0" smtClean="0"/>
              <a:t>Презентации.</a:t>
            </a:r>
            <a:r>
              <a:rPr lang="ru-RU" sz="1800" dirty="0" smtClean="0"/>
              <a:t> Пользователи видят либо версию только для просмотра, либо презентацию в полноэкранном режиме.</a:t>
            </a:r>
          </a:p>
          <a:p>
            <a:r>
              <a:rPr lang="ru-RU" sz="1800" b="1" dirty="0" smtClean="0"/>
              <a:t>Рисунки.</a:t>
            </a:r>
            <a:r>
              <a:rPr lang="ru-RU" sz="1800" dirty="0" smtClean="0"/>
              <a:t> Изображение доступно в формате PNG.</a:t>
            </a: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FF0000"/>
                </a:solidFill>
              </a:rPr>
              <a:t>Как настроить права на публикацию файла</a:t>
            </a:r>
            <a:endParaRPr lang="ru-RU" sz="1800" dirty="0" smtClean="0">
              <a:solidFill>
                <a:srgbClr val="FF0000"/>
              </a:solidFill>
            </a:endParaRPr>
          </a:p>
          <a:p>
            <a:r>
              <a:rPr lang="ru-RU" sz="1800" dirty="0" smtClean="0"/>
              <a:t>Чтобы другие пользователи могли публиковать файл, предоставьте им доступ с правом на редактирование.</a:t>
            </a:r>
          </a:p>
          <a:p>
            <a:r>
              <a:rPr lang="ru-RU" sz="1800" dirty="0" smtClean="0"/>
              <a:t>Если вы хотите запретить редакторам публиковать файл, измените его настройки следующим образом:</a:t>
            </a:r>
          </a:p>
          <a:p>
            <a:r>
              <a:rPr lang="ru-RU" sz="1800" dirty="0" smtClean="0"/>
              <a:t>Откройте нужный файл.</a:t>
            </a:r>
          </a:p>
          <a:p>
            <a:r>
              <a:rPr lang="ru-RU" sz="1800" dirty="0" smtClean="0"/>
              <a:t>Нажмите кнопку Настройки доступа в правом верхнем углу экрана.</a:t>
            </a:r>
          </a:p>
          <a:p>
            <a:r>
              <a:rPr lang="ru-RU" sz="1800" dirty="0" smtClean="0"/>
              <a:t>В правом нижнем углу открывшегося окна нажмите Расширенные.</a:t>
            </a:r>
          </a:p>
          <a:p>
            <a:r>
              <a:rPr lang="ru-RU" sz="1800" dirty="0" smtClean="0"/>
              <a:t>Установите флажок "Запретить редакторам добавлять пользователей и изменять настройки доступа".</a:t>
            </a:r>
          </a:p>
          <a:p>
            <a:r>
              <a:rPr lang="ru-RU" sz="1800" dirty="0" smtClean="0"/>
              <a:t>Нажмите Сохранить.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14290"/>
            <a:ext cx="8429684" cy="6357982"/>
          </a:xfrm>
        </p:spPr>
        <p:txBody>
          <a:bodyPr>
            <a:normAutofit/>
          </a:bodyPr>
          <a:lstStyle/>
          <a:p>
            <a:r>
              <a:rPr lang="ru-RU" b="1" dirty="0" smtClean="0"/>
              <a:t>Облачное хранилище данных</a:t>
            </a:r>
            <a:r>
              <a:rPr lang="ru-RU" dirty="0" smtClean="0"/>
              <a:t> — модель </a:t>
            </a:r>
            <a:r>
              <a:rPr lang="ru-RU" dirty="0" err="1" smtClean="0"/>
              <a:t>онлайн-хранилища</a:t>
            </a:r>
            <a:r>
              <a:rPr lang="ru-RU" dirty="0" smtClean="0"/>
              <a:t>, в котором данные хранятся на многочисленных, распределённых в сети серверах, предоставляемых в пользование клиентам, в основном третьей стороной. В противовес модели хранения данных на собственных, выделенных серверах, приобретаемых или арендуемых специально для подобных целей, количество или какая-либо внутренняя структура серверов клиенту, в общем случае, не видна. Данные хранятся, а равно и обрабатываются, в так называемом </a:t>
            </a:r>
            <a:r>
              <a:rPr lang="ru-RU" b="1" dirty="0" smtClean="0"/>
              <a:t>облаке</a:t>
            </a:r>
            <a:r>
              <a:rPr lang="ru-RU" dirty="0" smtClean="0"/>
              <a:t>, которое представляет собой, с точки зрения клиента, один большой, виртуальный сервер.</a:t>
            </a:r>
            <a:endParaRPr lang="ru-RU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Google Drive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980728"/>
            <a:ext cx="5904656" cy="3240360"/>
          </a:xfrm>
        </p:spPr>
        <p:txBody>
          <a:bodyPr>
            <a:normAutofit/>
          </a:bodyPr>
          <a:lstStyle/>
          <a:p>
            <a:r>
              <a:rPr lang="ru-RU" sz="24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Google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Drive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 —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популяное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облачное хранилище данных,  позволяющее пользователям хранить свои данные на серверах в</a:t>
            </a:r>
            <a:r>
              <a:rPr lang="ru-RU" sz="2400" i="1" dirty="0" smtClean="0">
                <a:latin typeface="Calibri" pitchFamily="34" charset="0"/>
                <a:cs typeface="Calibri" pitchFamily="34" charset="0"/>
              </a:rPr>
              <a:t>облаке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 и делиться ими с другими пользователями в интернете. 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000372"/>
            <a:ext cx="48245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Каждому пользователю </a:t>
            </a:r>
            <a:r>
              <a:rPr lang="ru-RU" sz="2400" b="1" dirty="0" err="1" smtClean="0">
                <a:latin typeface="Calibri" pitchFamily="34" charset="0"/>
                <a:cs typeface="Calibri" pitchFamily="34" charset="0"/>
              </a:rPr>
              <a:t>Google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err="1" smtClean="0">
                <a:latin typeface="Calibri" pitchFamily="34" charset="0"/>
                <a:cs typeface="Calibri" pitchFamily="34" charset="0"/>
              </a:rPr>
              <a:t>Drive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 предоставляется 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бесплатно 15Gb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 пространства (данным предложением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Google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превосходит стандартные условия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Dropbox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, например).</a:t>
            </a:r>
          </a:p>
        </p:txBody>
      </p:sp>
      <p:pic>
        <p:nvPicPr>
          <p:cNvPr id="29700" name="Picture 4" descr="Картинки по запросу google dri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857232"/>
            <a:ext cx="2736303" cy="273630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К плюсам можно отнести: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Автоматическое обновление данных – при добавлении файла в облако доступ к нему будет автоматически появляться на каждом устройстве, подключенном к облаку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Возможность работать в облаке – скачивать файл не нужно. Вы можете редактировать, создавать и удалять файлы прямо в Интернете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Бесплатное пространство, по крайней мере, до определенного объема.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Google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Диск предоставляет 15 ГБ свободного места, которого должно хватить на основные нужды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Минусы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При отсутствии доступа к Интернету со скачиванием файла возникают трудности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Сохраняется риск доступа к личным файлам со стороны посторонних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Ограниченный размер бесплатного пространства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Проблемы с конфиденциальностью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Индексирование документов поисковыми системами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0" name="Picture 10" descr="http://winsupersite.com/site-files/winsupersite.com/files/imagecache/large_img/uploads/2015/08/one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852936"/>
            <a:ext cx="3456384" cy="1946032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OneDrive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071546"/>
            <a:ext cx="6228184" cy="2071702"/>
          </a:xfrm>
        </p:spPr>
        <p:txBody>
          <a:bodyPr>
            <a:normAutofit/>
          </a:bodyPr>
          <a:lstStyle/>
          <a:p>
            <a:r>
              <a:rPr lang="ru-RU" sz="1800" b="1" dirty="0" err="1" smtClean="0">
                <a:solidFill>
                  <a:srgbClr val="FF0000"/>
                </a:solidFill>
              </a:rPr>
              <a:t>OneDrive</a:t>
            </a:r>
            <a:r>
              <a:rPr lang="ru-RU" sz="1800" dirty="0" smtClean="0"/>
              <a:t> — переименованный в феврале 2014 </a:t>
            </a:r>
            <a:r>
              <a:rPr lang="ru-RU" sz="1800" dirty="0" err="1" smtClean="0"/>
              <a:t>Microsoft</a:t>
            </a:r>
            <a:r>
              <a:rPr lang="ru-RU" sz="1800" dirty="0" smtClean="0"/>
              <a:t> </a:t>
            </a:r>
            <a:r>
              <a:rPr lang="ru-RU" sz="1800" dirty="0" err="1" smtClean="0"/>
              <a:t>SkyDrive</a:t>
            </a:r>
            <a:r>
              <a:rPr lang="ru-RU" sz="1800" dirty="0" smtClean="0"/>
              <a:t>, базирующийся на облачной организации интернет-сервис хранения файлов с функциями </a:t>
            </a:r>
            <a:r>
              <a:rPr lang="ru-RU" sz="1800" dirty="0" err="1" smtClean="0"/>
              <a:t>файлообмена</a:t>
            </a:r>
            <a:r>
              <a:rPr lang="ru-RU" sz="1800" dirty="0" smtClean="0"/>
              <a:t>. К слову, </a:t>
            </a:r>
            <a:r>
              <a:rPr lang="ru-RU" sz="1800" dirty="0" err="1" smtClean="0"/>
              <a:t>SkyDrive</a:t>
            </a:r>
            <a:r>
              <a:rPr lang="ru-RU" sz="1800" dirty="0" smtClean="0"/>
              <a:t> создан в августе 2007 года  компанией </a:t>
            </a:r>
            <a:r>
              <a:rPr lang="ru-RU" sz="1800" dirty="0" err="1" smtClean="0"/>
              <a:t>Microsoft</a:t>
            </a:r>
            <a:r>
              <a:rPr lang="ru-RU" sz="1800" dirty="0" smtClean="0"/>
              <a:t>. Сейчас </a:t>
            </a:r>
            <a:r>
              <a:rPr lang="ru-RU" sz="1800" b="1" dirty="0" err="1" smtClean="0"/>
              <a:t>OneDrive</a:t>
            </a:r>
            <a:r>
              <a:rPr lang="ru-RU" sz="1800" dirty="0" smtClean="0"/>
              <a:t> один из флагманов облачных хранилищ данных.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068960"/>
            <a:ext cx="457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Преимущество</a:t>
            </a:r>
            <a:r>
              <a:rPr lang="ru-RU" dirty="0"/>
              <a:t> сервиса </a:t>
            </a:r>
            <a:r>
              <a:rPr lang="ru-RU" b="1" dirty="0" err="1"/>
              <a:t>OneDrive</a:t>
            </a:r>
            <a:r>
              <a:rPr lang="ru-RU" b="1" dirty="0"/>
              <a:t> </a:t>
            </a:r>
            <a:r>
              <a:rPr lang="ru-RU" dirty="0"/>
              <a:t>в том, что он сразу интегрирован </a:t>
            </a:r>
            <a:r>
              <a:rPr lang="ru-RU" dirty="0" err="1"/>
              <a:t>с</a:t>
            </a:r>
            <a:r>
              <a:rPr lang="ru-RU" b="1" dirty="0" err="1"/>
              <a:t>Office</a:t>
            </a:r>
            <a:r>
              <a:rPr lang="ru-RU" b="1" dirty="0"/>
              <a:t> 365</a:t>
            </a:r>
            <a:r>
              <a:rPr lang="ru-RU" dirty="0"/>
              <a:t>, поэтому непосредственно из приложения можно создавать, редактировать, сохранять файлы </a:t>
            </a:r>
            <a:r>
              <a:rPr lang="ru-RU" dirty="0" err="1"/>
              <a:t>Excel</a:t>
            </a:r>
            <a:r>
              <a:rPr lang="ru-RU" dirty="0"/>
              <a:t>, </a:t>
            </a:r>
            <a:r>
              <a:rPr lang="ru-RU" dirty="0" err="1"/>
              <a:t>OneNote</a:t>
            </a:r>
            <a:r>
              <a:rPr lang="ru-RU" dirty="0"/>
              <a:t>, </a:t>
            </a:r>
            <a:r>
              <a:rPr lang="ru-RU" dirty="0" err="1"/>
              <a:t>PowerPoint</a:t>
            </a:r>
            <a:r>
              <a:rPr lang="ru-RU" dirty="0"/>
              <a:t> и </a:t>
            </a:r>
            <a:r>
              <a:rPr lang="ru-RU" dirty="0" err="1"/>
              <a:t>Word</a:t>
            </a:r>
            <a:r>
              <a:rPr lang="ru-RU" dirty="0"/>
              <a:t> в службе </a:t>
            </a:r>
            <a:r>
              <a:rPr lang="ru-RU" dirty="0" err="1"/>
              <a:t>Windows</a:t>
            </a:r>
            <a:r>
              <a:rPr lang="ru-RU" dirty="0"/>
              <a:t> </a:t>
            </a:r>
            <a:r>
              <a:rPr lang="ru-RU" dirty="0" err="1"/>
              <a:t>Live</a:t>
            </a:r>
            <a:r>
              <a:rPr lang="ru-RU" dirty="0"/>
              <a:t> </a:t>
            </a:r>
            <a:r>
              <a:rPr lang="ru-RU" b="1" dirty="0" err="1"/>
              <a:t>OneDrive</a:t>
            </a:r>
            <a:r>
              <a:rPr lang="ru-RU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786298"/>
            <a:ext cx="4860032" cy="2071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Сервис </a:t>
            </a:r>
            <a:r>
              <a:rPr lang="ru-RU" b="1" dirty="0" err="1"/>
              <a:t>OneDrive</a:t>
            </a:r>
            <a:r>
              <a:rPr lang="ru-RU" dirty="0"/>
              <a:t> позволяет хранить на данный момент  </a:t>
            </a:r>
            <a:r>
              <a:rPr lang="ru-RU" b="1" dirty="0"/>
              <a:t>бесплатно</a:t>
            </a:r>
            <a:r>
              <a:rPr lang="ru-RU" dirty="0"/>
              <a:t> </a:t>
            </a:r>
            <a:r>
              <a:rPr lang="ru-RU" b="1" dirty="0"/>
              <a:t>5 Гбайт</a:t>
            </a:r>
            <a:r>
              <a:rPr lang="ru-RU" dirty="0"/>
              <a:t> (хотя раньше предлагалось 15 Гбайт) информации в упорядоченном с помощью стандартных папок виде. Для изображений предусмотрен </a:t>
            </a:r>
            <a:r>
              <a:rPr lang="ru-RU" dirty="0" err="1"/>
              <a:t>предпросмотр</a:t>
            </a:r>
            <a:r>
              <a:rPr lang="ru-RU" dirty="0"/>
              <a:t> в виде эскизов, а также возможность их просмотра в виде слайдов.</a:t>
            </a:r>
          </a:p>
        </p:txBody>
      </p:sp>
      <p:sp>
        <p:nvSpPr>
          <p:cNvPr id="30722" name="AutoShape 2" descr="Картинки по запросу onedri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24" name="AutoShape 4" descr="Картинки по запросу onedri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26" name="AutoShape 6" descr="Картинки по запросу onedri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28" name="AutoShape 8" descr="Картинки по запросу onedri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К плюсам можно отнести: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достаточный для работы объем номинальной памяти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возможность использования хранилища на бесплатной основе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освобождение жесткого диска, карт памяти смартфонов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Минусы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потенциальная потеря личных данных из-за взлома (случается крайне редко)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работа только при подключении к интернету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необходимость оформления платной подписки для расширения облачного хранилища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Dropbox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2500306"/>
            <a:ext cx="6624736" cy="288032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Одно из главных преимуществ </a:t>
            </a:r>
            <a:r>
              <a:rPr lang="ru-RU" sz="1800" dirty="0" err="1" smtClean="0"/>
              <a:t>Dropbox</a:t>
            </a:r>
            <a:r>
              <a:rPr lang="ru-RU" sz="1800" dirty="0" smtClean="0"/>
              <a:t> — легкость и интуитивность в использовании — нужно просто закачать файлы в папку </a:t>
            </a:r>
            <a:r>
              <a:rPr lang="ru-RU" sz="1800" dirty="0" err="1" smtClean="0"/>
              <a:t>Dropbox</a:t>
            </a:r>
            <a:r>
              <a:rPr lang="ru-RU" sz="1800" dirty="0" smtClean="0"/>
              <a:t>, </a:t>
            </a:r>
            <a:r>
              <a:rPr lang="ru-RU" sz="1800" dirty="0" err="1" smtClean="0"/>
              <a:t>расшарить</a:t>
            </a:r>
            <a:r>
              <a:rPr lang="ru-RU" sz="1800" dirty="0" smtClean="0"/>
              <a:t> её, если хотите, или синхронизировать с нужным устройством. В отличие от основных конкурентов, при работе с </a:t>
            </a:r>
            <a:r>
              <a:rPr lang="ru-RU" sz="1800" dirty="0" err="1" smtClean="0"/>
              <a:t>Dropbox</a:t>
            </a:r>
            <a:r>
              <a:rPr lang="ru-RU" sz="1800" dirty="0" smtClean="0"/>
              <a:t> редактированные файлы не копируются полностью на сервер — осуществляется передача только измененной части, предварительно сжатой. Считается, что именно этот факт во многом объясняет известную оперативность работы с </a:t>
            </a:r>
            <a:r>
              <a:rPr lang="ru-RU" sz="1800" dirty="0" err="1" smtClean="0"/>
              <a:t>Dropbox</a:t>
            </a:r>
            <a:r>
              <a:rPr lang="ru-RU" sz="1800" dirty="0" smtClean="0"/>
              <a:t>, по сравнению с аналогами.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908721"/>
            <a:ext cx="4572000" cy="1520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Dropbox</a:t>
            </a:r>
            <a:r>
              <a:rPr lang="ru-RU" dirty="0"/>
              <a:t> — облачное хранилище данных, позволяющее пользователям хранить свои данные на серверах в </a:t>
            </a:r>
            <a:r>
              <a:rPr lang="ru-RU" b="1" i="1" dirty="0"/>
              <a:t>облаке</a:t>
            </a:r>
            <a:r>
              <a:rPr lang="ru-RU" dirty="0"/>
              <a:t> и разделять их с другими пользователями в интернете. Его работа построена на синхронизации данных.</a:t>
            </a:r>
          </a:p>
        </p:txBody>
      </p:sp>
      <p:sp>
        <p:nvSpPr>
          <p:cNvPr id="31746" name="AutoShape 2" descr="https://dvr.webcam/Content/images/HowItWorks_Dropbox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48" name="AutoShape 4" descr="https://dvr.webcam/Content/images/HowItWorks_Dropbox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50" name="AutoShape 6" descr="https://dvr.webcam/Content/images/HowItWorks_Dropbox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52" name="AutoShape 8" descr="https://dvr.webcam/Content/images/HowItWorks_Dropbox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1758" name="Picture 14" descr="https://cf.dropboxstatic.com/static/images/brand/glyph@2x-vflJ1vxbq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196752"/>
            <a:ext cx="2525410" cy="2360196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К плюсам можно отнести: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Бесплатное место на удаленном сервере. Возможность получения доступа к данным отовсюду, где есть интернет. Возможность поделится информацией с любым человеком, даже если у Вас выключен компьютер. Доступ к информации в облаке можно получить с многих устройств (смартфон, компьютер, планшет и т.д.) Минусы. Если нет интернета, то нет доступа к данным в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Минусы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Основных минусов у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Dropbox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четыре: Цена. Она выше, чем у остальных сервисов, и нестабильна: оплата производится в долларах. Маленький объем бесплатного места — от 5 до 16 Гб. Нельзя совместно редактировать файлы. 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http://ffasoft.ru/sites/default/files/screenshot/y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348880"/>
            <a:ext cx="3384376" cy="23402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dirty="0" err="1" smtClean="0"/>
              <a:t>Яндекс.Диск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836712"/>
            <a:ext cx="5543600" cy="180647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Работа построена на синхронизации данных между различными устройствами. В настоящее время регистрация пользователей доступна всем. Ранее, до запуска </a:t>
            </a:r>
            <a:r>
              <a:rPr lang="ru-RU" sz="1800" dirty="0" err="1" smtClean="0"/>
              <a:t>Яндекс</a:t>
            </a:r>
            <a:r>
              <a:rPr lang="ru-RU" sz="1800" dirty="0" smtClean="0"/>
              <a:t>. Диска, функции хранения пользовательских файлов на </a:t>
            </a:r>
            <a:r>
              <a:rPr lang="ru-RU" sz="1800" dirty="0" err="1" smtClean="0"/>
              <a:t>Яндексе</a:t>
            </a:r>
            <a:r>
              <a:rPr lang="ru-RU" sz="1800" dirty="0" smtClean="0"/>
              <a:t> выполнял сервис </a:t>
            </a:r>
            <a:r>
              <a:rPr lang="ru-RU" sz="1800" dirty="0" err="1" smtClean="0"/>
              <a:t>Яндекс.Народ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537321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dirty="0"/>
              <a:t>Изначально </a:t>
            </a:r>
            <a:r>
              <a:rPr lang="ru-RU" dirty="0" err="1"/>
              <a:t>Яндекс.Диск</a:t>
            </a:r>
            <a:r>
              <a:rPr lang="ru-RU" dirty="0"/>
              <a:t> предоставляет около </a:t>
            </a:r>
            <a:r>
              <a:rPr lang="ru-RU" b="1" dirty="0"/>
              <a:t>10Гб навсегда</a:t>
            </a:r>
            <a:r>
              <a:rPr lang="ru-RU" dirty="0"/>
              <a:t>.</a:t>
            </a:r>
          </a:p>
          <a:p>
            <a:pPr algn="r"/>
            <a:r>
              <a:rPr lang="ru-RU" dirty="0"/>
              <a:t>Платные пакеты облачного сервиса </a:t>
            </a:r>
            <a:r>
              <a:rPr lang="ru-RU" b="1" dirty="0" err="1"/>
              <a:t>Яндекс.Диск</a:t>
            </a:r>
            <a:r>
              <a:rPr lang="ru-RU" dirty="0"/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636912"/>
            <a:ext cx="4572000" cy="2857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Кроме того, </a:t>
            </a:r>
            <a:r>
              <a:rPr lang="ru-RU" dirty="0" err="1"/>
              <a:t>Яндекс.Диск</a:t>
            </a:r>
            <a:r>
              <a:rPr lang="ru-RU" dirty="0"/>
              <a:t> может выступать в качестве службы облачного сервиса, интегрируясь в офисный пакет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Office</a:t>
            </a:r>
            <a:r>
              <a:rPr lang="ru-RU" dirty="0"/>
              <a:t> 2013, а недавно появилась возможность автоматической загрузки фото и </a:t>
            </a:r>
            <a:r>
              <a:rPr lang="ru-RU" dirty="0" err="1"/>
              <a:t>видеофайлов</a:t>
            </a:r>
            <a:r>
              <a:rPr lang="ru-RU" dirty="0"/>
              <a:t> с цифровых камер и внешних носителей информации на </a:t>
            </a:r>
            <a:r>
              <a:rPr lang="ru-RU" dirty="0" err="1"/>
              <a:t>Яндекс</a:t>
            </a:r>
            <a:r>
              <a:rPr lang="ru-RU" dirty="0"/>
              <a:t>. Диск. При этом пользователю предоставляются дополнительно 32 ГБ пространства на полгода.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</TotalTime>
  <Words>635</Words>
  <Application>Microsoft Office PowerPoint</Application>
  <PresentationFormat>Экран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Облачные хранилища</vt:lpstr>
      <vt:lpstr>Презентация PowerPoint</vt:lpstr>
      <vt:lpstr>Google Drive</vt:lpstr>
      <vt:lpstr>Презентация PowerPoint</vt:lpstr>
      <vt:lpstr>OneDrive</vt:lpstr>
      <vt:lpstr>Презентация PowerPoint</vt:lpstr>
      <vt:lpstr>Dropbox</vt:lpstr>
      <vt:lpstr>Презентация PowerPoint</vt:lpstr>
      <vt:lpstr>Яндекс.Диск</vt:lpstr>
      <vt:lpstr>Презентация PowerPoint</vt:lpstr>
      <vt:lpstr>Как публиковать документы, таблицы, презентации и рисунки</vt:lpstr>
      <vt:lpstr>Презентация PowerPoint</vt:lpstr>
      <vt:lpstr>Презентация PowerPoint</vt:lpstr>
      <vt:lpstr>Спасибо за внимание!</vt:lpstr>
    </vt:vector>
  </TitlesOfParts>
  <Company>Server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 возможностях облачных хранилищ</dc:title>
  <dc:creator>User</dc:creator>
  <cp:lastModifiedBy>User</cp:lastModifiedBy>
  <cp:revision>19</cp:revision>
  <dcterms:created xsi:type="dcterms:W3CDTF">2016-05-17T09:32:15Z</dcterms:created>
  <dcterms:modified xsi:type="dcterms:W3CDTF">2025-10-04T09:58:19Z</dcterms:modified>
</cp:coreProperties>
</file>