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14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65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45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83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7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99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90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60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15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6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8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64FE2-E414-42A0-9FE8-1ABE64EEB4E5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5C2A-1842-4E6D-967F-5F02ECCE5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49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2264" y="2045295"/>
            <a:ext cx="3886200" cy="110251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Транзисторы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16" y="1315328"/>
            <a:ext cx="3456663" cy="2567807"/>
          </a:xfrm>
          <a:prstGeom prst="rect">
            <a:avLst/>
          </a:prstGeom>
        </p:spPr>
      </p:pic>
      <p:sp>
        <p:nvSpPr>
          <p:cNvPr id="5" name="Выноска-облако 4"/>
          <p:cNvSpPr/>
          <p:nvPr/>
        </p:nvSpPr>
        <p:spPr>
          <a:xfrm>
            <a:off x="4283968" y="483518"/>
            <a:ext cx="3240360" cy="1512168"/>
          </a:xfrm>
          <a:prstGeom prst="cloudCallout">
            <a:avLst>
              <a:gd name="adj1" fmla="val -109249"/>
              <a:gd name="adj2" fmla="val 4019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572000" y="769661"/>
            <a:ext cx="3024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Боярин, отправляй меня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обратно!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Покупай быстрее эти свои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транзисторы!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286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Применение транзисторов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" t="2556" r="3497" b="3245"/>
          <a:stretch/>
        </p:blipFill>
        <p:spPr>
          <a:xfrm>
            <a:off x="838200" y="1203598"/>
            <a:ext cx="2981325" cy="29908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34295">
            <a:off x="6093489" y="1912765"/>
            <a:ext cx="1801793" cy="1801793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1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1171558" y="4299942"/>
            <a:ext cx="2314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Электронная лампа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79445" y="4299942"/>
            <a:ext cx="1429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5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Применение транзисторов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07"/>
          <a:stretch/>
        </p:blipFill>
        <p:spPr>
          <a:xfrm>
            <a:off x="4896448" y="1498268"/>
            <a:ext cx="3708000" cy="24076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0" t="6778"/>
          <a:stretch/>
        </p:blipFill>
        <p:spPr>
          <a:xfrm>
            <a:off x="539552" y="1491630"/>
            <a:ext cx="3707904" cy="24208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6738" y="4333825"/>
            <a:ext cx="2593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Ламповый компьютер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5329" y="4333825"/>
            <a:ext cx="2970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Современный компьютер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0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1813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199818" y="2875875"/>
            <a:ext cx="2972582" cy="1424067"/>
            <a:chOff x="1348780" y="1706439"/>
            <a:chExt cx="6372200" cy="2377479"/>
          </a:xfrm>
        </p:grpSpPr>
        <p:sp>
          <p:nvSpPr>
            <p:cNvPr id="5" name="Куб 4"/>
            <p:cNvSpPr/>
            <p:nvPr/>
          </p:nvSpPr>
          <p:spPr>
            <a:xfrm>
              <a:off x="1348780" y="1707654"/>
              <a:ext cx="6372200" cy="2376264"/>
            </a:xfrm>
            <a:prstGeom prst="cub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81841" y="2422045"/>
              <a:ext cx="978207" cy="1134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94495" y="2422043"/>
              <a:ext cx="870651" cy="1134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5076056" y="1707654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3347864" y="1706439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855279" y="2422043"/>
              <a:ext cx="893492" cy="1128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347864" y="2301720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076056" y="2300505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879338" y="2867102"/>
            <a:ext cx="2972582" cy="1424067"/>
            <a:chOff x="1348780" y="1706439"/>
            <a:chExt cx="6372200" cy="2377479"/>
          </a:xfrm>
        </p:grpSpPr>
        <p:sp>
          <p:nvSpPr>
            <p:cNvPr id="14" name="Куб 13"/>
            <p:cNvSpPr/>
            <p:nvPr/>
          </p:nvSpPr>
          <p:spPr>
            <a:xfrm>
              <a:off x="1348780" y="1707654"/>
              <a:ext cx="6372200" cy="2376264"/>
            </a:xfrm>
            <a:prstGeom prst="cub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26380" y="2450532"/>
              <a:ext cx="978207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39033" y="2450530"/>
              <a:ext cx="870649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5076056" y="1707654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3347864" y="1706439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899818" y="2450530"/>
              <a:ext cx="893492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347864" y="2301720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076056" y="2300505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5566379" y="2110085"/>
            <a:ext cx="223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4715" y="2110085"/>
            <a:ext cx="2221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9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0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выводы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Объект 2"/>
          <p:cNvSpPr>
            <a:spLocks noGrp="1"/>
          </p:cNvSpPr>
          <p:nvPr>
            <p:ph idx="1"/>
          </p:nvPr>
        </p:nvSpPr>
        <p:spPr>
          <a:xfrm>
            <a:off x="457200" y="912119"/>
            <a:ext cx="8229600" cy="8675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это прибор для усиления и генерации электрических колебаний (сигналов).</a:t>
            </a:r>
          </a:p>
        </p:txBody>
      </p:sp>
    </p:spTree>
    <p:extLst>
      <p:ext uri="{BB962C8B-B14F-4D97-AF65-F5344CB8AC3E}">
        <p14:creationId xmlns:p14="http://schemas.microsoft.com/office/powerpoint/2010/main" val="277253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выводы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2119"/>
            <a:ext cx="8229600" cy="8675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это прибор для усиления и генерации электрических колебаний (сигналов).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9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0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Группа 26"/>
          <p:cNvGrpSpPr/>
          <p:nvPr/>
        </p:nvGrpSpPr>
        <p:grpSpPr>
          <a:xfrm>
            <a:off x="879338" y="2355726"/>
            <a:ext cx="2972582" cy="1424067"/>
            <a:chOff x="1348780" y="1706439"/>
            <a:chExt cx="6372200" cy="2377479"/>
          </a:xfrm>
        </p:grpSpPr>
        <p:sp>
          <p:nvSpPr>
            <p:cNvPr id="31" name="Куб 30"/>
            <p:cNvSpPr/>
            <p:nvPr/>
          </p:nvSpPr>
          <p:spPr>
            <a:xfrm>
              <a:off x="1348780" y="1707654"/>
              <a:ext cx="6372200" cy="2376264"/>
            </a:xfrm>
            <a:prstGeom prst="cub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26380" y="2450532"/>
              <a:ext cx="978207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39033" y="2450530"/>
              <a:ext cx="870649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5076056" y="1707654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3347864" y="1706439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899818" y="2450530"/>
              <a:ext cx="893492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347864" y="2301720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5076056" y="2300505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971600" y="1995686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Эмиттер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59068" y="2004318"/>
            <a:ext cx="13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Коллектор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37660" y="2004318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База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 rot="5400000">
            <a:off x="6516235" y="1491649"/>
            <a:ext cx="1656184" cy="2808273"/>
            <a:chOff x="6252579" y="1591615"/>
            <a:chExt cx="1651176" cy="279978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/>
                <p:cNvSpPr txBox="1"/>
                <p:nvPr/>
              </p:nvSpPr>
              <p:spPr>
                <a:xfrm rot="16200000">
                  <a:off x="7407372" y="1587767"/>
                  <a:ext cx="4539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i="1" smtClean="0">
                            <a:latin typeface="Cambria Math"/>
                            <a:ea typeface="Cambria Math"/>
                          </a:rPr>
                          <m:t>К</m:t>
                        </m:r>
                      </m:oMath>
                    </m:oMathPara>
                  </a14:m>
                  <a:endParaRPr lang="ru-RU" sz="2400" i="1" dirty="0"/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407372" y="1587767"/>
                  <a:ext cx="45397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0526" r="-28000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/>
                <p:cNvSpPr txBox="1"/>
                <p:nvPr/>
              </p:nvSpPr>
              <p:spPr>
                <a:xfrm rot="16200000">
                  <a:off x="7431417" y="3945600"/>
                  <a:ext cx="42992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b="0" i="1" smtClean="0">
                            <a:latin typeface="Cambria Math"/>
                            <a:ea typeface="Cambria Math"/>
                          </a:rPr>
                          <m:t>Э</m:t>
                        </m:r>
                      </m:oMath>
                    </m:oMathPara>
                  </a14:m>
                  <a:endParaRPr lang="ru-RU" sz="2400" i="1" dirty="0"/>
                </a:p>
              </p:txBody>
            </p:sp>
          </mc:Choice>
          <mc:Fallback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431417" y="3945600"/>
                  <a:ext cx="429926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0526" r="-29577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/>
                <p:cNvSpPr txBox="1"/>
                <p:nvPr/>
              </p:nvSpPr>
              <p:spPr>
                <a:xfrm rot="16200000">
                  <a:off x="6264442" y="2742485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i="1" smtClean="0">
                            <a:latin typeface="Cambria Math"/>
                            <a:ea typeface="Cambria Math"/>
                          </a:rPr>
                          <m:t>Б</m:t>
                        </m:r>
                      </m:oMath>
                    </m:oMathPara>
                  </a14:m>
                  <a:endParaRPr lang="ru-RU" sz="2400" i="1" dirty="0"/>
                </a:p>
              </p:txBody>
            </p:sp>
          </mc:Choice>
          <mc:Fallback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6264442" y="2742485"/>
                  <a:ext cx="43794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0526" r="-27778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Овал 45"/>
            <p:cNvSpPr/>
            <p:nvPr/>
          </p:nvSpPr>
          <p:spPr>
            <a:xfrm>
              <a:off x="6960877" y="2528036"/>
              <a:ext cx="942878" cy="94287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6702381" y="2987188"/>
              <a:ext cx="53391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7236296" y="2771371"/>
              <a:ext cx="0" cy="45304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7657157" y="3413742"/>
              <a:ext cx="0" cy="50574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7657200" y="2087087"/>
              <a:ext cx="0" cy="50574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7236253" y="2579437"/>
              <a:ext cx="420904" cy="2669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H="1" flipV="1">
              <a:off x="7350453" y="3237465"/>
              <a:ext cx="306705" cy="1762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Равнобедренный треугольник 52"/>
            <p:cNvSpPr/>
            <p:nvPr/>
          </p:nvSpPr>
          <p:spPr>
            <a:xfrm rot="18014626">
              <a:off x="7272000" y="3139200"/>
              <a:ext cx="89692" cy="155977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4517403" y="2252742"/>
                <a:ext cx="14539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э</m:t>
                          </m:r>
                        </m:sub>
                      </m:sSub>
                      <m:r>
                        <a:rPr lang="ru-RU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б</m:t>
                          </m:r>
                        </m:sub>
                      </m:sSub>
                      <m:r>
                        <a:rPr lang="ru-RU" sz="20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403" y="2252742"/>
                <a:ext cx="1453988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692" r="-6276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4499992" y="2739138"/>
                <a:ext cx="19840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000" b="0" i="1" smtClean="0">
                                  <a:latin typeface="Cambria Math"/>
                                </a:rPr>
                                <m:t>б</m:t>
                              </m:r>
                            </m:sub>
                          </m:sSub>
                          <m:r>
                            <a:rPr lang="ru-RU" sz="20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0⇒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э</m:t>
                          </m:r>
                        </m:sub>
                      </m:sSub>
                      <m:r>
                        <a:rPr lang="ru-RU" sz="2000" i="1"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739138"/>
                <a:ext cx="1984005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r="-429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Объект 2"/>
          <p:cNvSpPr txBox="1">
            <a:spLocks/>
          </p:cNvSpPr>
          <p:nvPr/>
        </p:nvSpPr>
        <p:spPr>
          <a:xfrm>
            <a:off x="457200" y="4008463"/>
            <a:ext cx="8229600" cy="867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Транзисторы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используются повсеместно, на их работе основана вся современная электроника.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5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 flipV="1">
            <a:off x="2318016" y="19632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90158" y="2431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390016" y="196273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318016" y="270458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390016" y="270406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91616" y="2503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841022" y="2431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842480" y="2503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2112816" y="2231105"/>
            <a:ext cx="472956" cy="472956"/>
            <a:chOff x="4335522" y="2345105"/>
            <a:chExt cx="472956" cy="472956"/>
          </a:xfrm>
        </p:grpSpPr>
        <p:sp>
          <p:nvSpPr>
            <p:cNvPr id="21" name="Овал 20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3" name="Прямая соединительная линия 22"/>
          <p:cNvCxnSpPr/>
          <p:nvPr/>
        </p:nvCxnSpPr>
        <p:spPr>
          <a:xfrm flipV="1">
            <a:off x="3039335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11616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111335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039335" y="197972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111335" y="197919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311616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562341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563799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2840999" y="1506238"/>
            <a:ext cx="472956" cy="472956"/>
            <a:chOff x="4335522" y="2345105"/>
            <a:chExt cx="472956" cy="472956"/>
          </a:xfrm>
        </p:grpSpPr>
        <p:sp>
          <p:nvSpPr>
            <p:cNvPr id="32" name="Овал 31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4" name="Прямая соединительная линия 33"/>
          <p:cNvCxnSpPr/>
          <p:nvPr/>
        </p:nvCxnSpPr>
        <p:spPr>
          <a:xfrm flipV="1">
            <a:off x="1589603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861745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661603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1589603" y="197972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661603" y="197919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863203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115616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115616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1391267" y="1506238"/>
            <a:ext cx="472956" cy="472956"/>
            <a:chOff x="4335522" y="2345105"/>
            <a:chExt cx="472956" cy="472956"/>
          </a:xfrm>
        </p:grpSpPr>
        <p:sp>
          <p:nvSpPr>
            <p:cNvPr id="43" name="Овал 42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 flipV="1">
            <a:off x="3039335" y="270511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311616" y="3173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3111335" y="270458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3039335" y="344643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111335" y="344591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311616" y="3245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562341" y="3173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563799" y="3245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52"/>
          <p:cNvGrpSpPr/>
          <p:nvPr/>
        </p:nvGrpSpPr>
        <p:grpSpPr>
          <a:xfrm>
            <a:off x="2840999" y="2972955"/>
            <a:ext cx="472956" cy="472956"/>
            <a:chOff x="4335522" y="2345105"/>
            <a:chExt cx="472956" cy="472956"/>
          </a:xfrm>
        </p:grpSpPr>
        <p:sp>
          <p:nvSpPr>
            <p:cNvPr id="54" name="Овал 53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6" name="Прямая соединительная линия 55"/>
          <p:cNvCxnSpPr/>
          <p:nvPr/>
        </p:nvCxnSpPr>
        <p:spPr>
          <a:xfrm flipV="1">
            <a:off x="1567422" y="269595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839564" y="3163951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639422" y="2695423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1567422" y="343674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1639422" y="3436745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841022" y="3235951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1115616" y="3163951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15616" y="3235951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1392816" y="2963789"/>
            <a:ext cx="472956" cy="472956"/>
            <a:chOff x="4335522" y="2345105"/>
            <a:chExt cx="472956" cy="472956"/>
          </a:xfrm>
        </p:grpSpPr>
        <p:sp>
          <p:nvSpPr>
            <p:cNvPr id="65" name="Овал 64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7" name="Прямая соединительная линия 66"/>
          <p:cNvCxnSpPr/>
          <p:nvPr/>
        </p:nvCxnSpPr>
        <p:spPr>
          <a:xfrm flipV="1">
            <a:off x="2319474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391474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9" name="Группа 68"/>
          <p:cNvGrpSpPr/>
          <p:nvPr/>
        </p:nvGrpSpPr>
        <p:grpSpPr>
          <a:xfrm>
            <a:off x="2112816" y="1506067"/>
            <a:ext cx="472956" cy="472956"/>
            <a:chOff x="1540800" y="2643758"/>
            <a:chExt cx="472956" cy="472956"/>
          </a:xfrm>
        </p:grpSpPr>
        <p:sp>
          <p:nvSpPr>
            <p:cNvPr id="70" name="Овал 69"/>
            <p:cNvSpPr/>
            <p:nvPr/>
          </p:nvSpPr>
          <p:spPr>
            <a:xfrm>
              <a:off x="1540800" y="2643758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588765" y="269557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2" name="Прямая соединительная линия 71"/>
          <p:cNvCxnSpPr/>
          <p:nvPr/>
        </p:nvCxnSpPr>
        <p:spPr>
          <a:xfrm flipV="1">
            <a:off x="2319474" y="34464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391474" y="34464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73"/>
          <p:cNvGrpSpPr/>
          <p:nvPr/>
        </p:nvGrpSpPr>
        <p:grpSpPr>
          <a:xfrm>
            <a:off x="2114232" y="2974598"/>
            <a:ext cx="472956" cy="472956"/>
            <a:chOff x="1542216" y="4107331"/>
            <a:chExt cx="472956" cy="472956"/>
          </a:xfrm>
        </p:grpSpPr>
        <p:sp>
          <p:nvSpPr>
            <p:cNvPr id="75" name="Овал 74"/>
            <p:cNvSpPr/>
            <p:nvPr/>
          </p:nvSpPr>
          <p:spPr>
            <a:xfrm>
              <a:off x="1542216" y="4107331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90181" y="4159143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7" name="Прямая соединительная линия 76"/>
          <p:cNvCxnSpPr/>
          <p:nvPr/>
        </p:nvCxnSpPr>
        <p:spPr>
          <a:xfrm>
            <a:off x="3311616" y="2431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311616" y="2503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2839760" y="2222579"/>
            <a:ext cx="472956" cy="4729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2887725" y="227439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115616" y="243022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1115616" y="250222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1392816" y="2222467"/>
            <a:ext cx="472956" cy="4729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1444748" y="227427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 flipV="1">
            <a:off x="4515565" y="19632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4787707" y="2431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4587565" y="196273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4515565" y="270458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V="1">
            <a:off x="4587565" y="270406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4789165" y="2503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4038571" y="2431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040029" y="2503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93" name="Группа 92"/>
          <p:cNvGrpSpPr/>
          <p:nvPr/>
        </p:nvGrpSpPr>
        <p:grpSpPr>
          <a:xfrm>
            <a:off x="4310365" y="2231105"/>
            <a:ext cx="472956" cy="472956"/>
            <a:chOff x="4335522" y="2345105"/>
            <a:chExt cx="472956" cy="472956"/>
          </a:xfrm>
        </p:grpSpPr>
        <p:sp>
          <p:nvSpPr>
            <p:cNvPr id="94" name="Овал 93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6" name="Прямая соединительная линия 95"/>
          <p:cNvCxnSpPr/>
          <p:nvPr/>
        </p:nvCxnSpPr>
        <p:spPr>
          <a:xfrm flipV="1">
            <a:off x="5236884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5509165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5308884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5236884" y="197972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V="1">
            <a:off x="5308884" y="197919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5509165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4759890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4761348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4" name="Группа 103"/>
          <p:cNvGrpSpPr/>
          <p:nvPr/>
        </p:nvGrpSpPr>
        <p:grpSpPr>
          <a:xfrm>
            <a:off x="5038548" y="1506238"/>
            <a:ext cx="472956" cy="472956"/>
            <a:chOff x="4335522" y="2345105"/>
            <a:chExt cx="472956" cy="472956"/>
          </a:xfrm>
        </p:grpSpPr>
        <p:sp>
          <p:nvSpPr>
            <p:cNvPr id="105" name="Овал 104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7" name="Прямая соединительная линия 106"/>
          <p:cNvCxnSpPr/>
          <p:nvPr/>
        </p:nvCxnSpPr>
        <p:spPr>
          <a:xfrm flipV="1">
            <a:off x="3787152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4059294" y="1706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3859152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V="1">
            <a:off x="3787152" y="197972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flipV="1">
            <a:off x="3859152" y="197919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4060752" y="1778400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13" name="Группа 112"/>
          <p:cNvGrpSpPr/>
          <p:nvPr/>
        </p:nvGrpSpPr>
        <p:grpSpPr>
          <a:xfrm>
            <a:off x="3588816" y="1506238"/>
            <a:ext cx="472956" cy="472956"/>
            <a:chOff x="4335522" y="2345105"/>
            <a:chExt cx="472956" cy="472956"/>
          </a:xfrm>
        </p:grpSpPr>
        <p:sp>
          <p:nvSpPr>
            <p:cNvPr id="114" name="Овал 113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16" name="Прямая соединительная линия 115"/>
          <p:cNvCxnSpPr/>
          <p:nvPr/>
        </p:nvCxnSpPr>
        <p:spPr>
          <a:xfrm flipV="1">
            <a:off x="5236884" y="270511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5509165" y="3173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flipV="1">
            <a:off x="5308884" y="270458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flipV="1">
            <a:off x="5236884" y="344643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V="1">
            <a:off x="5308884" y="344591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5509165" y="3245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4759890" y="3173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4761348" y="324511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24" name="Группа 123"/>
          <p:cNvGrpSpPr/>
          <p:nvPr/>
        </p:nvGrpSpPr>
        <p:grpSpPr>
          <a:xfrm>
            <a:off x="5038548" y="2972955"/>
            <a:ext cx="472956" cy="472956"/>
            <a:chOff x="4335522" y="2345105"/>
            <a:chExt cx="472956" cy="472956"/>
          </a:xfrm>
        </p:grpSpPr>
        <p:sp>
          <p:nvSpPr>
            <p:cNvPr id="125" name="Овал 124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7" name="Прямая соединительная линия 126"/>
          <p:cNvCxnSpPr/>
          <p:nvPr/>
        </p:nvCxnSpPr>
        <p:spPr>
          <a:xfrm flipV="1">
            <a:off x="3764971" y="269595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4037113" y="3163951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3836971" y="2695423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3764971" y="343674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V="1">
            <a:off x="3836971" y="3436745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>
            <a:off x="4038571" y="3235951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33" name="Группа 132"/>
          <p:cNvGrpSpPr/>
          <p:nvPr/>
        </p:nvGrpSpPr>
        <p:grpSpPr>
          <a:xfrm>
            <a:off x="3590365" y="2963789"/>
            <a:ext cx="472956" cy="472956"/>
            <a:chOff x="4335522" y="2345105"/>
            <a:chExt cx="472956" cy="472956"/>
          </a:xfrm>
        </p:grpSpPr>
        <p:sp>
          <p:nvSpPr>
            <p:cNvPr id="134" name="Овал 133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6" name="Прямая соединительная линия 135"/>
          <p:cNvCxnSpPr/>
          <p:nvPr/>
        </p:nvCxnSpPr>
        <p:spPr>
          <a:xfrm flipV="1">
            <a:off x="4517023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V="1">
            <a:off x="4589023" y="1233614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38" name="Группа 137"/>
          <p:cNvGrpSpPr/>
          <p:nvPr/>
        </p:nvGrpSpPr>
        <p:grpSpPr>
          <a:xfrm>
            <a:off x="4310365" y="1506067"/>
            <a:ext cx="472956" cy="472956"/>
            <a:chOff x="1540800" y="2643758"/>
            <a:chExt cx="472956" cy="472956"/>
          </a:xfrm>
        </p:grpSpPr>
        <p:sp>
          <p:nvSpPr>
            <p:cNvPr id="139" name="Овал 138"/>
            <p:cNvSpPr/>
            <p:nvPr/>
          </p:nvSpPr>
          <p:spPr>
            <a:xfrm>
              <a:off x="1540800" y="2643758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588765" y="269557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1" name="Прямая соединительная линия 140"/>
          <p:cNvCxnSpPr/>
          <p:nvPr/>
        </p:nvCxnSpPr>
        <p:spPr>
          <a:xfrm flipV="1">
            <a:off x="4517023" y="34464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flipV="1">
            <a:off x="4589023" y="34464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43" name="Группа 142"/>
          <p:cNvGrpSpPr/>
          <p:nvPr/>
        </p:nvGrpSpPr>
        <p:grpSpPr>
          <a:xfrm>
            <a:off x="4311781" y="2974598"/>
            <a:ext cx="472956" cy="472956"/>
            <a:chOff x="1542216" y="4107331"/>
            <a:chExt cx="472956" cy="472956"/>
          </a:xfrm>
        </p:grpSpPr>
        <p:sp>
          <p:nvSpPr>
            <p:cNvPr id="144" name="Овал 143"/>
            <p:cNvSpPr/>
            <p:nvPr/>
          </p:nvSpPr>
          <p:spPr>
            <a:xfrm>
              <a:off x="1542216" y="4107331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590181" y="4159143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6" name="Прямая соединительная линия 145"/>
          <p:cNvCxnSpPr/>
          <p:nvPr/>
        </p:nvCxnSpPr>
        <p:spPr>
          <a:xfrm>
            <a:off x="5509165" y="2431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5509165" y="2503267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8" name="Овал 147"/>
          <p:cNvSpPr/>
          <p:nvPr/>
        </p:nvSpPr>
        <p:spPr>
          <a:xfrm>
            <a:off x="5037309" y="2222579"/>
            <a:ext cx="472956" cy="4729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9" name="TextBox 148"/>
          <p:cNvSpPr txBox="1"/>
          <p:nvPr/>
        </p:nvSpPr>
        <p:spPr>
          <a:xfrm>
            <a:off x="5085274" y="227439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Овал 149"/>
          <p:cNvSpPr/>
          <p:nvPr/>
        </p:nvSpPr>
        <p:spPr>
          <a:xfrm>
            <a:off x="3590365" y="2222467"/>
            <a:ext cx="472956" cy="4729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1" name="TextBox 150"/>
          <p:cNvSpPr txBox="1"/>
          <p:nvPr/>
        </p:nvSpPr>
        <p:spPr>
          <a:xfrm>
            <a:off x="3642297" y="227427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 flipV="1">
            <a:off x="6681528" y="1953545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6953670" y="242154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flipV="1">
            <a:off x="6753528" y="195301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flipV="1">
            <a:off x="6681528" y="26948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 flipV="1">
            <a:off x="6753528" y="269433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>
            <a:off x="6955128" y="249354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>
            <a:off x="6204534" y="242154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6205992" y="249354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60" name="Группа 159"/>
          <p:cNvGrpSpPr/>
          <p:nvPr/>
        </p:nvGrpSpPr>
        <p:grpSpPr>
          <a:xfrm>
            <a:off x="6476328" y="2221383"/>
            <a:ext cx="472956" cy="472956"/>
            <a:chOff x="4335522" y="2345105"/>
            <a:chExt cx="472956" cy="472956"/>
          </a:xfrm>
        </p:grpSpPr>
        <p:sp>
          <p:nvSpPr>
            <p:cNvPr id="161" name="Овал 160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3" name="Прямая соединительная линия 162"/>
          <p:cNvCxnSpPr/>
          <p:nvPr/>
        </p:nvCxnSpPr>
        <p:spPr>
          <a:xfrm flipV="1">
            <a:off x="7402847" y="122389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>
            <a:off x="7675128" y="1696678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 flipV="1">
            <a:off x="7474847" y="122389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 flipV="1">
            <a:off x="7402847" y="1970000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 flipV="1">
            <a:off x="7474847" y="196947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7675128" y="1768678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>
            <a:off x="6925853" y="1696678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>
            <a:off x="6927311" y="1768678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71" name="Группа 170"/>
          <p:cNvGrpSpPr/>
          <p:nvPr/>
        </p:nvGrpSpPr>
        <p:grpSpPr>
          <a:xfrm>
            <a:off x="7204511" y="1496516"/>
            <a:ext cx="472956" cy="472956"/>
            <a:chOff x="4335522" y="2345105"/>
            <a:chExt cx="472956" cy="472956"/>
          </a:xfrm>
        </p:grpSpPr>
        <p:sp>
          <p:nvSpPr>
            <p:cNvPr id="172" name="Овал 171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74" name="Прямая соединительная линия 173"/>
          <p:cNvCxnSpPr/>
          <p:nvPr/>
        </p:nvCxnSpPr>
        <p:spPr>
          <a:xfrm flipV="1">
            <a:off x="5953115" y="122389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>
            <a:off x="6225257" y="1696678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 flipV="1">
            <a:off x="6025115" y="122389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flipV="1">
            <a:off x="5953115" y="1970000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flipV="1">
            <a:off x="6025115" y="196947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>
            <a:off x="6226715" y="1768678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80" name="Группа 179"/>
          <p:cNvGrpSpPr/>
          <p:nvPr/>
        </p:nvGrpSpPr>
        <p:grpSpPr>
          <a:xfrm>
            <a:off x="5754779" y="1496516"/>
            <a:ext cx="472956" cy="472956"/>
            <a:chOff x="4335522" y="2345105"/>
            <a:chExt cx="472956" cy="472956"/>
          </a:xfrm>
        </p:grpSpPr>
        <p:sp>
          <p:nvSpPr>
            <p:cNvPr id="181" name="Овал 180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83" name="Прямая соединительная линия 182"/>
          <p:cNvCxnSpPr/>
          <p:nvPr/>
        </p:nvCxnSpPr>
        <p:spPr>
          <a:xfrm flipV="1">
            <a:off x="7402847" y="2695395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>
            <a:off x="7675128" y="316339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 flipV="1">
            <a:off x="7474847" y="269486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flipV="1">
            <a:off x="7402847" y="3436717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flipV="1">
            <a:off x="7474847" y="343618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>
            <a:off x="7675128" y="323539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>
            <a:off x="6925853" y="316339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>
            <a:off x="6927311" y="323539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91" name="Группа 190"/>
          <p:cNvGrpSpPr/>
          <p:nvPr/>
        </p:nvGrpSpPr>
        <p:grpSpPr>
          <a:xfrm>
            <a:off x="7204511" y="2963233"/>
            <a:ext cx="472956" cy="472956"/>
            <a:chOff x="4335522" y="2345105"/>
            <a:chExt cx="472956" cy="472956"/>
          </a:xfrm>
        </p:grpSpPr>
        <p:sp>
          <p:nvSpPr>
            <p:cNvPr id="192" name="Овал 191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94" name="Прямая соединительная линия 193"/>
          <p:cNvCxnSpPr/>
          <p:nvPr/>
        </p:nvCxnSpPr>
        <p:spPr>
          <a:xfrm flipV="1">
            <a:off x="5930934" y="2686229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6203076" y="3154229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flipV="1">
            <a:off x="6002934" y="2685701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/>
          <p:nvPr/>
        </p:nvCxnSpPr>
        <p:spPr>
          <a:xfrm flipV="1">
            <a:off x="5930934" y="342702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V="1">
            <a:off x="6002934" y="3427023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>
            <a:off x="6204534" y="3226229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00" name="Группа 199"/>
          <p:cNvGrpSpPr/>
          <p:nvPr/>
        </p:nvGrpSpPr>
        <p:grpSpPr>
          <a:xfrm>
            <a:off x="5756328" y="2954067"/>
            <a:ext cx="472956" cy="472956"/>
            <a:chOff x="4335522" y="2345105"/>
            <a:chExt cx="472956" cy="472956"/>
          </a:xfrm>
        </p:grpSpPr>
        <p:sp>
          <p:nvSpPr>
            <p:cNvPr id="201" name="Овал 200"/>
            <p:cNvSpPr/>
            <p:nvPr/>
          </p:nvSpPr>
          <p:spPr>
            <a:xfrm>
              <a:off x="4335522" y="2345105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383487" y="2396917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03" name="Прямая соединительная линия 202"/>
          <p:cNvCxnSpPr/>
          <p:nvPr/>
        </p:nvCxnSpPr>
        <p:spPr>
          <a:xfrm flipV="1">
            <a:off x="6682986" y="122389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единительная линия 203"/>
          <p:cNvCxnSpPr/>
          <p:nvPr/>
        </p:nvCxnSpPr>
        <p:spPr>
          <a:xfrm flipV="1">
            <a:off x="6754986" y="1223892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05" name="Группа 204"/>
          <p:cNvGrpSpPr/>
          <p:nvPr/>
        </p:nvGrpSpPr>
        <p:grpSpPr>
          <a:xfrm>
            <a:off x="6476328" y="1496345"/>
            <a:ext cx="472956" cy="472956"/>
            <a:chOff x="1540800" y="2643758"/>
            <a:chExt cx="472956" cy="472956"/>
          </a:xfrm>
        </p:grpSpPr>
        <p:sp>
          <p:nvSpPr>
            <p:cNvPr id="206" name="Овал 205"/>
            <p:cNvSpPr/>
            <p:nvPr/>
          </p:nvSpPr>
          <p:spPr>
            <a:xfrm>
              <a:off x="1540800" y="2643758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1588765" y="269557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08" name="Прямая соединительная линия 207"/>
          <p:cNvCxnSpPr/>
          <p:nvPr/>
        </p:nvCxnSpPr>
        <p:spPr>
          <a:xfrm flipV="1">
            <a:off x="6682986" y="3436745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 flipV="1">
            <a:off x="6754986" y="3436745"/>
            <a:ext cx="0" cy="277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10" name="Группа 209"/>
          <p:cNvGrpSpPr/>
          <p:nvPr/>
        </p:nvGrpSpPr>
        <p:grpSpPr>
          <a:xfrm>
            <a:off x="6477744" y="2964876"/>
            <a:ext cx="472956" cy="472956"/>
            <a:chOff x="1542216" y="4107331"/>
            <a:chExt cx="472956" cy="472956"/>
          </a:xfrm>
        </p:grpSpPr>
        <p:sp>
          <p:nvSpPr>
            <p:cNvPr id="211" name="Овал 210"/>
            <p:cNvSpPr/>
            <p:nvPr/>
          </p:nvSpPr>
          <p:spPr>
            <a:xfrm>
              <a:off x="1542216" y="4107331"/>
              <a:ext cx="472956" cy="47295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590181" y="4159143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</a:t>
              </a:r>
              <a:endPara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13" name="Прямая соединительная линия 212"/>
          <p:cNvCxnSpPr/>
          <p:nvPr/>
        </p:nvCxnSpPr>
        <p:spPr>
          <a:xfrm>
            <a:off x="7675128" y="242154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>
            <a:off x="7675128" y="2493545"/>
            <a:ext cx="277200" cy="10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5" name="Овал 214"/>
          <p:cNvSpPr/>
          <p:nvPr/>
        </p:nvSpPr>
        <p:spPr>
          <a:xfrm>
            <a:off x="7203272" y="2212857"/>
            <a:ext cx="472956" cy="4729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6" name="TextBox 215"/>
          <p:cNvSpPr txBox="1"/>
          <p:nvPr/>
        </p:nvSpPr>
        <p:spPr>
          <a:xfrm>
            <a:off x="7251237" y="22646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Овал 216"/>
          <p:cNvSpPr/>
          <p:nvPr/>
        </p:nvSpPr>
        <p:spPr>
          <a:xfrm>
            <a:off x="5756328" y="2212745"/>
            <a:ext cx="472956" cy="4729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8" name="TextBox 217"/>
          <p:cNvSpPr txBox="1"/>
          <p:nvPr/>
        </p:nvSpPr>
        <p:spPr>
          <a:xfrm>
            <a:off x="5808260" y="226455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9" name="Группа 218"/>
          <p:cNvGrpSpPr/>
          <p:nvPr/>
        </p:nvGrpSpPr>
        <p:grpSpPr>
          <a:xfrm>
            <a:off x="3575707" y="1964616"/>
            <a:ext cx="216024" cy="216024"/>
            <a:chOff x="2826961" y="2665462"/>
            <a:chExt cx="914400" cy="914400"/>
          </a:xfrm>
        </p:grpSpPr>
        <p:sp>
          <p:nvSpPr>
            <p:cNvPr id="220" name="Овал 219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Минус 220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2" name="Группа 221"/>
          <p:cNvGrpSpPr/>
          <p:nvPr/>
        </p:nvGrpSpPr>
        <p:grpSpPr>
          <a:xfrm>
            <a:off x="4944990" y="2738043"/>
            <a:ext cx="216024" cy="216024"/>
            <a:chOff x="2826961" y="2665462"/>
            <a:chExt cx="914400" cy="914400"/>
          </a:xfrm>
        </p:grpSpPr>
        <p:sp>
          <p:nvSpPr>
            <p:cNvPr id="223" name="Овал 222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Минус 223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5" name="Группа 224"/>
          <p:cNvGrpSpPr/>
          <p:nvPr/>
        </p:nvGrpSpPr>
        <p:grpSpPr>
          <a:xfrm>
            <a:off x="6071758" y="1953545"/>
            <a:ext cx="216024" cy="216024"/>
            <a:chOff x="2826961" y="2665462"/>
            <a:chExt cx="914400" cy="914400"/>
          </a:xfrm>
        </p:grpSpPr>
        <p:sp>
          <p:nvSpPr>
            <p:cNvPr id="226" name="Овал 225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Минус 226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8" name="Группа 227"/>
          <p:cNvGrpSpPr/>
          <p:nvPr/>
        </p:nvGrpSpPr>
        <p:grpSpPr>
          <a:xfrm>
            <a:off x="3156739" y="2720850"/>
            <a:ext cx="216024" cy="216024"/>
            <a:chOff x="2826961" y="2665462"/>
            <a:chExt cx="914400" cy="914400"/>
          </a:xfrm>
        </p:grpSpPr>
        <p:sp>
          <p:nvSpPr>
            <p:cNvPr id="229" name="Овал 228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Минус 229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1" name="Группа 230"/>
          <p:cNvGrpSpPr>
            <a:grpSpLocks noChangeAspect="1"/>
          </p:cNvGrpSpPr>
          <p:nvPr/>
        </p:nvGrpSpPr>
        <p:grpSpPr>
          <a:xfrm>
            <a:off x="3095616" y="2736060"/>
            <a:ext cx="216000" cy="216000"/>
            <a:chOff x="1450504" y="2618606"/>
            <a:chExt cx="914400" cy="914400"/>
          </a:xfrm>
        </p:grpSpPr>
        <p:sp>
          <p:nvSpPr>
            <p:cNvPr id="232" name="Овал 231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Плюс 232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4" name="Группа 233"/>
          <p:cNvGrpSpPr>
            <a:grpSpLocks noChangeAspect="1"/>
          </p:cNvGrpSpPr>
          <p:nvPr/>
        </p:nvGrpSpPr>
        <p:grpSpPr>
          <a:xfrm>
            <a:off x="3581649" y="1970000"/>
            <a:ext cx="216000" cy="216000"/>
            <a:chOff x="1450504" y="2618606"/>
            <a:chExt cx="914400" cy="914400"/>
          </a:xfrm>
        </p:grpSpPr>
        <p:sp>
          <p:nvSpPr>
            <p:cNvPr id="235" name="Овал 234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Плюс 235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7" name="Группа 236"/>
          <p:cNvGrpSpPr>
            <a:grpSpLocks noChangeAspect="1"/>
          </p:cNvGrpSpPr>
          <p:nvPr/>
        </p:nvGrpSpPr>
        <p:grpSpPr>
          <a:xfrm>
            <a:off x="5020884" y="2733885"/>
            <a:ext cx="216000" cy="216000"/>
            <a:chOff x="1450504" y="2618606"/>
            <a:chExt cx="914400" cy="914400"/>
          </a:xfrm>
        </p:grpSpPr>
        <p:sp>
          <p:nvSpPr>
            <p:cNvPr id="238" name="Овал 237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люс 238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0" name="Группа 239"/>
          <p:cNvGrpSpPr>
            <a:grpSpLocks noChangeAspect="1"/>
          </p:cNvGrpSpPr>
          <p:nvPr/>
        </p:nvGrpSpPr>
        <p:grpSpPr>
          <a:xfrm>
            <a:off x="6002934" y="1966967"/>
            <a:ext cx="216000" cy="216000"/>
            <a:chOff x="1450504" y="2618606"/>
            <a:chExt cx="914400" cy="914400"/>
          </a:xfrm>
        </p:grpSpPr>
        <p:sp>
          <p:nvSpPr>
            <p:cNvPr id="241" name="Овал 24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2" name="Плюс 24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3" name="TextBox 242"/>
          <p:cNvSpPr txBox="1"/>
          <p:nvPr/>
        </p:nvSpPr>
        <p:spPr>
          <a:xfrm>
            <a:off x="976634" y="359796"/>
            <a:ext cx="7483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Дырка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незаполненная валентная связь, проявляющая себя как положительный заряд, численно равный заряду электрона.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4" name="Группа 24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4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4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7" name="TextBox 246"/>
          <p:cNvSpPr txBox="1"/>
          <p:nvPr/>
        </p:nvSpPr>
        <p:spPr>
          <a:xfrm>
            <a:off x="975600" y="3932351"/>
            <a:ext cx="7483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Полупроводники обладают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электронно-дырочной проводимостью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Электронно-дырочная проводимость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чистых полупроводников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называется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собственной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69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0" presetClass="pat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22222E-6 -3.63692E-6 C 0.00278 -0.00555 0.00816 -0.01235 0.01232 -0.01358 C 0.0158 -0.01759 0.01857 -0.01543 0.02014 -0.00988 C 0.01996 0.00031 0.02239 0.0068 0.01771 0.00957 C 0.01666 0.00927 0.01545 0.00988 0.01441 0.00896 C 0.01302 0.00772 0.01337 0.00062 0.01337 0.00093 C 0.01371 -0.00926 0.01267 -0.00679 0.01614 -0.00895 C 0.01805 -0.00864 0.02014 -0.00895 0.02205 -0.00833 C 0.02396 -0.00771 0.02482 -0.00154 0.02587 0.00062 C 0.02604 0.00124 0.02604 0.00186 0.02621 0.00247 C 0.02621 0.00309 0.02621 0.00371 0.02639 0.00433 C 0.02656 0.00556 0.02708 0.00803 0.02708 0.00834 C 0.02656 0.01575 0.0243 0.01544 0.02916 0.01328 C 0.03021 0.01143 0.0309 0.01019 0.03125 0.00741 C 0.0309 0.00186 0.03003 -0.00185 0.02778 -0.00586 C 0.02725 -0.00864 0.02778 -0.00895 0.02916 -0.00988 C 0.03038 -0.00957 0.03177 -0.00988 0.03281 -0.00895 C 0.03368 -0.00833 0.03489 -0.00524 0.03489 -0.00494 C 0.03524 -0.00031 0.03611 0.00587 0.0342 0.01019 C 0.03333 0.01482 0.03541 0.01606 0.0375 0.01698 C 0.03923 0.01482 0.03889 0.01204 0.04062 0.01019 C 0.04288 0.01328 0.04045 0.02007 0.04323 0.02162 C 0.04427 0.01698 0.04357 0.01204 0.04531 0.00803 C 0.04566 0.00494 0.046 0.00463 0.04757 0.00371 C 0.05 0.00402 0.05225 0.00371 0.05469 0.00433 C 0.05642 0.00494 0.05607 0.00803 0.05729 0.00957 C 0.05903 0.01174 0.06163 0.01081 0.06371 0.01143 C 0.0658 0.01112 0.06788 0.01143 0.06979 0.01081 C 0.0717 0.01019 0.07222 0.00494 0.07378 0.00309 C 0.07482 -3.63692E-6 0.07482 -0.0037 0.07673 -0.00463 C 0.07864 -0.00432 0.08767 -0.00771 0.08889 -3.63692E-6 C 0.08854 0.00494 0.08732 0.01266 0.0842 0.01451 C 0.08333 0.01421 0.08229 0.01451 0.08142 0.0139 C 0.07969 0.01266 0.08107 0.0071 0.08142 0.00371 C 0.08177 -0.00123 0.08628 -0.00648 0.08854 -0.00771 C 0.09166 -0.00648 0.09201 -0.00277 0.09392 0.00124 C 0.09479 0.00556 0.09566 0.00957 0.09722 0.01328 C 0.09809 0.01791 0.09722 0.0176 0.09965 0.01575 C 0.10139 0.01081 0.10104 0.00525 0.10191 -0.00031 C 0.10243 -0.02686 0.10208 -0.01111 0.1092 -0.01512 C 0.10955 -0.01543 0.10798 -0.01852 0.10833 -0.01883 C 0.10868 -0.02068 0.11285 -0.02192 0.11337 -0.02377 C 0.11406 -0.02593 0.11545 -0.0284 0.11545 -0.02809 C 0.11666 -0.03735 0.13038 -0.01358 0.12535 -0.01667 C 0.1243 -0.01636 0.11684 -0.0142 0.1158 -0.01327 C 0.1151 -0.01265 0.10798 -0.01574 0.10729 -0.0142 C 0.10642 -0.01173 0.11302 -0.02902 0.11146 -0.02717 C 0.11041 -0.03334 0.125 -0.03612 0.12344 -0.04168 C 0.12361 -0.05804 0.12066 -0.08336 0.1217 -0.10342 C 0.12239 -0.10775 0.11128 -0.10589 0.11302 -0.10867 C 0.10972 -0.10991 0.10989 -0.11423 0.10972 -0.11701 C 0.10955 -0.11979 0.10868 -0.12349 0.11146 -0.12565 C 0.11458 -0.12936 0.12309 -0.12905 0.12621 -0.12936 C 0.13038 -0.13152 0.13489 -0.13306 0.13923 -0.13337 C 0.1401 -0.13337 0.14479 -0.13337 0.14635 -0.13244 C 0.1493 -0.1309 0.14948 -0.12936 0.1533 -0.12936 " pathEditMode="relative" rAng="0" ptsTypes="ffffffffffffffffffffffffffffffffffffffffffffffffffafffff">
                                      <p:cBhvr>
                                        <p:cTn id="517" dur="7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-5588"/>
                                    </p:animMotion>
                                  </p:childTnLst>
                                </p:cTn>
                              </p:par>
                              <p:par>
                                <p:cTn id="518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0" presetClass="path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7.22222E-6 -3.88649E-7 C 0.00226 -0.00216 0.00452 -0.0037 0.00678 -0.00586 C 0.01806 -0.00401 0.01251 -0.00339 0.02032 0.00123 C 0.02501 0.0074 0.02397 -0.00771 0.02431 -0.01295 C 0.02483 0.00278 0.02483 0.00216 0.02709 0.01326 C 0.02605 0.01912 0.02466 0.01851 0.02154 0.01697 C 0.02049 0.00925 0.02414 -0.00802 0.01824 -0.00093 C 0.01876 0.02252 0.02327 0.04781 0.00747 0.05182 C 0.004 0.05583 0.00053 0.0546 -0.00277 0.05059 C -0.00503 0.0438 -0.00607 0.03701 -0.00954 0.03146 C -0.01006 0.02745 -0.01128 0.02468 -0.01215 0.02067 C -0.01162 0.01234 -0.01232 0.00833 -0.00885 0.0037 C -0.00607 -0.0037 -0.0019 -0.00555 0.00279 -0.00709 C 0.00574 -0.00679 0.00869 -0.0074 0.01147 -0.00586 C 0.01355 -0.00463 0.01685 0.00123 0.01685 0.00123 C 0.01997 0.00925 0.01945 0.01141 0.02431 0.01326 C 0.02952 0.01172 0.02831 0.01141 0.02969 0.0037 C 0.02865 -0.0037 0.02622 -0.00339 0.02292 -0.00709 C 0.02119 -0.01666 0.03022 -0.0111 0.03317 -0.0108 C 0.03317 -0.0108 0.03299 -0.01419 0.03247 -0.01542 C 0.03195 -0.01696 0.03108 -0.01789 0.03039 -0.01912 C 0.02779 -0.0327 0.02136 -0.03054 0.01685 -0.03948 C 0.01424 -0.04442 0.01563 -0.04195 0.01285 -0.04658 C 0.01147 -0.06323 0.01077 -0.062 0.01216 -0.08513 C 0.01233 -0.08883 0.01424 -0.09593 0.01424 -0.09593 C 0.0132 -0.11135 0.01164 -0.10857 0.00747 -0.11999 C 0.00973 -0.12554 0.01181 -0.12646 0.01546 -0.12832 C 0.02327 -0.12616 0.02362 -0.12276 0.0264 -0.10919 C 0.02466 -0.09655 0.01702 -0.10364 0.01008 -0.10426 C 0.00817 -0.10765 0.00626 -0.10981 0.00469 -0.11382 C 0.00244 -0.12616 0.01233 -0.12986 0.01685 -0.13202 C 0.00851 -0.13418 7.22222E-6 -0.13171 -0.00815 -0.13418 C -0.00902 -0.13448 -0.00815 -0.13788 -0.00746 -0.13911 C -0.00572 -0.14281 -0.00103 -0.14651 0.0014 -0.14867 C 0.00452 -0.14836 0.00765 -0.14867 0.01077 -0.14744 C 0.01494 -0.1459 0.01945 -0.13356 0.02154 -0.12708 C 0.02553 -0.14096 0.0231 -0.14312 0.01615 -0.14621 C 0.0014 -0.14497 0.00452 -0.14744 0.00209 -0.12122 C 0.00174 -0.1169 0.00209 -0.12986 0.00279 -0.13418 C 0.004 -0.1422 0.00904 -0.14436 0.01285 -0.14621 C 0.01529 -0.1459 0.01789 -0.14651 0.02032 -0.14528 C 0.02101 -0.14497 0.02414 -0.13695 0.02431 -0.13664 C 0.02605 -0.13294 0.02813 -0.12986 0.03039 -0.12708 C 0.03195 -0.1388 0.03039 -0.15885 0.02292 -0.16317 C 0.01685 -0.16163 0.0198 -0.16194 0.01424 -0.16194 " pathEditMode="relative" ptsTypes="ffffffffffffffffffffffffffffffffffffffffffffA">
                                      <p:cBhvr>
                                        <p:cTn id="525" dur="62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6" presetID="10" presetClass="exit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0" presetClass="entr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0" presetClass="path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4.16667E-6 5.93461E-6 C -0.00052 -0.01017 -0.00069 -0.01788 -0.00538 -0.02405 C -0.00556 -0.02529 -0.00556 -0.02683 -0.00608 -0.02775 C -0.00712 -0.0296 -0.01007 -0.03238 -0.01007 -0.03238 C -0.01163 -0.03207 -0.01372 -0.03331 -0.01493 -0.03146 C -0.01684 -0.02806 -0.01146 -0.01819 -0.01146 -0.01819 C -0.01233 -0.00493 -0.01337 -0.00154 -0.01962 0.00587 C -0.02344 0.00433 -0.02378 0.00371 -0.025 -0.00246 C -0.02431 -0.01326 -0.02361 -0.0148 -0.02031 -0.02282 C -0.02014 -0.02683 -0.01927 -0.03084 -0.01962 -0.03485 C -0.01979 -0.03608 -0.02101 -0.0367 -0.0217 -0.03608 C -0.02292 -0.03485 -0.02448 -0.02652 -0.025 -0.02405 C -0.02691 -0.01634 -0.02969 -0.00894 -0.03108 -0.00123 C -0.03194 0.02098 -0.02917 0.01605 -0.03646 0.02036 C -0.03889 0.02623 -0.03646 0.02499 -0.03385 0.02993 C -0.03316 0.03332 -0.03247 0.03825 -0.03177 0.03702 C -0.0316 0.03671 -0.03333 0.02561 -0.03385 0.0216 C -0.03455 0.01666 -0.03299 0.00834 -0.03576 0.0071 C -0.04132 0.00463 -0.04497 0.00217 -0.05069 0.00124 C -0.05868 -0.00493 -0.07118 -0.004 -0.07969 -0.00493 C -0.08889 -0.01141 -0.08524 -0.00832 -0.09062 -0.01326 C -0.09253 -0.02621 -0.08854 -0.0259 -0.09722 -0.02405 C -0.09948 -0.0185 -0.10156 -0.00801 -0.0967 -0.00493 C -0.09271 0.00463 -0.09479 0.00155 -0.09115 0.00587 C -0.08976 0.01019 -0.08819 0.01173 -0.08576 0.0142 C -0.08194 0.01173 -0.08038 0.01204 -0.08437 -0.00246 C -0.08507 -0.00462 -0.08715 -0.00339 -0.08854 -0.00369 C -0.09201 -0.00215 -0.09479 0.00371 -0.09722 0.00834 C -0.10122 0.00803 -0.10538 0.00834 -0.10937 0.0071 C -0.11354 0.00556 -0.11094 -0.01017 -0.11076 -0.01079 C -0.11042 -0.01326 -0.10799 -0.01295 -0.10677 -0.01449 C -0.07674 -0.01202 -0.1 -0.0148 -0.08646 -0.00863 C -0.08437 -0.00493 -0.08507 -0.00493 -0.08247 -0.00369 C -0.08073 -0.00277 -0.07708 -0.00123 -0.07708 -0.00123 C -0.07812 0.00433 -0.07934 0.00895 -0.08247 0.0108 C -0.09601 0.00926 -0.09149 0.01327 -0.09722 0.00217 C -0.09809 -0.00369 -0.09861 -0.00493 -0.09722 -0.01202 C -0.09653 -0.01603 -0.09115 -0.01819 -0.09115 -0.01819 C -0.09271 -0.03115 -0.10156 -0.02745 -0.10538 -0.01819 C -0.1059 0.00062 -0.10312 0.00834 -0.11285 0.00834 " pathEditMode="relative" ptsTypes="fffffffffffffffffffffffffffffffffffffffA">
                                      <p:cBhvr>
                                        <p:cTn id="533" dur="475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4" presetID="10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0" presetClass="path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1.66667E-6 -6.45281E-6 C 0.00225 -0.00247 0.00746 -0.00494 0.00746 -0.00494 C 0.01111 -0.00463 0.01475 -0.00556 0.01823 -0.00371 C 0.02083 -0.00216 0.02205 0.00308 0.0243 0.00585 C 0.02569 0.00493 0.0302 0.0037 0.02569 -0.00247 C 0.02482 -0.00371 0.02343 -0.00155 0.02222 -0.00124 C 0.02656 0.00308 0.02743 0.01233 0.02899 0.02035 C 0.02743 0.02467 0.02586 0.02714 0.02361 0.02991 C 0.02604 0.03207 0.03038 0.03331 0.02708 0.03948 C 0.02656 0.0404 0.02569 0.0404 0.025 0.04071 C 0.0033 0.03701 0.00642 0.04873 0.0033 0.03362 C 0.00468 0.02128 0.01232 0.0256 0.01892 0.02498 C 0.02031 0.02467 0.02257 0.0259 0.02291 0.02375 C 0.02482 0.01264 0.02014 0.01264 0.01684 0.01079 C 0.01475 0.00801 0.01336 0.00462 0.01076 0.00339 C 0.00902 0.00246 0.00711 0.00184 0.00538 0.00092 C 0.00468 0.00061 0.0033 -6.45281E-6 0.0033 -6.45281E-6 C 0.00208 -0.00926 0.01041 -0.00803 0.01354 -0.00864 C 0.0184 -0.0108 0.01961 -0.01018 0.02222 -0.01697 C 0.021 -0.02499 0.01632 -0.02129 0.01215 -0.02067 C 0.00972 -0.0179 0.00902 -0.01574 0.00816 -0.0108 C 0.00833 -0.0071 0.00798 -0.0034 0.00885 -6.45281E-6 C 0.0092 0.00154 0.01059 0.0003 0.01145 0.00092 C 0.01406 0.00308 0.01614 0.00616 0.01892 0.00832 C 0.02083 0.00986 0.025 0.01202 0.025 0.01202 C 0.02118 0.01326 0.02066 0.01295 0.01892 0.01912 C 0.01857 0.02837 0.01944 0.03978 0.01614 0.0478 C 0.01493 0.05922 0.01684 0.04657 0.01354 0.05644 C 0.01198 0.06138 0.01076 0.06785 0.00955 0.0731 C 0.00972 0.07711 0.0092 0.08143 0.01007 0.08513 C 0.01076 0.08821 0.01423 0.09222 0.01423 0.09222 C 0.01354 0.11042 0.01284 0.11443 0.01354 0.13201 C 0.01562 0.13109 0.01753 0.12985 0.01961 0.12954 C 0.02725 0.12862 0.01857 0.13664 0.01684 0.13787 C 0.0151 0.13911 0.01319 0.13941 0.01145 0.14034 C 0.00382 0.13849 0.00781 0.13941 0.01145 0.13417 C 0.0125 0.12954 0.01284 0.12738 0.01562 0.12584 C 0.01875 0.13016 0.02135 0.13325 0.02361 0.13911 C 0.02135 0.15083 0.01284 0.14466 0.00746 0.14404 C 0.00573 0.12523 -0.0007 0.13294 0.02222 0.13417 C 0.021 0.14805 0.02152 0.15144 0.01493 0.15823 C 0.00312 0.157 0.0026 0.16286 1.66667E-6 0.14867 C 0.00173 0.13664 0.01145 0.14342 0.01684 0.14404 C 0.02014 0.14743 0.02378 0.1499 0.02708 0.1536 C 0.02882 0.16193 0.02517 0.16563 0.021 0.16779 C 0.00972 0.16687 0.00607 0.1644 -0.0033 0.15823 C 1.66667E-6 0.16317 0.00104 0.16656 0.00538 0.16779 C 0.01024 0.17211 0.01493 0.17612 0.02031 0.17859 C 0.02795 0.17766 0.02847 0.17859 0.03316 0.17026 C 0.03246 0.16101 0.03194 0.15946 0.02708 0.157 C 0.02552 0.15792 0.02361 0.15792 0.02222 0.15946 C 0.0217 0.16008 0.02205 0.16224 0.0217 0.16317 C 0.02066 0.16625 0.01927 0.16718 0.01753 0.16903 C 0.00955 0.16594 0.01527 0.16779 1.66667E-6 0.16779 " pathEditMode="relative" ptsTypes="fffffffffffffffffffffffffffffffffffffffffffffffffffffA">
                                      <p:cBhvr>
                                        <p:cTn id="541" dur="3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3.7037E-6 C -0.00591 -0.00216 -0.01181 -0.00154 -0.01772 -0.00061 C -0.01893 0.00062 -0.02015 0.00062 -0.02119 0.00216 C -0.02206 0.0105 -0.02188 0.01821 -0.01893 0.02469 C -0.01928 0.03148 -0.01928 0.0392 -0.02379 0.04043 C -0.02483 0.04167 -0.02535 0.04352 -0.02605 0.04506 C -0.02605 0.04784 -0.02605 0.05031 -0.02622 0.05309 C -0.0264 0.05432 -0.02726 0.05772 -0.02726 0.05648 C -0.02726 0.05525 -0.02692 0.05371 -0.02692 0.05247 " pathEditMode="relative" ptsTypes="ffffffffA">
                                      <p:cBhvr>
                                        <p:cTn id="565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3" grpId="0" animBg="1"/>
      <p:bldP spid="84" grpId="0"/>
      <p:bldP spid="148" grpId="0" animBg="1"/>
      <p:bldP spid="149" grpId="0"/>
      <p:bldP spid="150" grpId="0" animBg="1"/>
      <p:bldP spid="151" grpId="0"/>
      <p:bldP spid="215" grpId="0" animBg="1"/>
      <p:bldP spid="216" grpId="0"/>
      <p:bldP spid="217" grpId="0" animBg="1"/>
      <p:bldP spid="218" grpId="0"/>
      <p:bldP spid="243" grpId="0"/>
      <p:bldP spid="2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267494"/>
            <a:ext cx="6305591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Примесная проводимость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3712644">
            <a:off x="2368933" y="1085425"/>
            <a:ext cx="684076" cy="8028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7880000">
            <a:off x="6091175" y="1077131"/>
            <a:ext cx="684076" cy="8029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6186" y="1923678"/>
            <a:ext cx="2448271" cy="735812"/>
          </a:xfrm>
          <a:prstGeom prst="roundRect">
            <a:avLst/>
          </a:prstGeom>
          <a:gradFill>
            <a:gsLst>
              <a:gs pos="96000">
                <a:schemeClr val="accent5">
                  <a:lumMod val="87000"/>
                  <a:lumOff val="13000"/>
                </a:schemeClr>
              </a:gs>
              <a:gs pos="44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Донорная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79676" y="1922400"/>
            <a:ext cx="2448000" cy="734400"/>
          </a:xfrm>
          <a:prstGeom prst="roundRect">
            <a:avLst/>
          </a:prstGeom>
          <a:gradFill>
            <a:gsLst>
              <a:gs pos="96000">
                <a:schemeClr val="accent5">
                  <a:lumMod val="87000"/>
                  <a:lumOff val="13000"/>
                </a:schemeClr>
              </a:gs>
              <a:gs pos="44000">
                <a:schemeClr val="accent5">
                  <a:lumMod val="40000"/>
                  <a:lumOff val="60000"/>
                </a:schemeClr>
              </a:gs>
              <a:gs pos="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Акцепторная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897295" y="2787774"/>
            <a:ext cx="486054" cy="63475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760649" y="2786400"/>
            <a:ext cx="486054" cy="63475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4710" y="3507854"/>
            <a:ext cx="3711225" cy="11678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Донорные примеси отдают электроны и увеличивают электронную проводимость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8064" y="3507854"/>
            <a:ext cx="3711225" cy="11678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Акцепторные примеси способствуют образованию дырок и увеличивают дырочную проводимость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00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3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-n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переход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1348780" y="1707654"/>
            <a:ext cx="6372200" cy="2376264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21305531">
            <a:off x="2184909" y="1563637"/>
            <a:ext cx="498855" cy="769441"/>
          </a:xfrm>
          <a:prstGeom prst="rect">
            <a:avLst/>
          </a:prstGeom>
          <a:noFill/>
          <a:scene3d>
            <a:camera prst="isometricOffAxis2Top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1305531">
            <a:off x="6316220" y="1563637"/>
            <a:ext cx="498855" cy="769441"/>
          </a:xfrm>
          <a:prstGeom prst="rect">
            <a:avLst/>
          </a:prstGeom>
          <a:noFill/>
          <a:scene3d>
            <a:camera prst="isometricOffAxis2Top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237847" y="1706439"/>
            <a:ext cx="594066" cy="5940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5076056" y="1707654"/>
            <a:ext cx="594066" cy="594066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347864" y="1706439"/>
            <a:ext cx="594066" cy="594066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6269264" y="2760153"/>
            <a:ext cx="216024" cy="216024"/>
            <a:chOff x="2826961" y="2665462"/>
            <a:chExt cx="914400" cy="914400"/>
          </a:xfrm>
        </p:grpSpPr>
        <p:sp>
          <p:nvSpPr>
            <p:cNvPr id="12" name="Овал 11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Минус 12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>
            <a:grpSpLocks noChangeAspect="1"/>
          </p:cNvGrpSpPr>
          <p:nvPr/>
        </p:nvGrpSpPr>
        <p:grpSpPr>
          <a:xfrm>
            <a:off x="6052543" y="3375568"/>
            <a:ext cx="216000" cy="216000"/>
            <a:chOff x="1450504" y="2618606"/>
            <a:chExt cx="914400" cy="914400"/>
          </a:xfrm>
        </p:grpSpPr>
        <p:sp>
          <p:nvSpPr>
            <p:cNvPr id="15" name="Овал 14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люс 15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068195" y="2574191"/>
            <a:ext cx="216024" cy="216024"/>
            <a:chOff x="2826961" y="2665462"/>
            <a:chExt cx="914400" cy="914400"/>
          </a:xfrm>
        </p:grpSpPr>
        <p:sp>
          <p:nvSpPr>
            <p:cNvPr id="18" name="Овал 17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857913" y="2976177"/>
            <a:ext cx="216024" cy="216024"/>
            <a:chOff x="2826961" y="2665462"/>
            <a:chExt cx="914400" cy="914400"/>
          </a:xfrm>
        </p:grpSpPr>
        <p:sp>
          <p:nvSpPr>
            <p:cNvPr id="21" name="Овал 20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Минус 21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82240" y="2478063"/>
            <a:ext cx="216024" cy="216024"/>
            <a:chOff x="2826961" y="2665462"/>
            <a:chExt cx="914400" cy="914400"/>
          </a:xfrm>
        </p:grpSpPr>
        <p:sp>
          <p:nvSpPr>
            <p:cNvPr id="24" name="Овал 23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инус 24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401312" y="3341993"/>
            <a:ext cx="216024" cy="216024"/>
            <a:chOff x="2826961" y="2665462"/>
            <a:chExt cx="914400" cy="914400"/>
          </a:xfrm>
        </p:grpSpPr>
        <p:sp>
          <p:nvSpPr>
            <p:cNvPr id="27" name="Овал 26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Минус 27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395370" y="2375993"/>
            <a:ext cx="216024" cy="216024"/>
            <a:chOff x="2826961" y="2665462"/>
            <a:chExt cx="914400" cy="914400"/>
          </a:xfrm>
        </p:grpSpPr>
        <p:sp>
          <p:nvSpPr>
            <p:cNvPr id="30" name="Овал 29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Минус 30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5460040" y="2766095"/>
            <a:ext cx="216024" cy="216024"/>
            <a:chOff x="2826961" y="2665462"/>
            <a:chExt cx="914400" cy="914400"/>
          </a:xfrm>
        </p:grpSpPr>
        <p:sp>
          <p:nvSpPr>
            <p:cNvPr id="33" name="Овал 32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Минус 33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729658" y="2487056"/>
            <a:ext cx="216024" cy="216024"/>
            <a:chOff x="2826961" y="2665462"/>
            <a:chExt cx="914400" cy="914400"/>
          </a:xfrm>
        </p:grpSpPr>
        <p:sp>
          <p:nvSpPr>
            <p:cNvPr id="36" name="Овал 35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5373089" y="3630351"/>
            <a:ext cx="216024" cy="216024"/>
            <a:chOff x="2826961" y="2665462"/>
            <a:chExt cx="914400" cy="914400"/>
          </a:xfrm>
        </p:grpSpPr>
        <p:sp>
          <p:nvSpPr>
            <p:cNvPr id="39" name="Овал 38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Минус 39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012605" y="3020565"/>
            <a:ext cx="216024" cy="216024"/>
            <a:chOff x="2826961" y="2665462"/>
            <a:chExt cx="914400" cy="914400"/>
          </a:xfrm>
        </p:grpSpPr>
        <p:sp>
          <p:nvSpPr>
            <p:cNvPr id="42" name="Овал 41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Минус 42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6611394" y="3624409"/>
            <a:ext cx="216024" cy="216024"/>
            <a:chOff x="2826961" y="2665462"/>
            <a:chExt cx="914400" cy="914400"/>
          </a:xfrm>
        </p:grpSpPr>
        <p:sp>
          <p:nvSpPr>
            <p:cNvPr id="45" name="Овал 44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Минус 45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284208" y="3712839"/>
            <a:ext cx="216024" cy="216024"/>
            <a:chOff x="2826961" y="2665462"/>
            <a:chExt cx="914400" cy="914400"/>
          </a:xfrm>
        </p:grpSpPr>
        <p:sp>
          <p:nvSpPr>
            <p:cNvPr id="48" name="Овал 47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Минус 48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772192" y="2481114"/>
            <a:ext cx="216024" cy="216024"/>
            <a:chOff x="2826961" y="2665462"/>
            <a:chExt cx="914400" cy="914400"/>
          </a:xfrm>
        </p:grpSpPr>
        <p:sp>
          <p:nvSpPr>
            <p:cNvPr id="51" name="Овал 50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Минус 51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524584" y="3025289"/>
            <a:ext cx="216024" cy="216024"/>
            <a:chOff x="2826961" y="2665462"/>
            <a:chExt cx="914400" cy="914400"/>
          </a:xfrm>
        </p:grpSpPr>
        <p:sp>
          <p:nvSpPr>
            <p:cNvPr id="54" name="Овал 53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Минус 54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898206" y="3726479"/>
            <a:ext cx="216024" cy="216024"/>
            <a:chOff x="2826961" y="2665462"/>
            <a:chExt cx="914400" cy="914400"/>
          </a:xfrm>
        </p:grpSpPr>
        <p:sp>
          <p:nvSpPr>
            <p:cNvPr id="57" name="Овал 56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Минус 57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562110" y="3218840"/>
            <a:ext cx="216024" cy="216024"/>
            <a:chOff x="2826961" y="2665462"/>
            <a:chExt cx="914400" cy="914400"/>
          </a:xfrm>
        </p:grpSpPr>
        <p:sp>
          <p:nvSpPr>
            <p:cNvPr id="60" name="Овал 59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Минус 60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>
            <a:grpSpLocks noChangeAspect="1"/>
          </p:cNvGrpSpPr>
          <p:nvPr/>
        </p:nvGrpSpPr>
        <p:grpSpPr>
          <a:xfrm>
            <a:off x="6800255" y="3355439"/>
            <a:ext cx="216000" cy="216000"/>
            <a:chOff x="1450504" y="2618606"/>
            <a:chExt cx="914400" cy="914400"/>
          </a:xfrm>
        </p:grpSpPr>
        <p:sp>
          <p:nvSpPr>
            <p:cNvPr id="63" name="Овал 62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люс 63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>
            <a:grpSpLocks noChangeAspect="1"/>
          </p:cNvGrpSpPr>
          <p:nvPr/>
        </p:nvGrpSpPr>
        <p:grpSpPr>
          <a:xfrm>
            <a:off x="5332403" y="3355438"/>
            <a:ext cx="216000" cy="216000"/>
            <a:chOff x="1450504" y="2618606"/>
            <a:chExt cx="914400" cy="914400"/>
          </a:xfrm>
        </p:grpSpPr>
        <p:sp>
          <p:nvSpPr>
            <p:cNvPr id="66" name="Овал 6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люс 6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5178126" y="3027808"/>
            <a:ext cx="216024" cy="216024"/>
            <a:chOff x="2826961" y="2665462"/>
            <a:chExt cx="914400" cy="914400"/>
          </a:xfrm>
        </p:grpSpPr>
        <p:sp>
          <p:nvSpPr>
            <p:cNvPr id="69" name="Овал 68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Минус 69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>
            <a:grpSpLocks noChangeAspect="1"/>
          </p:cNvGrpSpPr>
          <p:nvPr/>
        </p:nvGrpSpPr>
        <p:grpSpPr>
          <a:xfrm>
            <a:off x="5788071" y="2826006"/>
            <a:ext cx="216000" cy="216000"/>
            <a:chOff x="1450504" y="2618606"/>
            <a:chExt cx="914400" cy="914400"/>
          </a:xfrm>
        </p:grpSpPr>
        <p:sp>
          <p:nvSpPr>
            <p:cNvPr id="72" name="Овал 71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люс 72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>
            <a:grpSpLocks noChangeAspect="1"/>
          </p:cNvGrpSpPr>
          <p:nvPr/>
        </p:nvGrpSpPr>
        <p:grpSpPr>
          <a:xfrm>
            <a:off x="2715764" y="3165509"/>
            <a:ext cx="216000" cy="216000"/>
            <a:chOff x="1450504" y="2618606"/>
            <a:chExt cx="914400" cy="914400"/>
          </a:xfrm>
        </p:grpSpPr>
        <p:sp>
          <p:nvSpPr>
            <p:cNvPr id="75" name="Овал 74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люс 75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>
            <a:grpSpLocks noChangeAspect="1"/>
          </p:cNvGrpSpPr>
          <p:nvPr/>
        </p:nvGrpSpPr>
        <p:grpSpPr>
          <a:xfrm>
            <a:off x="1589394" y="2917289"/>
            <a:ext cx="216000" cy="216000"/>
            <a:chOff x="1450504" y="2618606"/>
            <a:chExt cx="914400" cy="914400"/>
          </a:xfrm>
        </p:grpSpPr>
        <p:sp>
          <p:nvSpPr>
            <p:cNvPr id="78" name="Овал 77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люс 78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0" name="Группа 79"/>
          <p:cNvGrpSpPr>
            <a:grpSpLocks noChangeAspect="1"/>
          </p:cNvGrpSpPr>
          <p:nvPr/>
        </p:nvGrpSpPr>
        <p:grpSpPr>
          <a:xfrm>
            <a:off x="2204281" y="2701676"/>
            <a:ext cx="216000" cy="216000"/>
            <a:chOff x="1450504" y="2618606"/>
            <a:chExt cx="914400" cy="914400"/>
          </a:xfrm>
        </p:grpSpPr>
        <p:sp>
          <p:nvSpPr>
            <p:cNvPr id="81" name="Овал 8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люс 8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>
            <a:grpSpLocks noChangeAspect="1"/>
          </p:cNvGrpSpPr>
          <p:nvPr/>
        </p:nvGrpSpPr>
        <p:grpSpPr>
          <a:xfrm>
            <a:off x="1581007" y="3212922"/>
            <a:ext cx="216000" cy="216000"/>
            <a:chOff x="1450504" y="2618606"/>
            <a:chExt cx="914400" cy="914400"/>
          </a:xfrm>
        </p:grpSpPr>
        <p:sp>
          <p:nvSpPr>
            <p:cNvPr id="84" name="Овал 83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люс 84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6" name="Группа 85"/>
          <p:cNvGrpSpPr>
            <a:grpSpLocks noChangeAspect="1"/>
          </p:cNvGrpSpPr>
          <p:nvPr/>
        </p:nvGrpSpPr>
        <p:grpSpPr>
          <a:xfrm>
            <a:off x="1705517" y="3555941"/>
            <a:ext cx="216000" cy="216000"/>
            <a:chOff x="1450504" y="2618606"/>
            <a:chExt cx="914400" cy="914400"/>
          </a:xfrm>
        </p:grpSpPr>
        <p:sp>
          <p:nvSpPr>
            <p:cNvPr id="87" name="Овал 86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люс 87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>
            <a:grpSpLocks noChangeAspect="1"/>
          </p:cNvGrpSpPr>
          <p:nvPr/>
        </p:nvGrpSpPr>
        <p:grpSpPr>
          <a:xfrm>
            <a:off x="2387692" y="3042006"/>
            <a:ext cx="216000" cy="216000"/>
            <a:chOff x="1450504" y="2618606"/>
            <a:chExt cx="914400" cy="914400"/>
          </a:xfrm>
        </p:grpSpPr>
        <p:sp>
          <p:nvSpPr>
            <p:cNvPr id="90" name="Овал 89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люс 90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>
            <a:grpSpLocks noChangeAspect="1"/>
          </p:cNvGrpSpPr>
          <p:nvPr/>
        </p:nvGrpSpPr>
        <p:grpSpPr>
          <a:xfrm>
            <a:off x="2343563" y="3781050"/>
            <a:ext cx="216000" cy="216000"/>
            <a:chOff x="1450504" y="2618606"/>
            <a:chExt cx="914400" cy="914400"/>
          </a:xfrm>
        </p:grpSpPr>
        <p:sp>
          <p:nvSpPr>
            <p:cNvPr id="93" name="Овал 92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люс 93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>
            <a:grpSpLocks noChangeAspect="1"/>
          </p:cNvGrpSpPr>
          <p:nvPr/>
        </p:nvGrpSpPr>
        <p:grpSpPr>
          <a:xfrm>
            <a:off x="1994222" y="3079088"/>
            <a:ext cx="216000" cy="216000"/>
            <a:chOff x="1450504" y="2618606"/>
            <a:chExt cx="914400" cy="914400"/>
          </a:xfrm>
        </p:grpSpPr>
        <p:sp>
          <p:nvSpPr>
            <p:cNvPr id="96" name="Овал 9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люс 9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>
            <a:grpSpLocks noChangeAspect="1"/>
          </p:cNvGrpSpPr>
          <p:nvPr/>
        </p:nvGrpSpPr>
        <p:grpSpPr>
          <a:xfrm>
            <a:off x="2918505" y="2610005"/>
            <a:ext cx="216000" cy="216000"/>
            <a:chOff x="1450504" y="2618606"/>
            <a:chExt cx="914400" cy="914400"/>
          </a:xfrm>
        </p:grpSpPr>
        <p:sp>
          <p:nvSpPr>
            <p:cNvPr id="99" name="Овал 98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люс 99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>
            <a:grpSpLocks noChangeAspect="1"/>
          </p:cNvGrpSpPr>
          <p:nvPr/>
        </p:nvGrpSpPr>
        <p:grpSpPr>
          <a:xfrm>
            <a:off x="2141806" y="2384998"/>
            <a:ext cx="216000" cy="216000"/>
            <a:chOff x="1450504" y="2618606"/>
            <a:chExt cx="914400" cy="914400"/>
          </a:xfrm>
        </p:grpSpPr>
        <p:sp>
          <p:nvSpPr>
            <p:cNvPr id="102" name="Овал 101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люс 102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>
            <a:grpSpLocks noChangeAspect="1"/>
          </p:cNvGrpSpPr>
          <p:nvPr/>
        </p:nvGrpSpPr>
        <p:grpSpPr>
          <a:xfrm>
            <a:off x="1936909" y="3773570"/>
            <a:ext cx="216000" cy="216000"/>
            <a:chOff x="1450504" y="2618606"/>
            <a:chExt cx="914400" cy="914400"/>
          </a:xfrm>
        </p:grpSpPr>
        <p:sp>
          <p:nvSpPr>
            <p:cNvPr id="105" name="Овал 104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Плюс 105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7" name="Группа 106"/>
          <p:cNvGrpSpPr>
            <a:grpSpLocks noChangeAspect="1"/>
          </p:cNvGrpSpPr>
          <p:nvPr/>
        </p:nvGrpSpPr>
        <p:grpSpPr>
          <a:xfrm>
            <a:off x="2537645" y="2725422"/>
            <a:ext cx="216000" cy="216000"/>
            <a:chOff x="1450504" y="2618606"/>
            <a:chExt cx="914400" cy="914400"/>
          </a:xfrm>
        </p:grpSpPr>
        <p:sp>
          <p:nvSpPr>
            <p:cNvPr id="108" name="Овал 107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Плюс 108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0" name="Группа 109"/>
          <p:cNvGrpSpPr>
            <a:grpSpLocks noChangeAspect="1"/>
          </p:cNvGrpSpPr>
          <p:nvPr/>
        </p:nvGrpSpPr>
        <p:grpSpPr>
          <a:xfrm>
            <a:off x="1467846" y="2416277"/>
            <a:ext cx="216000" cy="216000"/>
            <a:chOff x="1450504" y="2618606"/>
            <a:chExt cx="914400" cy="914400"/>
          </a:xfrm>
        </p:grpSpPr>
        <p:sp>
          <p:nvSpPr>
            <p:cNvPr id="111" name="Овал 11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Плюс 11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112"/>
          <p:cNvGrpSpPr>
            <a:grpSpLocks noChangeAspect="1"/>
          </p:cNvGrpSpPr>
          <p:nvPr/>
        </p:nvGrpSpPr>
        <p:grpSpPr>
          <a:xfrm>
            <a:off x="2648091" y="2373757"/>
            <a:ext cx="216000" cy="216000"/>
            <a:chOff x="1450504" y="2618606"/>
            <a:chExt cx="914400" cy="914400"/>
          </a:xfrm>
        </p:grpSpPr>
        <p:sp>
          <p:nvSpPr>
            <p:cNvPr id="114" name="Овал 113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Плюс 114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>
            <a:grpSpLocks noChangeAspect="1"/>
          </p:cNvGrpSpPr>
          <p:nvPr/>
        </p:nvGrpSpPr>
        <p:grpSpPr>
          <a:xfrm>
            <a:off x="2224927" y="3453882"/>
            <a:ext cx="216000" cy="216000"/>
            <a:chOff x="1450504" y="2618606"/>
            <a:chExt cx="914400" cy="914400"/>
          </a:xfrm>
        </p:grpSpPr>
        <p:sp>
          <p:nvSpPr>
            <p:cNvPr id="117" name="Овал 116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люс 117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9" name="Группа 118"/>
          <p:cNvGrpSpPr>
            <a:grpSpLocks noChangeAspect="1"/>
          </p:cNvGrpSpPr>
          <p:nvPr/>
        </p:nvGrpSpPr>
        <p:grpSpPr>
          <a:xfrm>
            <a:off x="1799453" y="2507947"/>
            <a:ext cx="216000" cy="216000"/>
            <a:chOff x="1450504" y="2618606"/>
            <a:chExt cx="914400" cy="914400"/>
          </a:xfrm>
        </p:grpSpPr>
        <p:sp>
          <p:nvSpPr>
            <p:cNvPr id="120" name="Овал 119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люс 120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>
            <a:grpSpLocks noChangeAspect="1"/>
          </p:cNvGrpSpPr>
          <p:nvPr/>
        </p:nvGrpSpPr>
        <p:grpSpPr>
          <a:xfrm>
            <a:off x="2731351" y="3814921"/>
            <a:ext cx="216000" cy="216000"/>
            <a:chOff x="1450504" y="2618606"/>
            <a:chExt cx="914400" cy="914400"/>
          </a:xfrm>
        </p:grpSpPr>
        <p:sp>
          <p:nvSpPr>
            <p:cNvPr id="123" name="Овал 122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Плюс 123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5" name="Группа 124"/>
          <p:cNvGrpSpPr>
            <a:grpSpLocks noChangeAspect="1"/>
          </p:cNvGrpSpPr>
          <p:nvPr/>
        </p:nvGrpSpPr>
        <p:grpSpPr>
          <a:xfrm>
            <a:off x="1461904" y="3804844"/>
            <a:ext cx="216000" cy="216000"/>
            <a:chOff x="1450504" y="2618606"/>
            <a:chExt cx="914400" cy="914400"/>
          </a:xfrm>
        </p:grpSpPr>
        <p:sp>
          <p:nvSpPr>
            <p:cNvPr id="126" name="Овал 12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люс 12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1892151" y="3355414"/>
            <a:ext cx="216024" cy="216024"/>
            <a:chOff x="2826961" y="2665462"/>
            <a:chExt cx="914400" cy="914400"/>
          </a:xfrm>
        </p:grpSpPr>
        <p:sp>
          <p:nvSpPr>
            <p:cNvPr id="129" name="Овал 128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Минус 129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1835696" y="2787773"/>
            <a:ext cx="216024" cy="216024"/>
            <a:chOff x="2826961" y="2665462"/>
            <a:chExt cx="914400" cy="914400"/>
          </a:xfrm>
        </p:grpSpPr>
        <p:sp>
          <p:nvSpPr>
            <p:cNvPr id="132" name="Овал 131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Минус 132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2656503" y="3435845"/>
            <a:ext cx="216024" cy="216024"/>
            <a:chOff x="2826961" y="2665462"/>
            <a:chExt cx="914400" cy="914400"/>
          </a:xfrm>
        </p:grpSpPr>
        <p:sp>
          <p:nvSpPr>
            <p:cNvPr id="135" name="Овал 134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Минус 135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1379311" y="3453858"/>
            <a:ext cx="216024" cy="216024"/>
            <a:chOff x="2826961" y="2665462"/>
            <a:chExt cx="914400" cy="914400"/>
          </a:xfrm>
        </p:grpSpPr>
        <p:sp>
          <p:nvSpPr>
            <p:cNvPr id="138" name="Овал 137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Минус 138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0" name="Группа 139"/>
          <p:cNvGrpSpPr>
            <a:grpSpLocks noChangeAspect="1"/>
          </p:cNvGrpSpPr>
          <p:nvPr/>
        </p:nvGrpSpPr>
        <p:grpSpPr>
          <a:xfrm>
            <a:off x="3602364" y="2610005"/>
            <a:ext cx="216000" cy="216000"/>
            <a:chOff x="1450504" y="2618606"/>
            <a:chExt cx="914400" cy="914400"/>
          </a:xfrm>
        </p:grpSpPr>
        <p:sp>
          <p:nvSpPr>
            <p:cNvPr id="141" name="Овал 14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Плюс 14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3" name="Группа 142"/>
          <p:cNvGrpSpPr>
            <a:grpSpLocks noChangeAspect="1"/>
          </p:cNvGrpSpPr>
          <p:nvPr/>
        </p:nvGrpSpPr>
        <p:grpSpPr>
          <a:xfrm>
            <a:off x="4448434" y="3428946"/>
            <a:ext cx="216000" cy="216000"/>
            <a:chOff x="1450504" y="2618606"/>
            <a:chExt cx="914400" cy="914400"/>
          </a:xfrm>
        </p:grpSpPr>
        <p:sp>
          <p:nvSpPr>
            <p:cNvPr id="144" name="Овал 143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Плюс 144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>
            <a:grpSpLocks noChangeAspect="1"/>
          </p:cNvGrpSpPr>
          <p:nvPr/>
        </p:nvGrpSpPr>
        <p:grpSpPr>
          <a:xfrm>
            <a:off x="3565560" y="3696843"/>
            <a:ext cx="216000" cy="216000"/>
            <a:chOff x="1450504" y="2618606"/>
            <a:chExt cx="914400" cy="914400"/>
          </a:xfrm>
        </p:grpSpPr>
        <p:sp>
          <p:nvSpPr>
            <p:cNvPr id="147" name="Овал 146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Плюс 147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9" name="Группа 148"/>
          <p:cNvGrpSpPr>
            <a:grpSpLocks noChangeAspect="1"/>
          </p:cNvGrpSpPr>
          <p:nvPr/>
        </p:nvGrpSpPr>
        <p:grpSpPr>
          <a:xfrm>
            <a:off x="3897219" y="2725421"/>
            <a:ext cx="216000" cy="216000"/>
            <a:chOff x="1450504" y="2618606"/>
            <a:chExt cx="914400" cy="914400"/>
          </a:xfrm>
        </p:grpSpPr>
        <p:sp>
          <p:nvSpPr>
            <p:cNvPr id="150" name="Овал 149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Плюс 150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2" name="Группа 151"/>
          <p:cNvGrpSpPr>
            <a:grpSpLocks noChangeAspect="1"/>
          </p:cNvGrpSpPr>
          <p:nvPr/>
        </p:nvGrpSpPr>
        <p:grpSpPr>
          <a:xfrm>
            <a:off x="3275856" y="3067362"/>
            <a:ext cx="216000" cy="216000"/>
            <a:chOff x="1450504" y="2618606"/>
            <a:chExt cx="914400" cy="914400"/>
          </a:xfrm>
        </p:grpSpPr>
        <p:sp>
          <p:nvSpPr>
            <p:cNvPr id="153" name="Овал 152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Плюс 153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5" name="Группа 154"/>
          <p:cNvGrpSpPr>
            <a:grpSpLocks noChangeAspect="1"/>
          </p:cNvGrpSpPr>
          <p:nvPr/>
        </p:nvGrpSpPr>
        <p:grpSpPr>
          <a:xfrm>
            <a:off x="3286313" y="3537927"/>
            <a:ext cx="216000" cy="216000"/>
            <a:chOff x="1450504" y="2618606"/>
            <a:chExt cx="914400" cy="914400"/>
          </a:xfrm>
        </p:grpSpPr>
        <p:sp>
          <p:nvSpPr>
            <p:cNvPr id="156" name="Овал 15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Плюс 15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4708347" y="2515339"/>
            <a:ext cx="216024" cy="216024"/>
            <a:chOff x="2826961" y="2665462"/>
            <a:chExt cx="914400" cy="914400"/>
          </a:xfrm>
        </p:grpSpPr>
        <p:sp>
          <p:nvSpPr>
            <p:cNvPr id="159" name="Овал 158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Минус 159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1" name="Группа 160"/>
          <p:cNvGrpSpPr/>
          <p:nvPr/>
        </p:nvGrpSpPr>
        <p:grpSpPr>
          <a:xfrm>
            <a:off x="4600335" y="3170567"/>
            <a:ext cx="216024" cy="216024"/>
            <a:chOff x="2826961" y="2665462"/>
            <a:chExt cx="914400" cy="914400"/>
          </a:xfrm>
        </p:grpSpPr>
        <p:sp>
          <p:nvSpPr>
            <p:cNvPr id="162" name="Овал 161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Минус 162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4" name="Группа 163"/>
          <p:cNvGrpSpPr/>
          <p:nvPr/>
        </p:nvGrpSpPr>
        <p:grpSpPr>
          <a:xfrm>
            <a:off x="4490955" y="3754263"/>
            <a:ext cx="216024" cy="216024"/>
            <a:chOff x="2826961" y="2665462"/>
            <a:chExt cx="914400" cy="914400"/>
          </a:xfrm>
        </p:grpSpPr>
        <p:sp>
          <p:nvSpPr>
            <p:cNvPr id="165" name="Овал 164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Минус 165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7" name="Группа 166"/>
          <p:cNvGrpSpPr/>
          <p:nvPr/>
        </p:nvGrpSpPr>
        <p:grpSpPr>
          <a:xfrm>
            <a:off x="4696732" y="2793715"/>
            <a:ext cx="216024" cy="216024"/>
            <a:chOff x="2826961" y="2665462"/>
            <a:chExt cx="914400" cy="914400"/>
          </a:xfrm>
        </p:grpSpPr>
        <p:sp>
          <p:nvSpPr>
            <p:cNvPr id="168" name="Овал 167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Минус 168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0" name="Группа 169"/>
          <p:cNvGrpSpPr/>
          <p:nvPr/>
        </p:nvGrpSpPr>
        <p:grpSpPr>
          <a:xfrm>
            <a:off x="4148499" y="3428922"/>
            <a:ext cx="216024" cy="216024"/>
            <a:chOff x="2826961" y="2665462"/>
            <a:chExt cx="914400" cy="914400"/>
          </a:xfrm>
        </p:grpSpPr>
        <p:sp>
          <p:nvSpPr>
            <p:cNvPr id="171" name="Овал 170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Минус 171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3" name="Группа 172"/>
          <p:cNvGrpSpPr/>
          <p:nvPr/>
        </p:nvGrpSpPr>
        <p:grpSpPr>
          <a:xfrm>
            <a:off x="3620065" y="2996898"/>
            <a:ext cx="216024" cy="216024"/>
            <a:chOff x="2826961" y="2665462"/>
            <a:chExt cx="914400" cy="914400"/>
          </a:xfrm>
        </p:grpSpPr>
        <p:sp>
          <p:nvSpPr>
            <p:cNvPr id="174" name="Овал 173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Минус 174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TextBox 175"/>
              <p:cNvSpPr txBox="1"/>
              <p:nvPr/>
            </p:nvSpPr>
            <p:spPr>
              <a:xfrm>
                <a:off x="4211960" y="2787773"/>
                <a:ext cx="436145" cy="472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200" b="1" i="1" smtClean="0">
                              <a:latin typeface="Cambria Math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176" name="TextBox 1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7773"/>
                <a:ext cx="436145" cy="472052"/>
              </a:xfrm>
              <a:prstGeom prst="rect">
                <a:avLst/>
              </a:prstGeom>
              <a:blipFill rotWithShape="1">
                <a:blip r:embed="rId2"/>
                <a:stretch>
                  <a:fillRect r="-25352" b="-24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7" name="Прямая со стрелкой 176"/>
          <p:cNvCxnSpPr/>
          <p:nvPr/>
        </p:nvCxnSpPr>
        <p:spPr>
          <a:xfrm flipH="1">
            <a:off x="4107277" y="3192201"/>
            <a:ext cx="57915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78" name="Группа 177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79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0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461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Вольт-амперная характеристика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p-n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перехода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971600" y="4011910"/>
            <a:ext cx="7200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572000" y="1347614"/>
            <a:ext cx="0" cy="33843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30940" y="1347614"/>
                <a:ext cx="567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940" y="1347614"/>
                <a:ext cx="567720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r="-1276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40352" y="4083918"/>
                <a:ext cx="645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B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4083918"/>
                <a:ext cx="64581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943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Дуга 8"/>
          <p:cNvSpPr/>
          <p:nvPr/>
        </p:nvSpPr>
        <p:spPr>
          <a:xfrm rot="5245573">
            <a:off x="798738" y="-1405079"/>
            <a:ext cx="5668035" cy="5505386"/>
          </a:xfrm>
          <a:prstGeom prst="arc">
            <a:avLst>
              <a:gd name="adj1" fmla="val 16572114"/>
              <a:gd name="adj2" fmla="val 2059933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9487134">
            <a:off x="2056871" y="2181600"/>
            <a:ext cx="4277907" cy="1910679"/>
          </a:xfrm>
          <a:prstGeom prst="arc">
            <a:avLst>
              <a:gd name="adj1" fmla="val 16105428"/>
              <a:gd name="adj2" fmla="val 20208081"/>
            </a:avLst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201311" y="2571750"/>
            <a:ext cx="1969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Прямой переход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4253195"/>
            <a:ext cx="2220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Обратный переход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550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Полупроводниковый диод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23528" y="1652281"/>
            <a:ext cx="4464496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Полупроводниковый диод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это устройство, которое проводит ток только в одном направлении, то есть, преобразует переменный ток в постоянный.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6015" r="27071" b="19830"/>
          <a:stretch/>
        </p:blipFill>
        <p:spPr>
          <a:xfrm>
            <a:off x="5076056" y="1508265"/>
            <a:ext cx="3672408" cy="2935693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710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Транзисторы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p:txBody>
      </p:sp>
      <p:grpSp>
        <p:nvGrpSpPr>
          <p:cNvPr id="183" name="Группа 182"/>
          <p:cNvGrpSpPr/>
          <p:nvPr/>
        </p:nvGrpSpPr>
        <p:grpSpPr>
          <a:xfrm>
            <a:off x="879338" y="1823546"/>
            <a:ext cx="2972582" cy="1424067"/>
            <a:chOff x="1348780" y="1706439"/>
            <a:chExt cx="6372200" cy="2377479"/>
          </a:xfrm>
        </p:grpSpPr>
        <p:sp>
          <p:nvSpPr>
            <p:cNvPr id="4" name="Куб 3"/>
            <p:cNvSpPr/>
            <p:nvPr/>
          </p:nvSpPr>
          <p:spPr>
            <a:xfrm>
              <a:off x="1348780" y="1707654"/>
              <a:ext cx="6372200" cy="2376264"/>
            </a:xfrm>
            <a:prstGeom prst="cub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681841" y="2422045"/>
              <a:ext cx="978207" cy="1134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94495" y="2422043"/>
              <a:ext cx="870651" cy="1134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5076056" y="1707654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3347864" y="1706439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7" name="TextBox 176"/>
            <p:cNvSpPr txBox="1"/>
            <p:nvPr/>
          </p:nvSpPr>
          <p:spPr>
            <a:xfrm>
              <a:off x="1855279" y="2422043"/>
              <a:ext cx="893492" cy="1128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9" name="Прямая соединительная линия 178"/>
            <p:cNvCxnSpPr/>
            <p:nvPr/>
          </p:nvCxnSpPr>
          <p:spPr>
            <a:xfrm>
              <a:off x="3347864" y="2301720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>
              <a:off x="5076056" y="2300505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5" name="Группа 184"/>
          <p:cNvGrpSpPr/>
          <p:nvPr/>
        </p:nvGrpSpPr>
        <p:grpSpPr>
          <a:xfrm>
            <a:off x="5323057" y="1814773"/>
            <a:ext cx="2972582" cy="1424067"/>
            <a:chOff x="1348780" y="1706439"/>
            <a:chExt cx="6372200" cy="2377479"/>
          </a:xfrm>
        </p:grpSpPr>
        <p:sp>
          <p:nvSpPr>
            <p:cNvPr id="186" name="Куб 185"/>
            <p:cNvSpPr/>
            <p:nvPr/>
          </p:nvSpPr>
          <p:spPr>
            <a:xfrm>
              <a:off x="1348780" y="1707654"/>
              <a:ext cx="6372200" cy="2376264"/>
            </a:xfrm>
            <a:prstGeom prst="cub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3726380" y="2450532"/>
              <a:ext cx="978207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639033" y="2450530"/>
              <a:ext cx="870649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9" name="Прямая соединительная линия 188"/>
            <p:cNvCxnSpPr/>
            <p:nvPr/>
          </p:nvCxnSpPr>
          <p:spPr>
            <a:xfrm flipH="1">
              <a:off x="5076056" y="1707654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Прямая соединительная линия 189"/>
            <p:cNvCxnSpPr/>
            <p:nvPr/>
          </p:nvCxnSpPr>
          <p:spPr>
            <a:xfrm flipH="1">
              <a:off x="3347864" y="1706439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1" name="TextBox 190"/>
            <p:cNvSpPr txBox="1"/>
            <p:nvPr/>
          </p:nvSpPr>
          <p:spPr>
            <a:xfrm>
              <a:off x="1899818" y="2450530"/>
              <a:ext cx="893492" cy="10005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2" name="Прямая соединительная линия 191"/>
            <p:cNvCxnSpPr/>
            <p:nvPr/>
          </p:nvCxnSpPr>
          <p:spPr>
            <a:xfrm>
              <a:off x="3347864" y="2301720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Прямая соединительная линия 192"/>
            <p:cNvCxnSpPr/>
            <p:nvPr/>
          </p:nvCxnSpPr>
          <p:spPr>
            <a:xfrm>
              <a:off x="5076056" y="2300505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" name="TextBox 193"/>
          <p:cNvSpPr txBox="1"/>
          <p:nvPr/>
        </p:nvSpPr>
        <p:spPr>
          <a:xfrm>
            <a:off x="1245899" y="1131590"/>
            <a:ext cx="223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698434" y="1131590"/>
            <a:ext cx="2221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6401043" y="4068000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База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2" name="Прямая соединительная линия 201"/>
          <p:cNvCxnSpPr/>
          <p:nvPr/>
        </p:nvCxnSpPr>
        <p:spPr>
          <a:xfrm flipV="1">
            <a:off x="6732240" y="3204000"/>
            <a:ext cx="0" cy="86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1938998" y="4068000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База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4" name="Прямая соединительная линия 203"/>
          <p:cNvCxnSpPr/>
          <p:nvPr/>
        </p:nvCxnSpPr>
        <p:spPr>
          <a:xfrm flipV="1">
            <a:off x="2270195" y="3204000"/>
            <a:ext cx="0" cy="864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05" name="Группа 204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06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7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272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  <p:bldP spid="195" grpId="0"/>
      <p:bldP spid="196" grpId="0"/>
      <p:bldP spid="2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213992" y="794267"/>
            <a:ext cx="2699791" cy="1514119"/>
            <a:chOff x="1348780" y="1300683"/>
            <a:chExt cx="6372200" cy="2783235"/>
          </a:xfrm>
        </p:grpSpPr>
        <p:sp>
          <p:nvSpPr>
            <p:cNvPr id="5" name="Куб 4"/>
            <p:cNvSpPr/>
            <p:nvPr/>
          </p:nvSpPr>
          <p:spPr>
            <a:xfrm>
              <a:off x="1348780" y="1707654"/>
              <a:ext cx="6372200" cy="2376264"/>
            </a:xfrm>
            <a:prstGeom prst="cub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 rot="21160416">
              <a:off x="4130982" y="1449093"/>
              <a:ext cx="978206" cy="1000549"/>
            </a:xfrm>
            <a:prstGeom prst="rect">
              <a:avLst/>
            </a:prstGeom>
            <a:noFill/>
            <a:scene3d>
              <a:camera prst="isometricOffAxis2Top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21160416">
              <a:off x="6043635" y="1300683"/>
              <a:ext cx="870649" cy="1000549"/>
            </a:xfrm>
            <a:prstGeom prst="rect">
              <a:avLst/>
            </a:prstGeom>
            <a:noFill/>
            <a:scene3d>
              <a:camera prst="isometricOffAxis2Top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5076056" y="1707654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3347864" y="1706439"/>
              <a:ext cx="594066" cy="594066"/>
            </a:xfrm>
            <a:prstGeom prst="line">
              <a:avLst/>
            </a:prstGeom>
            <a:ln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 rot="21160416">
              <a:off x="2304420" y="1302856"/>
              <a:ext cx="893492" cy="1000549"/>
            </a:xfrm>
            <a:prstGeom prst="rect">
              <a:avLst/>
            </a:prstGeom>
            <a:noFill/>
            <a:scene3d>
              <a:camera prst="isometricOffAxis2Top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347864" y="2301720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076056" y="2300505"/>
              <a:ext cx="0" cy="17821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395536" y="2667657"/>
            <a:ext cx="612389" cy="576064"/>
            <a:chOff x="1403648" y="2931790"/>
            <a:chExt cx="612389" cy="576064"/>
          </a:xfrm>
        </p:grpSpPr>
        <p:sp>
          <p:nvSpPr>
            <p:cNvPr id="13" name="Овал 12"/>
            <p:cNvSpPr/>
            <p:nvPr/>
          </p:nvSpPr>
          <p:spPr>
            <a:xfrm>
              <a:off x="1403648" y="2931790"/>
              <a:ext cx="576064" cy="576064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7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Прямоугольник 13"/>
                <p:cNvSpPr/>
                <p:nvPr/>
              </p:nvSpPr>
              <p:spPr>
                <a:xfrm>
                  <a:off x="1470695" y="2931790"/>
                  <a:ext cx="545342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3000" b="1" i="1" smtClean="0">
                            <a:latin typeface="Cambria Math"/>
                            <a:ea typeface="Cambria Math"/>
                          </a:rPr>
                          <m:t>~</m:t>
                        </m:r>
                      </m:oMath>
                    </m:oMathPara>
                  </a14:m>
                  <a:endParaRPr lang="ru-RU" sz="3000" b="1" dirty="0"/>
                </a:p>
              </p:txBody>
            </p:sp>
          </mc:Choice>
          <mc:Fallback xmlns="">
            <p:sp>
              <p:nvSpPr>
                <p:cNvPr id="14" name="Прямоугольник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0695" y="2931790"/>
                  <a:ext cx="545342" cy="55399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333" r="-25843" b="-3555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7" name="Прямая соединительная линия 16"/>
          <p:cNvCxnSpPr/>
          <p:nvPr/>
        </p:nvCxnSpPr>
        <p:spPr>
          <a:xfrm flipV="1">
            <a:off x="683568" y="1809467"/>
            <a:ext cx="0" cy="856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83568" y="1823616"/>
            <a:ext cx="15304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83568" y="3227867"/>
            <a:ext cx="0" cy="856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662288" y="4099067"/>
            <a:ext cx="540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 rot="10800000">
            <a:off x="1183184" y="3683296"/>
            <a:ext cx="1352706" cy="833798"/>
            <a:chOff x="1043608" y="987574"/>
            <a:chExt cx="1512168" cy="936104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>
              <a:off x="1691680" y="1203598"/>
              <a:ext cx="0" cy="504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907704" y="987574"/>
              <a:ext cx="0" cy="93610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1907704" y="1455626"/>
              <a:ext cx="64807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1043608" y="1458467"/>
              <a:ext cx="64807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8" name="Прямая соединительная линия 27"/>
          <p:cNvCxnSpPr/>
          <p:nvPr/>
        </p:nvCxnSpPr>
        <p:spPr>
          <a:xfrm>
            <a:off x="4804541" y="1823867"/>
            <a:ext cx="78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 rot="5400000">
            <a:off x="4651485" y="3018666"/>
            <a:ext cx="1875712" cy="314114"/>
            <a:chOff x="3725960" y="3147814"/>
            <a:chExt cx="1692080" cy="270403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4211960" y="3147814"/>
              <a:ext cx="720080" cy="270403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7" name="Прямая соединительная линия 56"/>
            <p:cNvCxnSpPr>
              <a:stCxn id="56" idx="3"/>
            </p:cNvCxnSpPr>
            <p:nvPr/>
          </p:nvCxnSpPr>
          <p:spPr>
            <a:xfrm flipV="1">
              <a:off x="4932040" y="3283015"/>
              <a:ext cx="486000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3725960" y="3283016"/>
              <a:ext cx="48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 rot="10800000">
            <a:off x="3844235" y="3682168"/>
            <a:ext cx="1352706" cy="833798"/>
            <a:chOff x="1043608" y="987574"/>
            <a:chExt cx="1512168" cy="936104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>
              <a:off x="1691680" y="1203598"/>
              <a:ext cx="0" cy="504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1907704" y="987574"/>
              <a:ext cx="0" cy="93610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1907704" y="1455626"/>
              <a:ext cx="64807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1043608" y="1458467"/>
              <a:ext cx="64807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Прямая соединительная линия 35"/>
          <p:cNvCxnSpPr/>
          <p:nvPr/>
        </p:nvCxnSpPr>
        <p:spPr>
          <a:xfrm>
            <a:off x="5589342" y="1805867"/>
            <a:ext cx="0" cy="4981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148064" y="4096800"/>
            <a:ext cx="457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2501194" y="4099067"/>
            <a:ext cx="1353136" cy="11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64088" y="2960279"/>
                <a:ext cx="43659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960279"/>
                <a:ext cx="436593" cy="430887"/>
              </a:xfrm>
              <a:prstGeom prst="rect">
                <a:avLst/>
              </a:prstGeom>
              <a:blipFill rotWithShape="1">
                <a:blip r:embed="rId3"/>
                <a:stretch>
                  <a:fillRect t="-8571" r="-2361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691680" y="3282058"/>
                <a:ext cx="40427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282058"/>
                <a:ext cx="404277" cy="430887"/>
              </a:xfrm>
              <a:prstGeom prst="rect">
                <a:avLst/>
              </a:prstGeom>
              <a:blipFill rotWithShape="1">
                <a:blip r:embed="rId4"/>
                <a:stretch>
                  <a:fillRect t="-8451" r="-25758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330975" y="3281867"/>
                <a:ext cx="40427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975" y="3281867"/>
                <a:ext cx="404277" cy="430887"/>
              </a:xfrm>
              <a:prstGeom prst="rect">
                <a:avLst/>
              </a:prstGeom>
              <a:blipFill rotWithShape="1">
                <a:blip r:embed="rId5"/>
                <a:stretch>
                  <a:fillRect t="-8451" r="-25373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Плюс 82"/>
          <p:cNvSpPr/>
          <p:nvPr/>
        </p:nvSpPr>
        <p:spPr>
          <a:xfrm>
            <a:off x="1814288" y="1580867"/>
            <a:ext cx="457200" cy="457200"/>
          </a:xfrm>
          <a:prstGeom prst="mathPl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Минус 83"/>
          <p:cNvSpPr/>
          <p:nvPr/>
        </p:nvSpPr>
        <p:spPr>
          <a:xfrm>
            <a:off x="4716016" y="1597742"/>
            <a:ext cx="457200" cy="457200"/>
          </a:xfrm>
          <a:prstGeom prst="mathMin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авая фигурная скобка 84"/>
          <p:cNvSpPr/>
          <p:nvPr/>
        </p:nvSpPr>
        <p:spPr>
          <a:xfrm rot="5400000">
            <a:off x="2910668" y="2225254"/>
            <a:ext cx="300601" cy="52807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1547664" y="2723055"/>
            <a:ext cx="1788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Прямой переход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авая фигурная скобка 86"/>
          <p:cNvSpPr/>
          <p:nvPr/>
        </p:nvSpPr>
        <p:spPr>
          <a:xfrm rot="5400000">
            <a:off x="3642873" y="2225254"/>
            <a:ext cx="300601" cy="52807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3359626" y="2723055"/>
            <a:ext cx="201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Обратный переход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21421" y="291393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Эмиттер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Прямая со стрелкой 90"/>
          <p:cNvCxnSpPr>
            <a:stCxn id="89" idx="2"/>
          </p:cNvCxnSpPr>
          <p:nvPr/>
        </p:nvCxnSpPr>
        <p:spPr>
          <a:xfrm>
            <a:off x="1034543" y="660725"/>
            <a:ext cx="1407340" cy="515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809363" y="290267"/>
            <a:ext cx="1210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Коллектор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Прямая со стрелкой 92"/>
          <p:cNvCxnSpPr/>
          <p:nvPr/>
        </p:nvCxnSpPr>
        <p:spPr>
          <a:xfrm flipH="1">
            <a:off x="4728484" y="662455"/>
            <a:ext cx="1407600" cy="51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4" name="Группа 113"/>
          <p:cNvGrpSpPr/>
          <p:nvPr/>
        </p:nvGrpSpPr>
        <p:grpSpPr>
          <a:xfrm>
            <a:off x="6677102" y="1768476"/>
            <a:ext cx="1639314" cy="2819498"/>
            <a:chOff x="6264441" y="1587767"/>
            <a:chExt cx="1639314" cy="28194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7407372" y="1587767"/>
                  <a:ext cx="4539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i="1" smtClean="0">
                            <a:latin typeface="Cambria Math"/>
                            <a:ea typeface="Cambria Math"/>
                          </a:rPr>
                          <m:t>К</m:t>
                        </m:r>
                      </m:oMath>
                    </m:oMathPara>
                  </a14:m>
                  <a:endParaRPr lang="ru-RU" sz="2400" i="1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07372" y="1587767"/>
                  <a:ext cx="453970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0526" r="-28378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431416" y="3945600"/>
                  <a:ext cx="42992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b="0" i="1" smtClean="0">
                            <a:latin typeface="Cambria Math"/>
                            <a:ea typeface="Cambria Math"/>
                          </a:rPr>
                          <m:t>Э</m:t>
                        </m:r>
                      </m:oMath>
                    </m:oMathPara>
                  </a14:m>
                  <a:endParaRPr lang="ru-RU" sz="2400" i="1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1416" y="3945600"/>
                  <a:ext cx="429926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10526" r="-30000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6264441" y="2742485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i="1" smtClean="0">
                            <a:latin typeface="Cambria Math"/>
                            <a:ea typeface="Cambria Math"/>
                          </a:rPr>
                          <m:t>Б</m:t>
                        </m:r>
                      </m:oMath>
                    </m:oMathPara>
                  </a14:m>
                  <a:endParaRPr lang="ru-RU" sz="2400" i="1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4441" y="2742485"/>
                  <a:ext cx="437940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10667" r="-29167" b="-30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Овал 94"/>
            <p:cNvSpPr/>
            <p:nvPr/>
          </p:nvSpPr>
          <p:spPr>
            <a:xfrm>
              <a:off x="6960877" y="2528036"/>
              <a:ext cx="942878" cy="94287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7" name="Прямая соединительная линия 96"/>
            <p:cNvCxnSpPr/>
            <p:nvPr/>
          </p:nvCxnSpPr>
          <p:spPr>
            <a:xfrm>
              <a:off x="6702381" y="2987188"/>
              <a:ext cx="53391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7236296" y="2771371"/>
              <a:ext cx="0" cy="45304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flipV="1">
              <a:off x="7657157" y="3413742"/>
              <a:ext cx="0" cy="50574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flipV="1">
              <a:off x="7657200" y="2087087"/>
              <a:ext cx="0" cy="50574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flipH="1">
              <a:off x="7236253" y="2579437"/>
              <a:ext cx="420904" cy="26695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flipH="1" flipV="1">
              <a:off x="7350453" y="3237465"/>
              <a:ext cx="306705" cy="1762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Равнобедренный треугольник 111"/>
            <p:cNvSpPr/>
            <p:nvPr/>
          </p:nvSpPr>
          <p:spPr>
            <a:xfrm rot="18014626">
              <a:off x="7272000" y="3139200"/>
              <a:ext cx="89692" cy="155977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16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7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8" name="Группа 117"/>
          <p:cNvGrpSpPr>
            <a:grpSpLocks noChangeAspect="1"/>
          </p:cNvGrpSpPr>
          <p:nvPr/>
        </p:nvGrpSpPr>
        <p:grpSpPr>
          <a:xfrm>
            <a:off x="2544132" y="1610342"/>
            <a:ext cx="216000" cy="216000"/>
            <a:chOff x="1450504" y="2618606"/>
            <a:chExt cx="914400" cy="914400"/>
          </a:xfrm>
        </p:grpSpPr>
        <p:sp>
          <p:nvSpPr>
            <p:cNvPr id="119" name="Овал 118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Плюс 119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3330759" y="1701455"/>
            <a:ext cx="216024" cy="216024"/>
            <a:chOff x="2826961" y="2665462"/>
            <a:chExt cx="914400" cy="914400"/>
          </a:xfrm>
        </p:grpSpPr>
        <p:sp>
          <p:nvSpPr>
            <p:cNvPr id="122" name="Овал 121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Минус 122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123"/>
          <p:cNvGrpSpPr>
            <a:grpSpLocks noChangeAspect="1"/>
          </p:cNvGrpSpPr>
          <p:nvPr/>
        </p:nvGrpSpPr>
        <p:grpSpPr>
          <a:xfrm>
            <a:off x="2285194" y="1400283"/>
            <a:ext cx="216000" cy="216000"/>
            <a:chOff x="1450504" y="2618606"/>
            <a:chExt cx="914400" cy="914400"/>
          </a:xfrm>
        </p:grpSpPr>
        <p:sp>
          <p:nvSpPr>
            <p:cNvPr id="125" name="Овал 124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люс 125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>
            <a:grpSpLocks noChangeAspect="1"/>
          </p:cNvGrpSpPr>
          <p:nvPr/>
        </p:nvGrpSpPr>
        <p:grpSpPr>
          <a:xfrm>
            <a:off x="2324330" y="1946942"/>
            <a:ext cx="216000" cy="216000"/>
            <a:chOff x="1450504" y="2618606"/>
            <a:chExt cx="914400" cy="914400"/>
          </a:xfrm>
        </p:grpSpPr>
        <p:sp>
          <p:nvSpPr>
            <p:cNvPr id="128" name="Овал 127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люс 128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0" name="Группа 129"/>
          <p:cNvGrpSpPr>
            <a:grpSpLocks noChangeAspect="1"/>
          </p:cNvGrpSpPr>
          <p:nvPr/>
        </p:nvGrpSpPr>
        <p:grpSpPr>
          <a:xfrm>
            <a:off x="2688933" y="1398156"/>
            <a:ext cx="216000" cy="216000"/>
            <a:chOff x="1450504" y="2618606"/>
            <a:chExt cx="914400" cy="914400"/>
          </a:xfrm>
        </p:grpSpPr>
        <p:sp>
          <p:nvSpPr>
            <p:cNvPr id="131" name="Овал 13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люс 13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>
            <a:grpSpLocks noChangeAspect="1"/>
          </p:cNvGrpSpPr>
          <p:nvPr/>
        </p:nvGrpSpPr>
        <p:grpSpPr>
          <a:xfrm>
            <a:off x="2621839" y="2035642"/>
            <a:ext cx="216000" cy="216000"/>
            <a:chOff x="1450504" y="2618606"/>
            <a:chExt cx="914400" cy="914400"/>
          </a:xfrm>
        </p:grpSpPr>
        <p:sp>
          <p:nvSpPr>
            <p:cNvPr id="134" name="Овал 133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Плюс 134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>
            <a:grpSpLocks noChangeAspect="1"/>
          </p:cNvGrpSpPr>
          <p:nvPr/>
        </p:nvGrpSpPr>
        <p:grpSpPr>
          <a:xfrm>
            <a:off x="2273545" y="1712400"/>
            <a:ext cx="216000" cy="216000"/>
            <a:chOff x="1450504" y="2618606"/>
            <a:chExt cx="914400" cy="914400"/>
          </a:xfrm>
        </p:grpSpPr>
        <p:sp>
          <p:nvSpPr>
            <p:cNvPr id="137" name="Овал 136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Плюс 137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>
            <a:grpSpLocks noChangeAspect="1"/>
          </p:cNvGrpSpPr>
          <p:nvPr/>
        </p:nvGrpSpPr>
        <p:grpSpPr>
          <a:xfrm>
            <a:off x="2700158" y="1785701"/>
            <a:ext cx="216000" cy="216000"/>
            <a:chOff x="1450504" y="2618606"/>
            <a:chExt cx="914400" cy="914400"/>
          </a:xfrm>
        </p:grpSpPr>
        <p:sp>
          <p:nvSpPr>
            <p:cNvPr id="140" name="Овал 139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Плюс 140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3186816" y="1953995"/>
            <a:ext cx="216024" cy="216024"/>
            <a:chOff x="2826961" y="2665462"/>
            <a:chExt cx="914400" cy="914400"/>
          </a:xfrm>
        </p:grpSpPr>
        <p:sp>
          <p:nvSpPr>
            <p:cNvPr id="143" name="Овал 142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Минус 143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8" name="Группа 147"/>
          <p:cNvGrpSpPr/>
          <p:nvPr/>
        </p:nvGrpSpPr>
        <p:grpSpPr>
          <a:xfrm>
            <a:off x="3143724" y="1443521"/>
            <a:ext cx="216024" cy="216024"/>
            <a:chOff x="2826961" y="2665462"/>
            <a:chExt cx="914400" cy="914400"/>
          </a:xfrm>
        </p:grpSpPr>
        <p:sp>
          <p:nvSpPr>
            <p:cNvPr id="149" name="Овал 148"/>
            <p:cNvSpPr/>
            <p:nvPr/>
          </p:nvSpPr>
          <p:spPr>
            <a:xfrm>
              <a:off x="2852113" y="2690614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3000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Минус 149"/>
            <p:cNvSpPr/>
            <p:nvPr/>
          </p:nvSpPr>
          <p:spPr>
            <a:xfrm>
              <a:off x="2826961" y="2665462"/>
              <a:ext cx="914400" cy="9144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>
            <a:grpSpLocks noChangeAspect="1"/>
          </p:cNvGrpSpPr>
          <p:nvPr/>
        </p:nvGrpSpPr>
        <p:grpSpPr>
          <a:xfrm>
            <a:off x="4115820" y="1610342"/>
            <a:ext cx="216000" cy="216000"/>
            <a:chOff x="1450504" y="2618606"/>
            <a:chExt cx="914400" cy="914400"/>
          </a:xfrm>
        </p:grpSpPr>
        <p:sp>
          <p:nvSpPr>
            <p:cNvPr id="152" name="Овал 151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Плюс 152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>
            <a:grpSpLocks noChangeAspect="1"/>
          </p:cNvGrpSpPr>
          <p:nvPr/>
        </p:nvGrpSpPr>
        <p:grpSpPr>
          <a:xfrm>
            <a:off x="3856882" y="1400283"/>
            <a:ext cx="216000" cy="216000"/>
            <a:chOff x="1450504" y="2618606"/>
            <a:chExt cx="914400" cy="914400"/>
          </a:xfrm>
        </p:grpSpPr>
        <p:sp>
          <p:nvSpPr>
            <p:cNvPr id="155" name="Овал 154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Плюс 155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>
            <a:grpSpLocks noChangeAspect="1"/>
          </p:cNvGrpSpPr>
          <p:nvPr/>
        </p:nvGrpSpPr>
        <p:grpSpPr>
          <a:xfrm>
            <a:off x="3896018" y="1946942"/>
            <a:ext cx="216000" cy="216000"/>
            <a:chOff x="1450504" y="2618606"/>
            <a:chExt cx="914400" cy="914400"/>
          </a:xfrm>
        </p:grpSpPr>
        <p:sp>
          <p:nvSpPr>
            <p:cNvPr id="158" name="Овал 157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Плюс 158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0" name="Группа 159"/>
          <p:cNvGrpSpPr>
            <a:grpSpLocks noChangeAspect="1"/>
          </p:cNvGrpSpPr>
          <p:nvPr/>
        </p:nvGrpSpPr>
        <p:grpSpPr>
          <a:xfrm>
            <a:off x="4260621" y="1398156"/>
            <a:ext cx="216000" cy="216000"/>
            <a:chOff x="1450504" y="2618606"/>
            <a:chExt cx="914400" cy="914400"/>
          </a:xfrm>
        </p:grpSpPr>
        <p:sp>
          <p:nvSpPr>
            <p:cNvPr id="161" name="Овал 16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Плюс 16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>
            <a:grpSpLocks noChangeAspect="1"/>
          </p:cNvGrpSpPr>
          <p:nvPr/>
        </p:nvGrpSpPr>
        <p:grpSpPr>
          <a:xfrm>
            <a:off x="4193527" y="2035642"/>
            <a:ext cx="216000" cy="216000"/>
            <a:chOff x="1450504" y="2618606"/>
            <a:chExt cx="914400" cy="914400"/>
          </a:xfrm>
        </p:grpSpPr>
        <p:sp>
          <p:nvSpPr>
            <p:cNvPr id="164" name="Овал 163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люс 164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6" name="Группа 165"/>
          <p:cNvGrpSpPr>
            <a:grpSpLocks noChangeAspect="1"/>
          </p:cNvGrpSpPr>
          <p:nvPr/>
        </p:nvGrpSpPr>
        <p:grpSpPr>
          <a:xfrm>
            <a:off x="3845233" y="1712400"/>
            <a:ext cx="216000" cy="216000"/>
            <a:chOff x="1450504" y="2618606"/>
            <a:chExt cx="914400" cy="914400"/>
          </a:xfrm>
        </p:grpSpPr>
        <p:sp>
          <p:nvSpPr>
            <p:cNvPr id="167" name="Овал 166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Плюс 167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>
            <a:grpSpLocks noChangeAspect="1"/>
          </p:cNvGrpSpPr>
          <p:nvPr/>
        </p:nvGrpSpPr>
        <p:grpSpPr>
          <a:xfrm>
            <a:off x="4271846" y="1785701"/>
            <a:ext cx="216000" cy="216000"/>
            <a:chOff x="1450504" y="2618606"/>
            <a:chExt cx="914400" cy="914400"/>
          </a:xfrm>
        </p:grpSpPr>
        <p:sp>
          <p:nvSpPr>
            <p:cNvPr id="170" name="Овал 169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Плюс 170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/>
              <p:cNvSpPr txBox="1"/>
              <p:nvPr/>
            </p:nvSpPr>
            <p:spPr>
              <a:xfrm>
                <a:off x="6245595" y="814949"/>
                <a:ext cx="14539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э</m:t>
                          </m:r>
                        </m:sub>
                      </m:sSub>
                      <m:r>
                        <a:rPr lang="ru-RU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б</m:t>
                          </m:r>
                        </m:sub>
                      </m:sSub>
                      <m:r>
                        <a:rPr lang="ru-RU" sz="20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595" y="814949"/>
                <a:ext cx="1453988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692" r="-6303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/>
              <p:cNvSpPr txBox="1"/>
              <p:nvPr/>
            </p:nvSpPr>
            <p:spPr>
              <a:xfrm>
                <a:off x="6228184" y="1301345"/>
                <a:ext cx="19840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ru-RU" sz="2000" b="0" i="1" smtClean="0">
                                  <a:latin typeface="Cambria Math"/>
                                </a:rPr>
                                <m:t>б</m:t>
                              </m:r>
                            </m:sub>
                          </m:sSub>
                          <m:r>
                            <a:rPr lang="ru-RU" sz="2000" b="0" i="1" smtClean="0">
                              <a:latin typeface="Cambria Math"/>
                              <a:ea typeface="Cambria Math"/>
                            </a:rPr>
                            <m:t>≈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0⇒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э</m:t>
                          </m:r>
                        </m:sub>
                      </m:sSub>
                      <m:r>
                        <a:rPr lang="ru-RU" sz="2000" i="1"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3" name="TextBox 1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301345"/>
                <a:ext cx="1984005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576" r="-4308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/>
              <p:cNvSpPr txBox="1"/>
              <p:nvPr/>
            </p:nvSpPr>
            <p:spPr>
              <a:xfrm>
                <a:off x="6228184" y="1772331"/>
                <a:ext cx="12895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/>
                              <a:ea typeface="Cambria Math"/>
                            </a:rPr>
                            <m:t>э</m:t>
                          </m:r>
                        </m:sub>
                      </m:sSub>
                      <m:r>
                        <a:rPr lang="ru-RU" sz="2000" i="1" smtClean="0">
                          <a:latin typeface="Cambria Math"/>
                          <a:ea typeface="Cambria Math"/>
                        </a:rPr>
                        <m:t>~∆</m:t>
                      </m:r>
                      <m:sSub>
                        <m:sSubPr>
                          <m:ctrlPr>
                            <a:rPr lang="ru-RU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4" name="TextBox 1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772331"/>
                <a:ext cx="1289584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692" r="-7109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581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34568E-6 C 0.01077 0.00648 0.00729 0.03457 0.01771 0.04074 C 0.02361 0.03827 0.02118 0.04136 0.02292 0.03148 C 0.02361 0.02778 0.025 0.02037 0.025 0.02037 C 0.02535 0.01605 0.02465 0.0108 0.02604 0.00741 C 0.02674 0.00555 0.02761 0.0108 0.02813 0.01296 C 0.02899 0.01666 0.02952 0.02037 0.03021 0.02407 C 0.03177 0.03241 0.03351 0.03487 0.03854 0.03704 C 0.03889 0.03518 0.03906 0.02963 0.03959 0.03148 C 0.04497 0.05062 0.03316 0.0429 0.05 0.04629 C 0.04861 0.05401 0.04132 0.0608 0.04792 0.07037 C 0.05018 0.07345 0.05347 0.0716 0.05625 0.07222 C 0.05469 0.07284 0.04479 0.07839 0.04479 0.08148 C 0.04479 0.08333 0.04688 0.08025 0.04792 0.07963 C 0.04931 0.07901 0.0507 0.07839 0.05209 0.07778 C 0.06719 0.08457 0.05764 0.0821 0.08125 0.07778 C 0.0875 0.06666 0.08733 0.05833 0.08438 0.04259 C 0.08403 0.03457 0.08386 0.02654 0.08334 0.01852 C 0.08316 0.01666 0.08195 0.01481 0.08229 0.01296 C 0.08281 0.0108 0.08438 0.01049 0.08542 0.00926 C 0.08959 0.00987 0.09375 0.00957 0.09792 0.01111 C 0.10295 0.01296 0.10313 0.02469 0.10834 0.02778 C 0.11771 0.02531 0.13646 0.02222 0.13646 0.02222 C 0.14011 0.00926 0.14149 0.00957 0.14792 0.00185 C 0.15035 -0.00494 0.14948 -0.00185 0.15104 -0.00741 " pathEditMode="relative" ptsTypes="ffffffffffffffffffffffffA">
                                      <p:cBhvr>
                                        <p:cTn id="104" dur="8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827E-6 C 0.00764 0.00185 0.00868 0.0034 0.01458 0.01111 C 0.01597 0.01852 0.02396 0.02778 0.02396 0.02778 C 0.02743 0.04043 0.03316 0.04229 0.03958 0.04815 C 0.04688 0.04753 0.05434 0.04877 0.06146 0.0463 C 0.06389 0.04537 0.06771 0.03889 0.06771 0.03889 C 0.07066 0.0284 0.07101 0.01914 0.07188 0.00741 C 0.07465 0.00926 0.07778 0.00988 0.08021 0.01296 C 0.0842 0.0179 0.08142 0.03611 0.08438 0.03889 C 0.08576 0.04013 0.08715 0.04136 0.08854 0.04259 C 0.09896 0.04105 0.10122 0.04383 0.10417 0.02778 C 0.10521 0.00988 0.10347 0.00525 0.1125 0.00926 C 0.11962 0.02593 0.1191 0.04043 0.13229 0.0463 C 0.13767 0.04445 0.14063 0.04352 0.14375 0.03519 C 0.15347 0.03858 0.14479 0.03426 0.15313 0.04259 C 0.15833 0.04784 0.1651 0.04938 0.17083 0.05185 C 0.17326 0.05124 0.17604 0.05247 0.17813 0.05 C 0.18021 0.04753 0.18229 0.03889 0.18229 0.03889 C 0.18264 0.03642 0.18299 0.03395 0.18333 0.03148 C 0.18368 0.02963 0.18438 0.02593 0.18438 0.02593 L 0.19688 0.04074 " pathEditMode="relative" ptsTypes="fffffffffffffffffffAA">
                                      <p:cBhvr>
                                        <p:cTn id="106" dur="8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6.2963E-6 C 0.00695 0.00063 0.01407 -0.00061 0.02084 0.00186 C 0.02275 0.00248 0.02379 0.00649 0.02501 0.00927 C 0.02987 0.02069 0.03056 0.03242 0.03855 0.03705 C 0.04949 0.03519 0.05001 0.03766 0.05522 0.02408 C 0.05712 0.02933 0.05782 0.04075 0.06042 0.04445 C 0.06216 0.04692 0.06667 0.04816 0.06667 0.04816 C 0.07709 0.04692 0.08143 0.04908 0.08959 0.0426 C 0.09289 0.04013 0.09549 0.03056 0.09897 0.02964 C 0.10626 0.02809 0.11355 0.0284 0.12084 0.02779 C 0.13108 0.02902 0.13438 0.02964 0.14272 0.03334 C 0.15417 0.03272 0.17709 0.03149 0.17709 0.03149 " pathEditMode="relative" ptsTypes="fffffffffffA">
                                      <p:cBhvr>
                                        <p:cTn id="108" dur="8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02469E-6 C 0.00538 0.00648 0.01076 0.00246 0.01563 0.01111 C 0.01389 0.02993 0.01424 0.01666 0.00938 0.02962 C 0.00903 0.03518 0.00955 0.04104 0.00833 0.04629 C 0.00799 0.04753 -0.0033 0.05154 -0.00417 0.05185 C -0.00382 0.05617 -0.00417 0.0608 -0.00312 0.06481 C -0.0026 0.06666 -0.00104 0.06574 -4.44444E-6 0.06666 C 0.0092 0.07499 -0.00694 0.06635 0.0125 0.07407 C 0.01285 0.08456 0.01007 0.09691 0.01354 0.10555 C 0.01597 0.11172 0.0224 0.1037 0.02604 0.1074 C 0.0276 0.10895 0.02622 0.11419 0.025 0.11666 C 0.02483 0.11728 0.01354 0.12345 0.0125 0.12407 C 0.01007 0.12345 0.0066 0.12592 0.00521 0.12222 C 0.00087 0.1108 0.00434 0.08827 -0.00104 0.07407 C -0.00069 0.06975 -0.00208 0.06327 -4.44444E-6 0.06111 C 0.00399 0.05709 0.0092 0.06111 0.01354 0.05925 C 0.01493 0.05864 0.01563 0.05555 0.01667 0.0537 C 0.01927 0.03981 0.02031 0.03672 0.01458 0.01481 C 0.01406 0.01265 0.00573 0.03055 0.00521 0.03148 C 0.00347 0.04043 0.00434 0.04783 0.00729 0.05555 C 0.01962 0.0537 0.01979 0.05524 0.02396 0.03703 C 0.02656 0.04382 0.02813 0.04969 0.02917 0.0574 C 0.0283 0.08055 0.03142 0.08333 0.02188 0.08888 C 0.01875 0.08827 0.01563 0.08827 0.0125 0.08703 C 0.0099 0.0858 0.00382 0.06944 0.00208 0.06481 C 0.00035 0.04876 -4.44444E-6 0.04999 0.00208 0.02592 C 0.0026 0.02036 0.00885 0.01203 0.01146 0.01666 L 0.01875 0.01481 " pathEditMode="relative" ptsTypes="ffffffffffffffffffffffffffAA">
                                      <p:cBhvr>
                                        <p:cTn id="110" dur="8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5.80247E-6 C 0.00487 0.00154 0.00643 0.0074 0.00956 0.01357 C 0.01077 0.01944 0.00903 0.01234 0.01164 0.01882 C 0.0132 0.02283 0.01355 0.02931 0.01407 0.03394 C 0.01285 0.04629 0.01424 0.05092 0.00608 0.04289 C 0.00435 0.03826 0.00278 0.03394 0.00105 0.02931 C -0.00034 0.02036 -0.00191 0.00925 0.00105 0.00092 C 0.00261 -0.00371 0.00383 -0.00587 0.00504 -0.0105 C 0.00574 -0.01297 0.00712 -0.0176 0.00712 -0.0176 C 0.00695 -0.02346 0.00695 -0.02964 0.0066 -0.0355 C 0.00608 -0.04414 -0.00209 -0.04538 -0.00539 -0.04692 C -0.00903 -0.04476 -0.0099 -0.04291 -0.01094 -0.03643 C -0.01077 -0.03087 -0.01111 -0.02501 -0.01042 -0.01945 C -0.01025 -0.01791 -0.00886 -0.01791 -0.00834 -0.01667 C -0.00556 -0.01112 -0.00521 -0.0105 -0.00086 -0.00865 C 0.01285 -0.00988 0.01181 -0.00556 0.01112 -0.0284 C 0.00678 -0.02717 0.00626 -0.02532 0.00365 -0.01945 C 0.0014 -0.00711 0.00348 0.00184 0.00903 0.00894 C 0.00938 0.00987 0.01337 0.01851 0.0106 0.01172 C 0.00643 0.01234 0.00365 0.01079 0.00261 0.01789 C 0.00313 0.02962 0.00348 0.03178 0.00765 0.03919 C 0.00869 0.04505 0.00921 0.05154 0.00608 0.05524 C 0.00331 0.05493 -0.00122 0.05617 -0.00191 0.05154 C -0.00209 0.04968 0.00556 0.03888 0.0066 0.03826 C 0.00973 0.03672 0.01303 0.03703 0.01615 0.03641 C 0.0165 0.03579 0.01858 0.0324 0.01858 0.03117 C 0.01876 0.02777 0.0165 0.02252 0.01806 0.02067 C 0.0191 0.01944 0.02136 0.03826 0.02153 0.03919 C 0.02049 0.07283 0.01633 0.06326 -0.00434 0.06419 C -0.00643 0.05987 -0.01077 0.04814 -0.01285 0.04536 C -0.01372 0.03919 -0.01684 0.0324 -0.01997 0.0287 C -0.02344 0.01789 -0.03056 0.0253 -0.03386 0.03209 C -0.03368 0.03796 -0.03386 0.04413 -0.03334 0.04999 C -0.03316 0.05092 -0.03229 0.05061 -0.03195 0.05092 C -0.03108 0.05184 -0.03039 0.05339 -0.02934 0.05431 C -0.02535 0.05771 -0.02118 0.05925 -0.01684 0.06049 C -0.01372 0.06203 -0.01077 0.06419 -0.00747 0.06512 C -0.0033 0.06481 0.00087 0.06512 0.00504 0.06419 C 0.00574 0.06419 0.00643 0.06172 0.00712 0.06234 C 0.00799 0.06296 0.00782 0.06512 0.00817 0.06666 C 0.00851 0.07437 0.00799 0.07931 0.00313 0.07931 " pathEditMode="relative" ptsTypes="ffffffffffffffffffffffffffffffffffffffffA">
                                      <p:cBhvr>
                                        <p:cTn id="112" dur="8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C 0.02952 0.00124 0.02136 -0.00864 0.02986 0.01883 C 0.03195 0.01852 0.03403 0.01914 0.03594 0.01791 C 0.04028 0.01544 0.04271 0.00155 0.04341 -0.00524 C 0.04271 -0.01234 0.04289 -0.01975 0.0415 -0.02654 C 0.0382 -0.04166 0.02865 -0.05339 0.02136 -0.06203 C 0.02032 -0.06574 0.01875 -0.06635 0.01684 -0.06821 C 0.01511 -0.06821 -0.00225 -0.06265 0.00695 -0.06913 C 0.00868 -0.07253 0.01059 -0.0753 0.01198 -0.07901 C 0.01302 -0.08611 0.01424 -0.09197 0.01493 -0.09938 C 0.01632 -0.08734 0.01094 -0.07932 0.00486 -0.07716 C 0.00365 -0.07777 0.00174 -0.07685 0.00139 -0.07901 C 0.00052 -0.08426 0.00122 -0.08981 0.00191 -0.09506 C 0.00209 -0.09629 0.00261 -0.09259 0.00295 -0.09135 C 0.00243 -0.08858 -0.00052 -0.08055 0.00295 -0.08888 C 0.004 -0.09691 0.00434 -0.10154 0.004 -0.11018 C 0.00313 -0.10586 0.00382 -0.10463 0.00591 -0.10216 C 0.01025 -0.09074 0.00799 -0.07808 0.00834 -0.06296 C 0.02049 -0.0645 0.0323 -0.0645 0.03889 -0.08518 C 0.03837 -0.09166 0.03872 -0.09845 0.0375 -0.10463 C 0.03594 -0.11265 0.0257 -0.11635 0.02188 -0.11728 C 0.01858 -0.11635 0.01754 -0.11697 0.01545 -0.11265 C 0.01736 -0.10277 0.01823 -0.10555 0.025 -0.10401 C 0.02014 -0.09969 0.02049 -0.09753 0.02136 -0.10401 C 0.02032 -0.11296 0.01233 -0.11296 0.00799 -0.11358 C 0.00295 -0.11543 0.00105 -0.11635 -0.00451 -0.11543 C -0.00364 -0.11419 -0.00312 -0.11265 -0.00208 -0.11172 C -0.00121 -0.11111 0.00087 -0.11296 0.00087 -0.11111 C 0.00209 -0.08333 0.00365 -0.07654 -0.00208 -0.06111 C -0.00225 -0.05802 -0.00156 -0.05432 -0.0026 -0.05154 C -0.00382 -0.04845 -0.00989 -0.04506 -0.01215 -0.04444 C -0.01215 -0.04444 -0.01701 -0.04105 -0.01753 -0.04166 C -0.01875 -0.0429 -0.01475 -0.04876 -0.01406 -0.04969 C -0.01284 -0.04845 -0.01145 -0.04784 -0.01059 -0.04598 C -0.00902 -0.04197 -0.01111 -0.03364 -0.00902 -0.02993 C -0.00816 -0.02839 -0.0052 -0.02777 -0.00416 -0.02746 C 0.00018 -0.02808 0.00226 -0.0287 0.00591 -0.02993 C 0.00834 -0.03271 0.00886 -0.03086 0.01146 -0.02839 C 0.01372 -0.02253 0.0165 -0.00956 0.02084 -0.00956 L 0.02848 -0.00339 " pathEditMode="relative" ptsTypes="ffffffffffffffffffffffffffffffffffffffAA">
                                      <p:cBhvr>
                                        <p:cTn id="114" dur="8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86" grpId="0"/>
      <p:bldP spid="87" grpId="0" animBg="1"/>
      <p:bldP spid="88" grpId="0"/>
      <p:bldP spid="89" grpId="0"/>
      <p:bldP spid="92" grpId="0"/>
      <p:bldP spid="172" grpId="0"/>
      <p:bldP spid="173" grpId="0"/>
      <p:bldP spid="1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Применение транзисторов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950320"/>
            <a:ext cx="2664296" cy="16940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94" y="1275606"/>
            <a:ext cx="3908312" cy="3043478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6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7495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311</Words>
  <Application>Microsoft Office PowerPoint</Application>
  <PresentationFormat>Экран (16:9)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Транзисторы</vt:lpstr>
      <vt:lpstr>Презентация PowerPoint</vt:lpstr>
      <vt:lpstr>Презентация PowerPoint</vt:lpstr>
      <vt:lpstr>p-n переход</vt:lpstr>
      <vt:lpstr>Вольт-амперная характеристика p-n перехода </vt:lpstr>
      <vt:lpstr>Полупроводниковый диод</vt:lpstr>
      <vt:lpstr>Транзисторы</vt:lpstr>
      <vt:lpstr>Презентация PowerPoint</vt:lpstr>
      <vt:lpstr>Применение транзисторов</vt:lpstr>
      <vt:lpstr>Применение транзисторов</vt:lpstr>
      <vt:lpstr>Применение транзисторов</vt:lpstr>
      <vt:lpstr>Основные выводы</vt:lpstr>
      <vt:lpstr>Основные выводы</vt:lpstr>
    </vt:vector>
  </TitlesOfParts>
  <Company>CompEdu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Транзисторы</dc:title>
  <dc:creator>User</dc:creator>
  <cp:lastModifiedBy>User</cp:lastModifiedBy>
  <cp:revision>17</cp:revision>
  <dcterms:created xsi:type="dcterms:W3CDTF">2014-09-08T12:03:58Z</dcterms:created>
  <dcterms:modified xsi:type="dcterms:W3CDTF">2014-09-09T06:38:20Z</dcterms:modified>
</cp:coreProperties>
</file>