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69" r:id="rId2"/>
    <p:sldId id="474" r:id="rId3"/>
    <p:sldId id="491" r:id="rId4"/>
    <p:sldId id="488" r:id="rId5"/>
    <p:sldId id="489" r:id="rId6"/>
    <p:sldId id="490" r:id="rId7"/>
    <p:sldId id="492" r:id="rId8"/>
    <p:sldId id="493" r:id="rId9"/>
    <p:sldId id="494" r:id="rId10"/>
    <p:sldId id="278" r:id="rId11"/>
    <p:sldId id="379" r:id="rId12"/>
    <p:sldId id="380" r:id="rId13"/>
    <p:sldId id="327" r:id="rId14"/>
    <p:sldId id="480" r:id="rId15"/>
    <p:sldId id="513" r:id="rId16"/>
    <p:sldId id="516" r:id="rId17"/>
    <p:sldId id="515" r:id="rId18"/>
    <p:sldId id="517" r:id="rId19"/>
    <p:sldId id="526" r:id="rId20"/>
    <p:sldId id="518" r:id="rId21"/>
    <p:sldId id="520" r:id="rId22"/>
    <p:sldId id="522" r:id="rId23"/>
    <p:sldId id="545" r:id="rId24"/>
    <p:sldId id="531" r:id="rId25"/>
    <p:sldId id="532" r:id="rId26"/>
    <p:sldId id="533" r:id="rId27"/>
    <p:sldId id="534" r:id="rId28"/>
    <p:sldId id="535" r:id="rId29"/>
    <p:sldId id="503" r:id="rId30"/>
    <p:sldId id="504" r:id="rId31"/>
    <p:sldId id="507" r:id="rId32"/>
    <p:sldId id="506" r:id="rId33"/>
    <p:sldId id="496" r:id="rId34"/>
    <p:sldId id="501" r:id="rId35"/>
    <p:sldId id="505" r:id="rId36"/>
    <p:sldId id="509" r:id="rId37"/>
    <p:sldId id="510" r:id="rId38"/>
    <p:sldId id="498" r:id="rId39"/>
    <p:sldId id="497" r:id="rId40"/>
    <p:sldId id="527" r:id="rId41"/>
    <p:sldId id="536" r:id="rId42"/>
    <p:sldId id="537" r:id="rId43"/>
    <p:sldId id="538" r:id="rId44"/>
    <p:sldId id="539" r:id="rId45"/>
    <p:sldId id="540" r:id="rId46"/>
    <p:sldId id="541" r:id="rId47"/>
    <p:sldId id="495" r:id="rId48"/>
    <p:sldId id="476" r:id="rId49"/>
    <p:sldId id="543" r:id="rId50"/>
    <p:sldId id="542" r:id="rId51"/>
    <p:sldId id="544" r:id="rId52"/>
    <p:sldId id="511" r:id="rId53"/>
    <p:sldId id="443" r:id="rId54"/>
    <p:sldId id="292" r:id="rId55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6162B"/>
    <a:srgbClr val="B1070B"/>
    <a:srgbClr val="572A05"/>
    <a:srgbClr val="F26E8A"/>
    <a:srgbClr val="2FCB05"/>
    <a:srgbClr val="FFE9A3"/>
    <a:srgbClr val="36CA52"/>
    <a:srgbClr val="371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22" y="-1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B7BCB3-6AF3-41DB-B590-52D9CE7281CE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05AB78-FC12-4E58-8D37-476A28905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DAF4-1628-46B7-A3EC-DA98C4269703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D110-7B87-4E41-BEF6-3F5BD7708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57359-56C7-478D-8BFF-8B235CE0EED6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B913-BBEC-4D38-A299-8C7FD43D0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02696-5E34-4964-B34F-227D0460E5AF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86F2-E69B-4627-B1A9-FD7CB10FB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AE1C-73AD-48C9-B425-B685D1F3ADA6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6925-39F6-4481-B913-BD48EC366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AF02-BEF9-4340-9A49-05103A6BDDD2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8CB5-584E-4104-BEFA-54B49F267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8786-A86D-4F1A-9941-CC51AB9914CB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58F4-A87A-4595-AC41-A50BD5B7C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FCAC2-634E-42AD-ACD9-58E3564AE6CA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7BA9-BC37-4649-9D29-D6E1DE5E2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2EAB-79BB-4714-A137-748D8E95E4B4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FBE5-66D2-4A91-B4EB-4766ADEDF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17A9-BDA0-4A70-BAB4-6ED3AD1DFD31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34807-3FF7-4E02-A684-D1EA55120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ECBE-457A-4436-A23A-F8ED406B0100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FBF4-A6D1-403B-8E62-A738A113E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1699-E2A2-444A-83FC-AB2AB0CC791B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7109D-6EA9-4854-AC4E-CC8BEA1AB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11EA1-956C-4A08-ADEA-18B3F4E98CC9}" type="datetimeFigureOut">
              <a:rPr lang="ru-RU"/>
              <a:pPr>
                <a:defRPr/>
              </a:pPr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DE8468-2601-4664-A45B-2A78F9095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196" y="1131590"/>
            <a:ext cx="8575608" cy="35394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1. Выделите основные тенденции развития российской культуры в 1990-е гг. и ведущие факторы, оказавшие на неё влияние.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2. Как изменилось отношение российского общества к литературе в 1990-е гг.? Чем были обусловлены эти изменения?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3. Выясните, какие музыкальные произведения были наиболее популярны в 1990-х гг.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195486"/>
            <a:ext cx="864096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ПРОВЕРКА ДОМАШНЕГО ЗАДАНИЯ</a:t>
            </a:r>
            <a:r>
              <a:rPr lang="ru-RU" alt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alt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videouroki.net/products/conspekty/hist10rufgos/57-duhovnaya-zhizn-strany-v-1990-e-gody-literatura-kinematograf-muzyka.files/image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5760" y="1851670"/>
            <a:ext cx="8892480" cy="1077218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Культура, наука, спорт и общественная жизнь 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1990-х — начале 2020-х гг.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7590" y="1203598"/>
            <a:ext cx="8648820" cy="310854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7. Развитие российской культуры в XXI в.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8. Наука.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9. Формирование суверенной системы образования.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10. Средства массовой информации.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11. Российский спорт.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12. Государство и основные религиозные </a:t>
            </a:r>
            <a:r>
              <a:rPr lang="ru-RU" sz="2800" b="1" dirty="0" err="1">
                <a:solidFill>
                  <a:srgbClr val="002060"/>
                </a:solidFill>
              </a:rPr>
              <a:t>конфессии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13. Повседневная жизнь. </a:t>
            </a:r>
            <a:r>
              <a:rPr lang="ru-RU" sz="2800" dirty="0"/>
              <a:t> 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518" y="195486"/>
            <a:ext cx="8676964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 УРОКА: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3832" y="1275606"/>
            <a:ext cx="8336336" cy="224676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800" b="1" i="1" dirty="0">
                <a:solidFill>
                  <a:srgbClr val="002060"/>
                </a:solidFill>
              </a:rPr>
              <a:t>Какие изменения произошли в культуре, науке, спорте и общественной жизни в 1990-е гг.?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Какие тенденции в российской культуре и повседневной жизни людей наиболее актуальны сегодня?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533" y="339502"/>
            <a:ext cx="840693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ПРОБЛЕМНЫЙ ВОПРОС.</a:t>
            </a:r>
            <a:endParaRPr lang="ru-RU" alt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comp\Documents\КОНСПЕКТЫ и ПРЕЗЕНТАЦИИ\ОБЩЕСТВО\Значки для презентаций\question_mark_PNG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938" y="3795886"/>
            <a:ext cx="111612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106" y="339502"/>
            <a:ext cx="845978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ДАТЫ:</a:t>
            </a:r>
            <a:endParaRPr lang="ru-RU" alt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786" y="1707655"/>
            <a:ext cx="8434429" cy="13849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г.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ru-RU" sz="2800" i="1" dirty="0">
                <a:solidFill>
                  <a:srgbClr val="002060"/>
                </a:solidFill>
              </a:rPr>
              <a:t>— образование «</a:t>
            </a:r>
            <a:r>
              <a:rPr lang="ru-RU" sz="2800" i="1" dirty="0" err="1">
                <a:solidFill>
                  <a:srgbClr val="002060"/>
                </a:solidFill>
              </a:rPr>
              <a:t>Юнармии</a:t>
            </a:r>
            <a:r>
              <a:rPr lang="ru-RU" sz="2800" i="1" dirty="0">
                <a:solidFill>
                  <a:srgbClr val="002060"/>
                </a:solidFill>
              </a:rPr>
              <a:t>».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г.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ru-RU" sz="2800" i="1" dirty="0">
                <a:solidFill>
                  <a:srgbClr val="002060"/>
                </a:solidFill>
              </a:rPr>
              <a:t>— чемпионат мира по футболу в России.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г.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ru-RU" sz="2800" i="1" dirty="0">
                <a:solidFill>
                  <a:srgbClr val="002060"/>
                </a:solidFill>
              </a:rPr>
              <a:t>— создание «Движения первых».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0768" y="1131590"/>
            <a:ext cx="8422464" cy="35394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Произошло глобальное переосмысление государственной политики в области культуры.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В соответствии с указами Президента России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были проведены: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в 2014 г. </a:t>
            </a:r>
            <a:r>
              <a:rPr lang="ru-RU" sz="2800" i="1" dirty="0">
                <a:solidFill>
                  <a:srgbClr val="002060"/>
                </a:solidFill>
              </a:rPr>
              <a:t>— Год культуры,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в 2015 г. </a:t>
            </a:r>
            <a:r>
              <a:rPr lang="ru-RU" sz="2800" i="1" dirty="0">
                <a:solidFill>
                  <a:srgbClr val="002060"/>
                </a:solidFill>
              </a:rPr>
              <a:t>— Год литературы,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в 2016 г. </a:t>
            </a:r>
            <a:r>
              <a:rPr lang="ru-RU" sz="2800" i="1" dirty="0">
                <a:solidFill>
                  <a:srgbClr val="002060"/>
                </a:solidFill>
              </a:rPr>
              <a:t>— Год российского кино,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в 2019 г. </a:t>
            </a:r>
            <a:r>
              <a:rPr lang="ru-RU" sz="2800" i="1" dirty="0">
                <a:solidFill>
                  <a:srgbClr val="002060"/>
                </a:solidFill>
              </a:rPr>
              <a:t>— Год театра.</a:t>
            </a:r>
            <a:endParaRPr lang="ru-RU" altLang="ru-RU" sz="2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1089" y="195486"/>
            <a:ext cx="854182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РАЗВИТИЕ РОССИЙСКОЙ КУЛЬТУРЫ в XXI в.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mp\Desktop\7114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371950"/>
            <a:ext cx="9144000" cy="77155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«300-летие Российского флота»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(«Пётр I»), скульптор З. Церетели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0768" y="1347615"/>
            <a:ext cx="8422464" cy="13849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САМОСТОЯТЕЛЬНАЯ РАБОТА С УЧЕБНИКОМ</a:t>
            </a:r>
          </a:p>
          <a:p>
            <a:pPr algn="ctr">
              <a:buFont typeface="Wingdings" pitchFamily="2" charset="2"/>
              <a:buChar char="q"/>
            </a:pPr>
            <a:r>
              <a:rPr lang="ru-RU" altLang="ru-RU" sz="2800" i="1" dirty="0">
                <a:solidFill>
                  <a:srgbClr val="002060"/>
                </a:solidFill>
              </a:rPr>
              <a:t>Какие культурные фестивали, акции и форумы получили распространение в России в начале </a:t>
            </a:r>
            <a:r>
              <a:rPr lang="en-US" altLang="ru-RU" sz="2800" i="1" dirty="0">
                <a:solidFill>
                  <a:srgbClr val="002060"/>
                </a:solidFill>
              </a:rPr>
              <a:t>XXI</a:t>
            </a:r>
            <a:r>
              <a:rPr lang="ru-RU" altLang="ru-RU" sz="2800" i="1" dirty="0">
                <a:solidFill>
                  <a:srgbClr val="002060"/>
                </a:solidFill>
              </a:rPr>
              <a:t> в.?</a:t>
            </a:r>
            <a:endParaRPr lang="ru-RU" altLang="ru-RU" sz="28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comp\Documents\КОНСПЕКТЫ и ПРЕЗЕНТАЦИИ\ОБЩЕСТВО\Значки для презентаций\question_mark_PNG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917" y="3291830"/>
            <a:ext cx="149416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1089" y="267494"/>
            <a:ext cx="854182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РАЗВИТИЕ РОССИЙСКОЙ КУЛЬТУРЫ в XXI в.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0768" y="1707655"/>
            <a:ext cx="8422464" cy="95410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800" i="1" dirty="0">
                <a:solidFill>
                  <a:srgbClr val="002060"/>
                </a:solidFill>
              </a:rPr>
              <a:t>Перечислите названия ваших самых любимых отечественных фильмов. Чему они посвящены?</a:t>
            </a:r>
            <a:endParaRPr lang="ru-RU" altLang="ru-RU" sz="28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comp\Documents\КОНСПЕКТЫ и ПРЕЗЕНТАЦИИ\ОБЩЕСТВО\Значки для презентаций\question_mark_PNG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917" y="3291830"/>
            <a:ext cx="149416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1089" y="195486"/>
            <a:ext cx="854182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РАЗВИТИЕ РОССИЙСКОЙ КУЛЬТУРЫ в XXI в.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0768" y="1347614"/>
            <a:ext cx="8422464" cy="267765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САМОСТОЯТЕЛЬНАЯ РАБОТА С УЧЕБНИКОМ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>
                <a:solidFill>
                  <a:srgbClr val="002060"/>
                </a:solidFill>
              </a:rPr>
              <a:t>Какие из достижений отечественных учёных в 2000-е гг. вам кажутся наиболее значимыми? 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Свой ответ аргументируйте.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>
                <a:solidFill>
                  <a:srgbClr val="002060"/>
                </a:solidFill>
              </a:rPr>
              <a:t>Что такое инновационные технологии? 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Какова их роль в развитии экономики страны?</a:t>
            </a:r>
            <a:endParaRPr lang="ru-RU" altLang="ru-RU" sz="2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658" y="339502"/>
            <a:ext cx="844268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НАУКА.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videouroki.net/products/conspekty/hist10rufgos/62-povsednevnaya-i-duhovnaya-zhizn.files/image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196" y="1131590"/>
            <a:ext cx="8575608" cy="35394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 Культурное развитие 1990-х гг. отличалось: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А) расцветом российской культуры;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Б) «закрытием» культурных достижений Запада    от россиян;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В) снятием государством всех запретов на творческую деятельность;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Г) господством единственного художественного метода — социалистического реализма.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195486"/>
            <a:ext cx="864096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РЕШИМ ТЕСТ.</a:t>
            </a:r>
            <a:endParaRPr lang="ru-RU" alt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2d377203a5b5a16fc2f67f9c68b29012ff3b4e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2626"/>
            <a:ext cx="10116616" cy="59561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371950"/>
            <a:ext cx="9144000" cy="77155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Старт ракеты-носителя </a:t>
            </a:r>
            <a:r>
              <a:rPr lang="ru-RU" sz="2400" b="1" dirty="0"/>
              <a:t>«Союз-2.1а» </a:t>
            </a:r>
            <a:r>
              <a:rPr lang="ru-RU" sz="2400" dirty="0"/>
              <a:t>с космодрома </a:t>
            </a:r>
            <a:r>
              <a:rPr lang="ru-RU" sz="2400" b="1" dirty="0"/>
              <a:t>«Восточный». </a:t>
            </a:r>
            <a:r>
              <a:rPr lang="ru-RU" sz="2400" dirty="0"/>
              <a:t>Амурская обл. 2016 г.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\Desktop\in_article_572828b9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7974"/>
          </a:xfrm>
          <a:prstGeom prst="rect">
            <a:avLst/>
          </a:prstGeom>
          <a:noFill/>
        </p:spPr>
      </p:pic>
      <p:pic>
        <p:nvPicPr>
          <p:cNvPr id="3075" name="Picture 3" descr="C:\Users\comp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95486"/>
            <a:ext cx="1679675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4312503"/>
            <a:ext cx="9144000" cy="83099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исследовательский центр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"Курчатовский институт"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(президент — М. Ковальчук).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\Desktop\68EajnDGf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05056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681835"/>
            <a:ext cx="9144000" cy="461665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Нобелевской премии по физике  Ж. Алфёров. 2000 г.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mp\Desktop\upload-18_Abrikosov_in_a_lecture_crop_-pic905-895x505-73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312503"/>
            <a:ext cx="9144000" cy="83099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Лауреаты Нобелевской премии по физике А.Абрикосов и В.Гинзбург. 2003 г.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comp\Desktop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312503"/>
            <a:ext cx="9144000" cy="83099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Чилингаров,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учёный-океанолог, исследователь Арктики и Антарктики.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4136" y="1347614"/>
            <a:ext cx="8675728" cy="267765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САМОСТОЯТЕЛЬНАЯ РАБОТА С УЧЕБНИКОМ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>
                <a:solidFill>
                  <a:srgbClr val="002060"/>
                </a:solidFill>
              </a:rPr>
              <a:t>Составьте в тетради схему «Система образования в России». Отразите в схеме все виды и уровни образования, существующие сегодня в России.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>
                <a:solidFill>
                  <a:srgbClr val="002060"/>
                </a:solidFill>
              </a:rPr>
              <a:t>Что такое Болонский процесс? Почему наша страна отказалась к нему присоединиться?</a:t>
            </a:r>
            <a:endParaRPr lang="ru-RU" altLang="ru-RU" sz="2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329" y="339502"/>
            <a:ext cx="879334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9. Формирование суверенной системы образования.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0768" y="1347614"/>
            <a:ext cx="8422464" cy="13849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САМОСТОЯТЕЛЬНАЯ РАБОТА С УЧЕБНИКОМ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>
                <a:solidFill>
                  <a:srgbClr val="002060"/>
                </a:solidFill>
              </a:rPr>
              <a:t>Какую роль играли средства массовой информации в новых экономических условиях?</a:t>
            </a:r>
            <a:endParaRPr lang="ru-RU" altLang="ru-RU" sz="2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658" y="339502"/>
            <a:ext cx="844268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 СРЕДСТВА МАССОВОЙ ИНФОРМАЦИИ.</a:t>
            </a:r>
          </a:p>
        </p:txBody>
      </p:sp>
      <p:pic>
        <p:nvPicPr>
          <p:cNvPr id="5" name="Picture 2" descr="C:\Users\comp\Documents\КОНСПЕКТЫ и ПРЕЗЕНТАЦИИ\ОБЩЕСТВО\Значки для презентаций\question_mark_PNG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917" y="3291830"/>
            <a:ext cx="149416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videouroki.net/products/conspekty/hist10rufgos/62-povsednevnaya-i-duhovnaya-zhizn.files/image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0768" y="1563638"/>
            <a:ext cx="8422464" cy="224676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САМОСТОЯТЕЛЬНАЯ РАБОТА С УЧЕБНИКОМ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>
                <a:solidFill>
                  <a:srgbClr val="002060"/>
                </a:solidFill>
              </a:rPr>
              <a:t>Какие международные спортивные мероприятия проводились в нашей стране в 2010-х гг.?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>
                <a:solidFill>
                  <a:srgbClr val="002060"/>
                </a:solidFill>
              </a:rPr>
              <a:t>Как новые условия развития страны отразились на российском спорте?</a:t>
            </a:r>
            <a:endParaRPr lang="ru-RU" altLang="ru-RU" sz="2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658" y="339502"/>
            <a:ext cx="844268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11. РОССИЙСКИЙ СПОРТ.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\Desktop\15361294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07396"/>
            <a:ext cx="9144000" cy="936104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Карелин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трёхкратный победитель Олимпийских игр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196" y="155704"/>
            <a:ext cx="8575608" cy="483209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 В чём проявилось негативное влияние массовой западной культуры на духовную жизнь россиян в 1990-х гг.?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А) стали доступными новейшие достижения мировой культуры;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Б) россияне приобщились к достижениям информационного общества;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В) на уличных «развалах» начали продавать книги европейских писателей;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Г) поток низкопробных подделок имел следствием снижение общекультурного уровня населения.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omp\Desktop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2586"/>
            <a:ext cx="9144000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371950"/>
            <a:ext cx="9144000" cy="77155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Лариса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Лазутина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пятикратная олимпийская чемпионка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omp\Desktop\Лазутина_Лариса_Евгеньев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23478"/>
            <a:ext cx="158417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mp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mp\Desktop\marat-safin-i-evgenij-kafelnikov_1519725754488048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546"/>
            <a:ext cx="9144000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443958"/>
            <a:ext cx="9144000" cy="698376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Марат Сафин и Евгений Кафельников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mp\Desktop\scale_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587974"/>
            <a:ext cx="9144000" cy="555526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пятёрка в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Detroit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Red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Wings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mp\Desktop\scale_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587974"/>
            <a:ext cx="9144000" cy="555526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 Буре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(русская ракета) </a:t>
            </a:r>
          </a:p>
        </p:txBody>
      </p:sp>
      <p:pic>
        <p:nvPicPr>
          <p:cNvPr id="10243" name="Picture 3" descr="C:\Users\comp\Desktop\2-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7494"/>
            <a:ext cx="187220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443958"/>
            <a:ext cx="9144000" cy="698376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Алексей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Ягудин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Евгений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Плющенко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C:\Users\comp\Desktop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4554"/>
            <a:ext cx="9144000" cy="4629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omp\Desktop\4455798_0_77_3011_1970_1920x0_80_0_0_e49c78599a5a53dc67444294338102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8570"/>
            <a:ext cx="9144000" cy="57606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443958"/>
            <a:ext cx="9144000" cy="698376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Зимняя Олимпиада в Сочи (2014 г.)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omp\Desktop\8dd07d37bab2bed580fb96d34f781d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2586"/>
            <a:ext cx="9144000" cy="55960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943171"/>
            <a:ext cx="9144000" cy="120032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Эта Олимпиада была признана </a:t>
            </a:r>
            <a:r>
              <a:rPr lang="ru-RU" sz="2400" b="1" dirty="0">
                <a:solidFill>
                  <a:srgbClr val="002060"/>
                </a:solidFill>
              </a:rPr>
              <a:t>МОК</a:t>
            </a:r>
            <a:r>
              <a:rPr lang="ru-RU" sz="2400" dirty="0">
                <a:solidFill>
                  <a:srgbClr val="002060"/>
                </a:solidFill>
              </a:rPr>
              <a:t> лучшей в истории по уровню организации, гостеприимства и созданной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спортивной инфраструктуры.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p\Desktop\1676903043_gas-kvas-com-p-risunki-na-temu-chempionat-mira-po-futbolu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omp\Desktop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8570"/>
            <a:ext cx="9144000" cy="545207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411760" y="2113967"/>
            <a:ext cx="4248472" cy="915566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ИСПАНИЯ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</a:t>
            </a:r>
            <a:r>
              <a:rPr lang="ru-RU" sz="2800" b="1" i="1" dirty="0">
                <a:solidFill>
                  <a:srgbClr val="002060"/>
                </a:solidFill>
              </a:rPr>
              <a:t> —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</a:t>
            </a:r>
            <a:r>
              <a:rPr lang="ru-RU" sz="2800" b="1" i="1" dirty="0">
                <a:solidFill>
                  <a:srgbClr val="002060"/>
                </a:solidFill>
              </a:rPr>
              <a:t>—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9886" y="1275606"/>
            <a:ext cx="8104228" cy="267765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Автор культовых романов с фантастическими сюжетами, новое имя в литературе 1990-х гг.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А) В. Пелевин;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Б) А. Твардовский;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В) В. Некрасов;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Г) Б. Полевой.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267494"/>
            <a:ext cx="820891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РЕШИМ ТЕСТ.</a:t>
            </a:r>
            <a:endParaRPr lang="ru-RU" alt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videouroki.net/products/conspekty/hist10rufgos/62-povsednevnaya-i-duhovnaya-zhizn.files/image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44608" cy="53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145545"/>
            <a:ext cx="43204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После победы сборной России над сборной Испании на Чемпионате мира 2018 г. была изготовлена победная золотая медаль.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На ней изображены нога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Акинфеева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и футбольный мяч, который он отбил в серии пенальти, а также нанесена надпись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"Нога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Акинфеева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 дата и место события –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«Москва. 01.07.2018. "Лужники"».</a:t>
            </a:r>
            <a:endParaRPr kumimoji="0" lang="ru-RU" sz="48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0768" y="1563638"/>
            <a:ext cx="8422464" cy="224676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САМОСТОЯТЕЛЬНАЯ РАБОТА С УЧЕБНИКОМ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>
                <a:solidFill>
                  <a:srgbClr val="002060"/>
                </a:solidFill>
              </a:rPr>
              <a:t>Почему в 1990-е гг. произошёл рост религиозного самосознания жителей России?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>
                <a:solidFill>
                  <a:srgbClr val="002060"/>
                </a:solidFill>
              </a:rPr>
              <a:t>Как строились отношения власти и религиозных организаций в начале XXI в.?</a:t>
            </a:r>
            <a:endParaRPr lang="ru-RU" altLang="ru-RU" sz="2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329" y="339502"/>
            <a:ext cx="879334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12. Государство и основные религиозные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конфессии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\Desktop\87m0782rhiicihwxin6t7x5nmkxwhsv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443958"/>
            <a:ext cx="9144000" cy="698376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Храм Христа Спасителя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videouroki.net/products/conspekty/hist10rufgos/62-povsednevnaya-i-duhovnaya-zhizn.files/image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videouroki.net/products/conspekty/hist10rufgos/62-povsednevnaya-i-duhovnaya-zhizn.files/image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5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d.videouroki.net/products/conspekty/hist10rufgos/62-povsednevnaya-i-duhovnaya-zhizn.files/image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0768" y="1563638"/>
            <a:ext cx="8422464" cy="224676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САМОСТОЯТЕЛЬНАЯ РАБОТА С УЧЕБНИКОМ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>
                <a:solidFill>
                  <a:srgbClr val="002060"/>
                </a:solidFill>
              </a:rPr>
              <a:t>Почему в 1990-е гг. произошёл рост религиозного самосознания жителей России?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i="1" dirty="0">
                <a:solidFill>
                  <a:srgbClr val="002060"/>
                </a:solidFill>
              </a:rPr>
              <a:t>Как строились отношения власти и религиозных организаций в начале XXI в.?</a:t>
            </a:r>
            <a:endParaRPr lang="ru-RU" altLang="ru-RU" sz="2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329" y="339502"/>
            <a:ext cx="879334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ПОВСЕДНЕВНАЯ ЖИЗНЬ.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\Desktop\bessmertnyj-po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Бессмертный полк</a:t>
            </a:r>
          </a:p>
        </p:txBody>
      </p:sp>
      <p:pic>
        <p:nvPicPr>
          <p:cNvPr id="4" name="Picture 6" descr="D:\Documents\ИСТОРИЯ\Конспекты и презентации\10 класс\История России\Тема IV. Апогей и кризис советской системы\Урок 44. Политика разрядки\Афган\Новая папка\zatctchytni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"/>
            <a:ext cx="1907704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Documents\ИСТОРИЯ\Конспекты и презентации\10 класс\История России\Тема IV. Апогей и кризис советской системы\Урок 44. Политика разрядки\Афган\Новая папка\zatctchytni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maxresdefault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comp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196" y="155704"/>
            <a:ext cx="8575608" cy="483209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Какие </a:t>
            </a:r>
            <a:r>
              <a:rPr lang="ru-RU" sz="28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явления из перечисленных характерны для духовной жизни страны в 1990-е гг.?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А) рост религиозного самосознания людей;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Б) господство в литературе метода социалистического реализма;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В) появление коммерческих радиостанций и   частных телеканалов;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Г) партийный контроль над СМИ;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Д) самой распространённой темой в литературе становится трудовой подвиг человека;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Е) возрождение традиции меценатства.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80"/>
                            </p:stCondLst>
                            <p:childTnLst>
                              <p:par>
                                <p:cTn id="1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comp\Desktop\img_25_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0"/>
            <a:ext cx="9803060" cy="54520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comp\Desktop\рддм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9931" y="267494"/>
            <a:ext cx="770413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ЗАКРЕПИМ ПРОЙДЕННОЕ.</a:t>
            </a:r>
            <a:r>
              <a:rPr lang="ru-RU" sz="3200" dirty="0"/>
              <a:t> </a:t>
            </a:r>
            <a:endParaRPr lang="ru-RU" alt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19" y="1131590"/>
            <a:ext cx="8692099" cy="35394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1. Назовите тенденции развития русской культуры в 2000–2022 гг.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2. Составьте личный рейтинг культурных событий за указанный период.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3. Выберите любое направление культуры — образование, кинематограф, литературу — и сравните их состояние в 1990-е и 2000-е гг. Критерии для сравнения выберите самостоятельно.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9931" y="195486"/>
            <a:ext cx="770413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ПОДВЕДЁМ  ИТОГИ.</a:t>
            </a:r>
            <a:r>
              <a:rPr lang="ru-RU" sz="3200" dirty="0"/>
              <a:t> </a:t>
            </a:r>
            <a:endParaRPr lang="ru-RU" alt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381" y="987574"/>
            <a:ext cx="8743238" cy="39703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 1990-е гг. отсутствие государственной поддержки негативно сказалось на состоянии отечественных культуры, науки и образования. Положение радикально изменилось к лучшему уже в первые годы XXI в. Многое сделано для развития отечественной науки, культуры и спорта. Активно возрождалась религиозная жизнь. В обществе растёт поддержка патриотических и традиционных для нашей страны духовно-нравственных ценностей.</a:t>
            </a:r>
            <a:endParaRPr lang="ru-RU" sz="2800" b="1" i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12168" y="1419622"/>
            <a:ext cx="7119664" cy="1940957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§ </a:t>
            </a:r>
            <a:r>
              <a:rPr lang="ru-RU" sz="2800" b="1" dirty="0">
                <a:solidFill>
                  <a:srgbClr val="002060"/>
                </a:solidFill>
              </a:rPr>
              <a:t>32</a:t>
            </a:r>
            <a:r>
              <a:rPr lang="ru-RU" sz="2800" b="1" i="1" dirty="0">
                <a:solidFill>
                  <a:srgbClr val="002060"/>
                </a:solidFill>
              </a:rPr>
              <a:t>—</a:t>
            </a:r>
            <a:r>
              <a:rPr lang="ru-RU" sz="2800" b="1" dirty="0">
                <a:solidFill>
                  <a:srgbClr val="002060"/>
                </a:solidFill>
              </a:rPr>
              <a:t>33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; </a:t>
            </a:r>
            <a:r>
              <a:rPr lang="ru-RU" sz="36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Выучить конспект, презентация «Инфраструктурные проекты по развитию Крыма»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7765" y="411510"/>
            <a:ext cx="712847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</a:t>
            </a:r>
            <a:r>
              <a:rPr lang="ru-RU" alt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alt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C:\Users\comp\Documents\КОНСПЕКТЫ и ПРЕЗЕНТАЦИИ\ОБЩЕСТВО\Значки для презентаций\note-pad-pencil-6244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9412" y="2787774"/>
            <a:ext cx="176517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196" y="987574"/>
            <a:ext cx="8575608" cy="39703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Ниже приведены названия известных художественных фильмов. Все они, за исключением </a:t>
            </a:r>
            <a:r>
              <a:rPr lang="ru-RU" sz="28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были созданы в 1990-е гг.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А) Сибирский цирюльник;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Б) Брат;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В) Мусульманин;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Г) Весёлые ребята;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Д) Утомлённые солнцем;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Е) Летят журавли.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772" y="123478"/>
            <a:ext cx="867645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РЕШИМ ТЕСТ.</a:t>
            </a:r>
            <a:endParaRPr lang="ru-RU" alt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4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196" y="411510"/>
            <a:ext cx="8575608" cy="35394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 Установите соответствие между именами деятелей культуры и сферами их творчества.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Деятели культуры                                 Сферы творчества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i="1" dirty="0">
                <a:solidFill>
                  <a:srgbClr val="002060"/>
                </a:solidFill>
              </a:rPr>
              <a:t>А) Д. Хворостовский                                  1) кинематограф</a:t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Б) В. Тодоровский                                2) оперное искусство</a:t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В) 3. Церетели                                                    3) литература</a:t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Г) В. Аксёнов                                                                     4) балет</a:t>
            </a:r>
          </a:p>
          <a:p>
            <a:pPr algn="r"/>
            <a:r>
              <a:rPr lang="ru-RU" sz="2800" i="1" dirty="0">
                <a:solidFill>
                  <a:srgbClr val="002060"/>
                </a:solidFill>
              </a:rPr>
              <a:t>5) скульптура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196" y="411510"/>
            <a:ext cx="8575608" cy="35394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Установите соответствие между именами деятелей культуры и сферами их творчества.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Деятели культуры                                 Сферы творчества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i="1" dirty="0">
                <a:solidFill>
                  <a:srgbClr val="002060"/>
                </a:solidFill>
              </a:rPr>
              <a:t>А) Н. Цискаридзе                                                            1) театр</a:t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Б) А. Шилов                                                                      2) музыка</a:t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В) В. Астафьев                                                         3) живопись</a:t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Г) О. Табаков                                                                     4) балет</a:t>
            </a:r>
          </a:p>
          <a:p>
            <a:pPr algn="r"/>
            <a:r>
              <a:rPr lang="ru-RU" sz="2800" i="1" dirty="0">
                <a:solidFill>
                  <a:srgbClr val="002060"/>
                </a:solidFill>
              </a:rPr>
              <a:t>5) литература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196" y="987574"/>
            <a:ext cx="8575608" cy="35394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Укажите название, о котором идёт речь.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Постройка этого храма в Москве была задумана    при Александре I.</a:t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______________________ должен был стать памятником победе россиян в Отечественной войне 1812 г. Храм возводили несколько десятилетий. 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В начале 1930-х гг. — взорвали. 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А в конце ХХ в. храм был возрождён.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772" y="123478"/>
            <a:ext cx="867645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РЕШИМ ТЕСТ.</a:t>
            </a:r>
            <a:endParaRPr lang="ru-RU" alt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6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6138</TotalTime>
  <Words>1292</Words>
  <Application>Microsoft Office PowerPoint</Application>
  <PresentationFormat>Экран (16:9)</PresentationFormat>
  <Paragraphs>133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Arial</vt:lpstr>
      <vt:lpstr>Calibri</vt:lpstr>
      <vt:lpstr>Candara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Anna</cp:lastModifiedBy>
  <cp:revision>674</cp:revision>
  <dcterms:created xsi:type="dcterms:W3CDTF">2014-03-25T14:17:52Z</dcterms:created>
  <dcterms:modified xsi:type="dcterms:W3CDTF">2025-05-09T18:36:57Z</dcterms:modified>
</cp:coreProperties>
</file>