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81" r:id="rId9"/>
    <p:sldId id="291" r:id="rId10"/>
    <p:sldId id="262" r:id="rId11"/>
    <p:sldId id="263" r:id="rId12"/>
    <p:sldId id="292" r:id="rId13"/>
    <p:sldId id="293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94" r:id="rId30"/>
    <p:sldId id="295" r:id="rId31"/>
    <p:sldId id="296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A7E2B-627E-4D19-AB52-13F6016D729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E68C-141F-4CCA-85C1-91B795DB0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BBB29-F34B-4BCB-ACC0-C76C7B5F8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0D05-173E-4222-B1CB-5CCD399A1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9050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252B-AE0E-45E9-953A-A6F749C64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352425"/>
            <a:ext cx="68691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0313" cy="2039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021138"/>
            <a:ext cx="3770313" cy="204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08513" y="1828800"/>
            <a:ext cx="3771900" cy="4233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119B8-D4AE-4C65-9A43-DF4BEA733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4;&#1072;&#1088;&#1080;&#1085;&#1072;\Desktop\&#1051;&#1048;&#1058;&#1045;&#1056;&#1040;&#1058;&#1059;&#1056;&#1040;\&#1056;&#1059;&#1057;&#1057;%20&#1083;&#1080;&#1090;&#1088;&#1072;%2020%20&#1074;&#1077;&#1082;&#1072;\2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4;&#1072;&#1088;&#1080;&#1085;&#1072;\Desktop\&#1051;&#1048;&#1058;&#1045;&#1056;&#1040;&#1058;&#1059;&#1056;&#1040;\&#1056;&#1059;&#1057;&#1057;%20&#1083;&#1080;&#1090;&#1088;&#1072;%2020%20&#1074;&#1077;&#1082;&#1072;\3.wm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4;&#1072;&#1088;&#1080;&#1085;&#1072;\Desktop\&#1051;&#1048;&#1058;&#1045;&#1056;&#1040;&#1058;&#1059;&#1056;&#1040;\&#1056;&#1059;&#1057;&#1057;%20&#1083;&#1080;&#1090;&#1088;&#1072;%2020%20&#1074;&#1077;&#1082;&#1072;\4.wmv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4;&#1072;&#1088;&#1080;&#1085;&#1072;\Desktop\&#1051;&#1048;&#1058;&#1045;&#1056;&#1040;&#1058;&#1059;&#1056;&#1040;\&#1056;&#1059;&#1057;&#1057;%20&#1083;&#1080;&#1090;&#1088;&#1072;%2020%20&#1074;&#1077;&#1082;&#1072;\5.wmv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4;&#1072;&#1088;&#1080;&#1085;&#1072;\Desktop\&#1051;&#1048;&#1058;&#1045;&#1056;&#1040;&#1058;&#1059;&#1056;&#1040;\&#1056;&#1059;&#1057;&#1057;%20&#1083;&#1080;&#1090;&#1088;&#1072;%2020%20&#1074;&#1077;&#1082;&#1072;\6.wmv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Русская литература 20 века: 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закономерности и тенденции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9324528" cy="4176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На рубеже XIX и XX веков мысль 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человеке-бунтаре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способном преобразовать эпоху и изменить ход истории, отражается в философии марксизма. Наиболее ярко это предстает в творчество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Максима Горького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его последователей, настойчиво выдвигавших на первый план Человека с большой буквы, хозяина земли, бесстрашного революционера, бросающего вызов не только общественной несправедливости, но и самому Творцу.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Бунтари-герои романов, повестей и пьес писателя ("Фома Гордеев", "Мещане", "Мать") абсолютно и бесповоротно отвергают христианский гуманизм Достоевского и Толстого о страдании и очищении им.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Горький считал, что революционная деятельность во имя переустройства мира преобразует и обогащает внутренний мир человека.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программы\Новый диск\Энциклопедия русской литературы\data\img\images\2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377" y="5013176"/>
            <a:ext cx="1459512" cy="18448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Иллюстрация к роману М. Горького "Фома Гордеев"</a:t>
            </a:r>
            <a:br>
              <a:rPr lang="ru-RU" dirty="0" smtClean="0"/>
            </a:br>
            <a:r>
              <a:rPr lang="ru-RU" dirty="0" smtClean="0"/>
              <a:t>Художники </a:t>
            </a:r>
            <a:r>
              <a:rPr lang="ru-RU" dirty="0" err="1" smtClean="0"/>
              <a:t>Кукрыниксы</a:t>
            </a:r>
            <a:r>
              <a:rPr lang="ru-RU" dirty="0" smtClean="0"/>
              <a:t>. 1948-1949 </a:t>
            </a:r>
            <a:r>
              <a:rPr lang="ru-RU" dirty="0" err="1" smtClean="0"/>
              <a:t>гг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1"/>
            <a:ext cx="9540552" cy="479715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Однако другая группа деятелей культуры культивировала к идее духовной революции.. Философы и художники призывали к внутреннему совершенствованию человека. В национальных особенностях русского народа они искали способы преодоления кризиса , чья философия получила распространение в начале XX века. В своих исканиях они стремились найти новые пути развития, способные преобразовать не только Европу, но и весь мир.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это же время происходит невероятный, необычайно яркий взлет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русской религиозно-философской мысли. В 1909 году группа философов и религиозных публицистов, в числе которых были Н. Бердяев, С. Булгаков и др., выпустила философско-публицистический сборник "Вехи", чья роль в интеллектуальной истории России XX века неоценима. "Вехи" и сегодня кажутся нам как бы присланными из будущего", - именно так скажет о них другой великий мыслитель и правдоискатель Александр Солженицын.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«Вехи" раскрыли опасность бездумного служения каким бы то ни было теоретическим установкам, обнажив моральную недопустимость веры в универсальную значимость общественных идеалов. В свою очередь они подвергли критике естественную слабость революционного пути, подчеркнув его опасность для русского народа.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Мои программы\Новый диск\Энциклопедия русской литературы\data\img\images\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207218"/>
            <a:ext cx="1259632" cy="16507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6093296"/>
            <a:ext cx="35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Николай Александрович Бердяев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51845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конце XIX - начале XX века русская литература стала эстетически многослойной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Реализм на рубеже веков оставался масштабным и влиятельным литературным направлением. Так, в эту эпоху жили и творили Толстой и Чехов.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Самыми яркими дарованиями среди новых реалистов обладали писатели, объединившиеся в 1890-е годы в московском кружке "Среда", а в начале 1900-х составившие круг постоянных авторов издательства "Знание", фактическим руководителем был М. Горький. В разные годы в него входили Л. Андреев, И. Бунин, В. Вересаев, Н. Гарин-Михайловский, А. Куприн, И. Шмелев и другие писатели.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Значительное влияние этой группы писателей объяснялось тем, что она в самой полной мере наследовала традиции русского литературного наследия XIX века.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Особенно важным для следующего поколения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реалистов оказался опыт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Чехова.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Мои программы\Новый диск\Энциклопедия русской литературы\data\img\images\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808" y="4293096"/>
            <a:ext cx="1872192" cy="2564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6488668"/>
            <a:ext cx="3130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prstClr val="black"/>
                </a:solidFill>
              </a:rPr>
              <a:t>А.П. Чехов. Ялта. 1903 </a:t>
            </a:r>
            <a:r>
              <a:rPr lang="ru-RU" kern="0" dirty="0" smtClean="0">
                <a:solidFill>
                  <a:prstClr val="black"/>
                </a:solidFill>
              </a:rPr>
              <a:t>г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2493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Жанры и стилевые особенности реалистической пр</a:t>
            </a:r>
            <a:r>
              <a:rPr lang="ru-RU" sz="2400" b="1" dirty="0">
                <a:solidFill>
                  <a:srgbClr val="FF0000"/>
                </a:solidFill>
              </a:rPr>
              <a:t>озы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548680"/>
            <a:ext cx="9540552" cy="485313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Значительно обновились в начале XX века жанровая система и стилистика реалистической прозы.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Главное место в жанровой иерархии заняли в это время наиболее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мобильные рассказ и очерк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Роман практически исчез из жанрового репертуара реализма, уступив место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повести.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Начиная с творчества А. Чехова, в реалистической прозе заметно выросла значимость формальной организации текста. Некоторые приемы и элементы формы получили в художественном строе произведения большую самостоятельность. Так, например, разнообразнее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использовалась художественная деталь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то же время сюжет все чаще утрачивал значение главного композиционного средства и начинал играть подчиненную роль.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период с 1890 по 1917 год особенно ярко заявили о себе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литературных течения - символизм, акмеизм и футуризм, которые составили основу модернизма как литературного направления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r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«Наше время трудновато для пера...»</a:t>
            </a:r>
          </a:p>
          <a:p>
            <a:pPr algn="r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В.В. Маяковский</a:t>
            </a:r>
          </a:p>
          <a:p>
            <a:pPr algn="r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«Ни одна мировая литература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века, кроме русской, не знала столь обширного списка безвременно, рано ушедших из жизни мастеров культуры...»</a:t>
            </a:r>
          </a:p>
          <a:p>
            <a:pPr algn="r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Чалмаев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век всех нас переломал...»</a:t>
            </a:r>
          </a:p>
          <a:p>
            <a:pPr algn="r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М.И. Цветаева</a:t>
            </a: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86518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b="1" smtClean="0"/>
              <a:t>Литература </a:t>
            </a:r>
            <a:r>
              <a:rPr lang="en-US" sz="5400" b="1" smtClean="0"/>
              <a:t>XX</a:t>
            </a:r>
            <a:r>
              <a:rPr lang="ru-RU" sz="5400" b="1" smtClean="0"/>
              <a:t>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772400" cy="1143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3200" b="1" smtClean="0"/>
              <a:t>Важнейшие исторические события </a:t>
            </a:r>
            <a:br>
              <a:rPr lang="ru-RU" sz="3200" b="1" smtClean="0"/>
            </a:br>
            <a:r>
              <a:rPr lang="ru-RU" sz="3200" b="1" smtClean="0"/>
              <a:t>в России начала 20 века?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534722" cy="4430117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+mj-lt"/>
              </a:rPr>
              <a:t>Три революции: 1905 года, Февральскую,  Октябрьскую 1917 г.,</a:t>
            </a:r>
          </a:p>
          <a:p>
            <a:pPr>
              <a:defRPr/>
            </a:pPr>
            <a:r>
              <a:rPr lang="ru-RU" sz="3600" dirty="0" smtClean="0">
                <a:latin typeface="+mj-lt"/>
              </a:rPr>
              <a:t>Русско-японскую войну 1904-1905 гг.</a:t>
            </a:r>
          </a:p>
          <a:p>
            <a:pPr>
              <a:defRPr/>
            </a:pPr>
            <a:r>
              <a:rPr lang="ru-RU" sz="3600" dirty="0" smtClean="0">
                <a:latin typeface="+mj-lt"/>
              </a:rPr>
              <a:t>Первая мировая война 1914-1918гг.,</a:t>
            </a:r>
          </a:p>
          <a:p>
            <a:pPr>
              <a:defRPr/>
            </a:pPr>
            <a:r>
              <a:rPr lang="ru-RU" sz="3600" dirty="0" smtClean="0">
                <a:latin typeface="+mj-lt"/>
              </a:rPr>
              <a:t>Гражданская война</a:t>
            </a:r>
          </a:p>
          <a:p>
            <a:pPr>
              <a:defRPr/>
            </a:pPr>
            <a:r>
              <a:rPr lang="ru-RU" sz="3600" dirty="0" smtClean="0">
                <a:latin typeface="+mj-lt"/>
              </a:rPr>
              <a:t>Сталинские репрессии 30-ых гг.</a:t>
            </a:r>
          </a:p>
          <a:p>
            <a:pPr>
              <a:defRPr/>
            </a:pP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7772400" cy="85725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3600" b="1" smtClean="0"/>
              <a:t>Периодизация литература </a:t>
            </a:r>
            <a:r>
              <a:rPr lang="en-US" sz="3600" b="1" smtClean="0"/>
              <a:t>XX</a:t>
            </a:r>
            <a:r>
              <a:rPr lang="ru-RU" sz="3600" b="1" smtClean="0"/>
              <a:t> 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73325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800" b="1" dirty="0" smtClean="0"/>
              <a:t>Русская литература</a:t>
            </a:r>
          </a:p>
          <a:p>
            <a:pPr marL="711200" indent="0" algn="just">
              <a:buFont typeface="Wingdings" pitchFamily="2" charset="2"/>
              <a:buChar char="§"/>
              <a:defRPr/>
            </a:pPr>
            <a:r>
              <a:rPr lang="ru-RU" sz="2800" dirty="0" smtClean="0"/>
              <a:t> Серебряный век (1900 – 1917г.г.)</a:t>
            </a:r>
          </a:p>
          <a:p>
            <a:pPr marL="711200" indent="0" algn="just">
              <a:buFont typeface="Wingdings" pitchFamily="2" charset="2"/>
              <a:buChar char="§"/>
              <a:defRPr/>
            </a:pPr>
            <a:r>
              <a:rPr lang="ru-RU" sz="2800" dirty="0" smtClean="0"/>
              <a:t> Первые десятилетия советской литературы (1917 – 1941г.г.)</a:t>
            </a:r>
          </a:p>
          <a:p>
            <a:pPr marL="711200" indent="0" algn="just">
              <a:buFont typeface="Wingdings" pitchFamily="2" charset="2"/>
              <a:buChar char="§"/>
              <a:defRPr/>
            </a:pPr>
            <a:r>
              <a:rPr lang="ru-RU" sz="2800" dirty="0" smtClean="0"/>
              <a:t> литература в годы ВОВ (1941 -1945г.г.)</a:t>
            </a:r>
          </a:p>
          <a:p>
            <a:pPr marL="711200" indent="0" algn="just">
              <a:buFont typeface="Wingdings" pitchFamily="2" charset="2"/>
              <a:buChar char="§"/>
              <a:defRPr/>
            </a:pPr>
            <a:r>
              <a:rPr lang="ru-RU" sz="2800" dirty="0" smtClean="0"/>
              <a:t> литература середины века (50 – 70-ые годы)</a:t>
            </a:r>
          </a:p>
          <a:p>
            <a:pPr marL="711200" indent="0" algn="just">
              <a:buFont typeface="Wingdings" pitchFamily="2" charset="2"/>
              <a:buChar char="§"/>
              <a:defRPr/>
            </a:pPr>
            <a:r>
              <a:rPr lang="ru-RU" sz="2800" dirty="0" smtClean="0"/>
              <a:t> литература 80-90-ых годов</a:t>
            </a:r>
          </a:p>
          <a:p>
            <a:pPr marL="711200" indent="0" algn="just">
              <a:buFont typeface="Wingdings" pitchFamily="2" charset="2"/>
              <a:buChar char="§"/>
              <a:defRPr/>
            </a:pPr>
            <a:r>
              <a:rPr lang="ru-RU" sz="2800" dirty="0" smtClean="0"/>
              <a:t> современная литература </a:t>
            </a:r>
          </a:p>
          <a:p>
            <a:pPr algn="just">
              <a:defRPr/>
            </a:pPr>
            <a:r>
              <a:rPr lang="ru-RU" sz="2800" b="1" dirty="0" smtClean="0"/>
              <a:t>Эмигрантская литература </a:t>
            </a:r>
            <a:r>
              <a:rPr lang="ru-RU" sz="2800" dirty="0" smtClean="0"/>
              <a:t>(литература русского зарубежья)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772400" cy="85725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b="1" smtClean="0"/>
              <a:t>Серебряный век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900613"/>
          </a:xfrm>
          <a:solidFill>
            <a:schemeClr val="accent1"/>
          </a:solidFill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i="1" smtClean="0"/>
              <a:t>«Серебряный век – это не столько время и  отдельные творческие личности, сколько целостное мировоззрение, картина мира, в которой личность и творчество едины...»</a:t>
            </a:r>
          </a:p>
          <a:p>
            <a:pPr algn="r">
              <a:buFont typeface="Wingdings" pitchFamily="2" charset="2"/>
              <a:buNone/>
            </a:pPr>
            <a:r>
              <a:rPr lang="ru-RU" b="1" i="1" smtClean="0"/>
              <a:t>В.А. Чалмаев</a:t>
            </a:r>
          </a:p>
          <a:p>
            <a:pPr algn="r">
              <a:buFont typeface="Wingdings" pitchFamily="2" charset="2"/>
              <a:buNone/>
            </a:pPr>
            <a:endParaRPr lang="ru-RU" i="1" smtClean="0"/>
          </a:p>
          <a:p>
            <a:pPr algn="r">
              <a:buFont typeface="Wingdings" pitchFamily="2" charset="2"/>
              <a:buNone/>
            </a:pPr>
            <a:r>
              <a:rPr lang="ru-RU" i="1" smtClean="0"/>
              <a:t>«...писали как жили, жили как писали»</a:t>
            </a:r>
          </a:p>
          <a:p>
            <a:pPr algn="r">
              <a:buFont typeface="Wingdings" pitchFamily="2" charset="2"/>
              <a:buNone/>
            </a:pPr>
            <a:r>
              <a:rPr lang="ru-RU" b="1" i="1" smtClean="0"/>
              <a:t>В.А. Чалмаев</a:t>
            </a:r>
          </a:p>
          <a:p>
            <a:pPr algn="r">
              <a:buFont typeface="Wingdings" pitchFamily="2" charset="2"/>
              <a:buNone/>
            </a:pPr>
            <a:endParaRPr 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313"/>
            <a:ext cx="7772400" cy="1206500"/>
          </a:xfrm>
          <a:solidFill>
            <a:schemeClr val="accent1"/>
          </a:solidFill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Серебряный век – </a:t>
            </a:r>
            <a:br>
              <a:rPr lang="ru-RU" b="1" dirty="0" smtClean="0"/>
            </a:br>
            <a:r>
              <a:rPr lang="ru-RU" b="1" dirty="0" smtClean="0"/>
              <a:t>поэзия начала</a:t>
            </a:r>
            <a:r>
              <a:rPr lang="en-US" b="1" dirty="0" smtClean="0"/>
              <a:t> XX</a:t>
            </a:r>
            <a:r>
              <a:rPr lang="ru-RU" b="1" dirty="0" smtClean="0"/>
              <a:t> века. 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534153" cy="5013175"/>
          </a:xfrm>
          <a:solidFill>
            <a:schemeClr val="accent1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</a:rPr>
              <a:t>Условное обозначение культурной эпохи в истории России рубежа 19 – 20 вв. и вошедшая в критику и науку с конца 1950-х – начала 1960-х гг.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</a:rPr>
              <a:t>Термин возник по аналогии с «Золотым веком». Формула «Серебряный век» имела оценочный характер. В 1920-1930-х гг. он противопоставлялся «Золотому веку» как эпоха, несущая несомненные черты вторичности, и в то же время утонченности.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</a:rPr>
              <a:t>Поэты Серебряного века создали новую концепцию мира и человека в этом мире: не все создаваемое людьми осознается, есть области, недоступные аналитическому разуму.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  <p:bldP spid="163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214813" y="428625"/>
            <a:ext cx="47148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«Русская литература… всегда была совестью народа. Ее место в общественной жизни страны всегда было почетным и влиятельным. Она воспитывала людей и стремилась к справедливому переустройству жизни». </a:t>
            </a:r>
            <a:r>
              <a:rPr lang="ru-RU" sz="3200" i="1">
                <a:latin typeface="Times New Roman" pitchFamily="18" charset="0"/>
                <a:cs typeface="Times New Roman" pitchFamily="18" charset="0"/>
              </a:rPr>
              <a:t>Д. Лихачев.</a:t>
            </a:r>
            <a:endParaRPr lang="ru-RU" sz="3200"/>
          </a:p>
        </p:txBody>
      </p:sp>
      <p:pic>
        <p:nvPicPr>
          <p:cNvPr id="3" name="Рисунок 2" descr="Д.Лихаче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36925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5286375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ndara" pitchFamily="34" charset="0"/>
              </a:rPr>
              <a:t>Д.С.Лихачев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. 3"/>
          <p:cNvSpPr>
            <a:spLocks noGrp="1" noChangeArrowheads="1"/>
          </p:cNvSpPr>
          <p:nvPr>
            <p:ph idx="1"/>
          </p:nvPr>
        </p:nvSpPr>
        <p:spPr>
          <a:xfrm>
            <a:off x="179512" y="1"/>
            <a:ext cx="8518401" cy="6451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z="3200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en-US" sz="3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XX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столетия вошло в историю литературы под красивым именем «Серебряный века».</a:t>
            </a:r>
            <a:r>
              <a:rPr lang="en-US" sz="3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Определение «Серебряный век» было введено в 1933 году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Николаем Оцупом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(русский поэт, переводчик) в парижском журнале русской эмиграции «Числа». На этот период пришелся великий взлет русской культуры, обогативший поэзию новыми именами: Брюсов, Анненский, Бальмонт. Расцветом этого периода считают 1915 год.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2303462"/>
          </a:xfrm>
        </p:spPr>
        <p:txBody>
          <a:bodyPr/>
          <a:lstStyle/>
          <a:p>
            <a:pPr eaLnBrk="1" hangingPunct="1"/>
            <a:r>
              <a:rPr lang="ru-RU" sz="4000" smtClean="0"/>
              <a:t>Серебряный век опирался на модернистские течения:</a:t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1026" name="Organization Chart 5"/>
          <p:cNvGraphicFramePr>
            <a:graphicFrameLocks/>
          </p:cNvGraphicFramePr>
          <p:nvPr>
            <p:ph type="dgm" idx="1"/>
          </p:nvPr>
        </p:nvGraphicFramePr>
        <p:xfrm>
          <a:off x="395288" y="1989138"/>
          <a:ext cx="8208962" cy="42687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Символизм</a:t>
            </a:r>
          </a:p>
        </p:txBody>
      </p:sp>
      <p:pic>
        <p:nvPicPr>
          <p:cNvPr id="20483" name="Рисунок 6"/>
          <p:cNvPicPr>
            <a:picLocks noGrp="1" noChangeAspect="1" noChangeArrowheads="1"/>
          </p:cNvPicPr>
          <p:nvPr>
            <p:ph type="media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060575"/>
            <a:ext cx="2917825" cy="3248025"/>
          </a:xfrm>
        </p:spPr>
      </p:pic>
      <p:sp>
        <p:nvSpPr>
          <p:cNvPr id="21511" name="Прямоуг.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С греч. – знак, символ. Это направление сосредоточено на художественном выражении посредством символа интуитивно постигаемых сущностей и идей.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. 3"/>
          <p:cNvSpPr>
            <a:spLocks noGrp="1" noChangeArrowheads="1"/>
          </p:cNvSpPr>
          <p:nvPr>
            <p:ph sz="quarter" idx="4294967295"/>
          </p:nvPr>
        </p:nvSpPr>
        <p:spPr>
          <a:xfrm>
            <a:off x="179512" y="-171400"/>
            <a:ext cx="4578152" cy="53276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dirty="0" smtClean="0"/>
              <a:t>   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 Символисты считали, что новое искусство должно передавать настроения, чувства и мысли поэта при помощи образов – символов. При этом художник познает окружающий мир не в результате раздумий, а в процессе литературного творчества. </a:t>
            </a:r>
          </a:p>
        </p:txBody>
      </p:sp>
      <p:sp>
        <p:nvSpPr>
          <p:cNvPr id="20485" name="Прямоуг. 5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765175"/>
            <a:ext cx="4038600" cy="52546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Символизм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</p:txBody>
      </p:sp>
      <p:sp>
        <p:nvSpPr>
          <p:cNvPr id="21508" name="Прямоуг. 6"/>
          <p:cNvSpPr>
            <a:spLocks noChangeArrowheads="1"/>
          </p:cNvSpPr>
          <p:nvPr/>
        </p:nvSpPr>
        <p:spPr bwMode="auto">
          <a:xfrm>
            <a:off x="5148263" y="1700213"/>
            <a:ext cx="12954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Старшие</a:t>
            </a:r>
          </a:p>
          <a:p>
            <a:pPr algn="ctr"/>
            <a:r>
              <a:rPr lang="ru-RU"/>
              <a:t>символисты</a:t>
            </a:r>
          </a:p>
        </p:txBody>
      </p:sp>
      <p:sp>
        <p:nvSpPr>
          <p:cNvPr id="21509" name="Прямоуг. 7"/>
          <p:cNvSpPr>
            <a:spLocks noChangeArrowheads="1"/>
          </p:cNvSpPr>
          <p:nvPr/>
        </p:nvSpPr>
        <p:spPr bwMode="auto">
          <a:xfrm>
            <a:off x="6732588" y="1700213"/>
            <a:ext cx="12954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Младо -</a:t>
            </a:r>
          </a:p>
          <a:p>
            <a:pPr algn="ctr"/>
            <a:r>
              <a:rPr lang="ru-RU"/>
              <a:t>символисты</a:t>
            </a:r>
          </a:p>
        </p:txBody>
      </p:sp>
      <p:sp>
        <p:nvSpPr>
          <p:cNvPr id="21510" name="Линия 10"/>
          <p:cNvSpPr>
            <a:spLocks noChangeShapeType="1"/>
          </p:cNvSpPr>
          <p:nvPr/>
        </p:nvSpPr>
        <p:spPr bwMode="auto">
          <a:xfrm flipH="1">
            <a:off x="5940425" y="119697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1" name="Линия 11"/>
          <p:cNvSpPr>
            <a:spLocks noChangeShapeType="1"/>
          </p:cNvSpPr>
          <p:nvPr/>
        </p:nvSpPr>
        <p:spPr bwMode="auto">
          <a:xfrm>
            <a:off x="7092950" y="1196975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1512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997200"/>
            <a:ext cx="29527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Александр Блок</a:t>
            </a:r>
            <a:br>
              <a:rPr lang="ru-RU" dirty="0" smtClean="0"/>
            </a:br>
            <a:r>
              <a:rPr lang="ru-RU" dirty="0" smtClean="0"/>
              <a:t>«О доблестях, о подвигах, о славе».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96551" y="0"/>
            <a:ext cx="9688076" cy="71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. 3"/>
          <p:cNvSpPr>
            <a:spLocks noGrp="1" noChangeArrowheads="1"/>
          </p:cNvSpPr>
          <p:nvPr>
            <p:ph idx="1"/>
          </p:nvPr>
        </p:nvSpPr>
        <p:spPr>
          <a:xfrm>
            <a:off x="179512" y="620688"/>
            <a:ext cx="8964488" cy="6237312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АКМЕИЗМ (от греч.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akme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— высшая степень чего-либо, цветущая сила), течение в русской поэзии 1910-х гг. (С. М. Городецкий, М. А. Кузмин, ранние Н. С. Гумилев, А. А. Ахматова, О. Э. Мандельштам  ); провозгласил освобождение поэзии от символистских порывов к «идеальному», от многозначности и текучести образов, усложненной метафоричности, возврат к материальному миру, предмету (или стихии «естества»), точному значению слова. «Земной» поэзии акмеизма свойственны отдельные модернистские мотивы, склонность к эстетизму, камерности или к поэтизации чувств первозданного человека.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Годы существования 1913 - 1914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Представители: Ахматова, Гумилев, Городецкий.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Поэты проповедовали идею отображения реальной жизни, обращения поэта к тому, что можно познать</a:t>
            </a:r>
            <a:r>
              <a:rPr lang="ru-RU" dirty="0"/>
              <a:t>.</a:t>
            </a:r>
          </a:p>
        </p:txBody>
      </p:sp>
      <p:sp>
        <p:nvSpPr>
          <p:cNvPr id="29698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Акмеизм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rev="1"/>
      <p:bldP spid="296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Футуризм</a:t>
            </a:r>
          </a:p>
        </p:txBody>
      </p:sp>
      <p:pic>
        <p:nvPicPr>
          <p:cNvPr id="30723" name="Рисунок 4"/>
          <p:cNvPicPr>
            <a:picLocks noGrp="1" noChangeAspect="1" noChangeArrowheads="1"/>
          </p:cNvPicPr>
          <p:nvPr>
            <p:ph type="media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349500"/>
            <a:ext cx="2657475" cy="2959100"/>
          </a:xfrm>
        </p:spPr>
      </p:pic>
      <p:sp>
        <p:nvSpPr>
          <p:cNvPr id="2" name="Прямоуг. 3"/>
          <p:cNvSpPr>
            <a:spLocks noGrp="1" noChangeArrowheads="1"/>
          </p:cNvSpPr>
          <p:nvPr>
            <p:ph type="body" sz="half" idx="2"/>
          </p:nvPr>
        </p:nvSpPr>
        <p:spPr>
          <a:xfrm>
            <a:off x="4139952" y="1905000"/>
            <a:ext cx="4546848" cy="45483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С лат. – будущее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Представители: братья </a:t>
            </a:r>
            <a:r>
              <a:rPr lang="ru-RU" sz="2800" dirty="0" err="1" smtClean="0"/>
              <a:t>Бурлюки</a:t>
            </a:r>
            <a:r>
              <a:rPr lang="ru-RU" sz="2800" dirty="0" smtClean="0"/>
              <a:t>, Хлебников, Маяковский.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В дек. 1912г. появилась первая декларация футуристов в сборнике «Пощечина общественному вкусу».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33375"/>
            <a:ext cx="5040312" cy="6853238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Слова – вещи, знаки, способные к изменению.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Крученых: Е-У-Ы (лилия)				Лилия как цветок прекрасна, но безобразно слово «лилия». Е-У-Ы – первоначальная чистота цветка.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Текст тем лучше, чем </a:t>
            </a:r>
            <a:r>
              <a:rPr lang="ru-RU" sz="2800" smtClean="0"/>
              <a:t>		</a:t>
            </a:r>
            <a:r>
              <a:rPr lang="en-GB" sz="2800" smtClean="0"/>
              <a:t>труднее его </a:t>
            </a:r>
            <a:r>
              <a:rPr lang="ru-RU" sz="2800" smtClean="0"/>
              <a:t>		</a:t>
            </a:r>
            <a:r>
              <a:rPr lang="en-GB" sz="2800" smtClean="0"/>
              <a:t>воспринимать.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	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08625" y="1484313"/>
            <a:ext cx="2808288" cy="4635500"/>
            <a:chOff x="3470" y="935"/>
            <a:chExt cx="1769" cy="2920"/>
          </a:xfrm>
        </p:grpSpPr>
        <p:pic>
          <p:nvPicPr>
            <p:cNvPr id="276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" y="935"/>
              <a:ext cx="1770" cy="23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53" name="Text Box 4"/>
            <p:cNvSpPr txBox="1">
              <a:spLocks noChangeArrowheads="1"/>
            </p:cNvSpPr>
            <p:nvPr/>
          </p:nvSpPr>
          <p:spPr bwMode="auto">
            <a:xfrm>
              <a:off x="3560" y="3566"/>
              <a:ext cx="1633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А.Е.Крученых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315416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ru-RU" dirty="0"/>
              <a:t>Общая характеристика </a:t>
            </a:r>
            <a:r>
              <a:rPr lang="ru-RU" dirty="0" smtClean="0"/>
              <a:t>эпохи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6480720" cy="5328592"/>
          </a:xfrm>
        </p:spPr>
        <p:txBody>
          <a:bodyPr>
            <a:noAutofit/>
          </a:bodyPr>
          <a:lstStyle/>
          <a:p>
            <a:pPr rtl="0">
              <a:buNone/>
            </a:pPr>
            <a:r>
              <a:rPr lang="ru-RU" sz="2400" dirty="0" smtClean="0"/>
              <a:t>Первый вопрос, который возникает при обращении к теме "Русская литература XX века" – с какого момента отсчитывать XX век. По календарю, с 1900 – 1901 гг.? Но очевидно, что чисто хронологический рубеж, хотя и значим сам по себе, почти ничего не дает в смысле разграничения эпох. Первый рубеж нового века – революция 1905 года. Но революция прошла, наступило некоторое затишье – вплоть до Первой мировой войны. Об этом времени вспоминала Ахматова в "Поэме без героя":</a:t>
            </a:r>
          </a:p>
          <a:p>
            <a:pPr rtl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А по набережной легендарной</a:t>
            </a:r>
          </a:p>
          <a:p>
            <a:pPr rtl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Приближался не календарный,</a:t>
            </a:r>
          </a:p>
          <a:p>
            <a:pPr rtl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Настоящий двадцатый век… </a:t>
            </a:r>
          </a:p>
          <a:p>
            <a:endParaRPr lang="ru-RU" sz="2400" dirty="0"/>
          </a:p>
        </p:txBody>
      </p:sp>
      <p:pic>
        <p:nvPicPr>
          <p:cNvPr id="7170" name="Picture 2" descr="D:\Мои программы\Новый диск\Энциклопедия русской литературы\data\img\images\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3122" y="2348880"/>
            <a:ext cx="2580878" cy="3871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419475" y="333375"/>
            <a:ext cx="5256213" cy="51530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Фигурные стихи (лесенки, треугольники).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Вульгарная лексика (жаргон, язык афиш и плаката).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Основные сборники: </a:t>
            </a:r>
            <a:r>
              <a:rPr lang="en-GB" sz="2400" smtClean="0">
                <a:solidFill>
                  <a:srgbClr val="FFFFFF"/>
                </a:solidFill>
              </a:rPr>
              <a:t>«Дохлая луна», «Взял», «Идите к черту», «Рыкающий Парнас».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Футуристы обогатили русский язык, хотя и провозгласили разрыв с классикой.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Они  ввели в поэзию свободный ритм, сделали слово раскованным.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60350"/>
            <a:ext cx="4175125" cy="5932488"/>
            <a:chOff x="113" y="164"/>
            <a:chExt cx="2630" cy="3737"/>
          </a:xfrm>
        </p:grpSpPr>
        <p:pic>
          <p:nvPicPr>
            <p:cNvPr id="2970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1933"/>
              <a:ext cx="1249" cy="16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1292" y="3612"/>
              <a:ext cx="1452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В.Хлебников</a:t>
              </a:r>
            </a:p>
          </p:txBody>
        </p:sp>
        <p:pic>
          <p:nvPicPr>
            <p:cNvPr id="2970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164"/>
              <a:ext cx="1354" cy="16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76250"/>
            <a:ext cx="7696200" cy="5755422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«</a:t>
            </a:r>
            <a:r>
              <a:rPr lang="en-GB" dirty="0" err="1" smtClean="0"/>
              <a:t>Заумь</a:t>
            </a:r>
            <a:r>
              <a:rPr lang="en-GB" dirty="0" smtClean="0"/>
              <a:t>» (</a:t>
            </a:r>
            <a:r>
              <a:rPr lang="en-GB" dirty="0" err="1" smtClean="0"/>
              <a:t>словообразование</a:t>
            </a:r>
            <a:r>
              <a:rPr lang="en-GB" dirty="0" smtClean="0"/>
              <a:t>).</a:t>
            </a:r>
          </a:p>
          <a:p>
            <a:pPr eaLnBrk="1" hangingPunct="1">
              <a:lnSpc>
                <a:spcPct val="100000"/>
              </a:lnSpc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	</a:t>
            </a:r>
            <a:r>
              <a:rPr lang="en-GB" sz="4000" b="1" dirty="0" smtClean="0">
                <a:solidFill>
                  <a:srgbClr val="FF0000"/>
                </a:solidFill>
              </a:rPr>
              <a:t>«</a:t>
            </a:r>
            <a:r>
              <a:rPr lang="en-GB" sz="4000" b="1" dirty="0" err="1" smtClean="0">
                <a:solidFill>
                  <a:srgbClr val="FF0000"/>
                </a:solidFill>
              </a:rPr>
              <a:t>Русь</a:t>
            </a:r>
            <a:r>
              <a:rPr lang="en-GB" sz="4000" b="1" dirty="0" smtClean="0">
                <a:solidFill>
                  <a:srgbClr val="FF0000"/>
                </a:solidFill>
              </a:rPr>
              <a:t>» </a:t>
            </a:r>
            <a:r>
              <a:rPr lang="en-GB" sz="4000" b="1" dirty="0" err="1" smtClean="0">
                <a:solidFill>
                  <a:srgbClr val="FF0000"/>
                </a:solidFill>
              </a:rPr>
              <a:t>Крученых</a:t>
            </a:r>
            <a:r>
              <a:rPr lang="en-GB" sz="4000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100000"/>
              </a:lnSpc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 dirty="0" smtClean="0">
                <a:solidFill>
                  <a:srgbClr val="FF0000"/>
                </a:solidFill>
              </a:rPr>
              <a:t>	</a:t>
            </a:r>
            <a:r>
              <a:rPr lang="en-GB" sz="4000" b="1" dirty="0" err="1" smtClean="0">
                <a:solidFill>
                  <a:srgbClr val="FF0000"/>
                </a:solidFill>
              </a:rPr>
              <a:t>весна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гусина</a:t>
            </a:r>
            <a:r>
              <a:rPr lang="en-GB" sz="4000" b="1" dirty="0" smtClean="0">
                <a:solidFill>
                  <a:srgbClr val="FF0000"/>
                </a:solidFill>
              </a:rPr>
              <a:t>	 </a:t>
            </a:r>
            <a:r>
              <a:rPr lang="en-GB" sz="4000" b="1" dirty="0" err="1" smtClean="0">
                <a:solidFill>
                  <a:srgbClr val="FF0000"/>
                </a:solidFill>
              </a:rPr>
              <a:t>хо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мо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ло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 dirty="0" smtClean="0">
                <a:solidFill>
                  <a:srgbClr val="FF0000"/>
                </a:solidFill>
              </a:rPr>
              <a:t>	</a:t>
            </a:r>
            <a:r>
              <a:rPr lang="en-GB" sz="4000" b="1" dirty="0" err="1" smtClean="0">
                <a:solidFill>
                  <a:srgbClr val="FF0000"/>
                </a:solidFill>
              </a:rPr>
              <a:t>те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ге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не</a:t>
            </a:r>
            <a:r>
              <a:rPr lang="en-GB" sz="4000" b="1" dirty="0" smtClean="0">
                <a:solidFill>
                  <a:srgbClr val="FF0000"/>
                </a:solidFill>
              </a:rPr>
              <a:t>		</a:t>
            </a:r>
            <a:r>
              <a:rPr lang="en-GB" sz="4000" b="1" dirty="0" err="1" smtClean="0">
                <a:solidFill>
                  <a:srgbClr val="FF0000"/>
                </a:solidFill>
              </a:rPr>
              <a:t>ре</a:t>
            </a:r>
            <a:r>
              <a:rPr lang="en-GB" sz="4000" b="1" dirty="0" smtClean="0">
                <a:solidFill>
                  <a:srgbClr val="FF0000"/>
                </a:solidFill>
              </a:rPr>
              <a:t> к </a:t>
            </a:r>
            <a:r>
              <a:rPr lang="en-GB" sz="4000" b="1" dirty="0" err="1" smtClean="0">
                <a:solidFill>
                  <a:srgbClr val="FF0000"/>
                </a:solidFill>
              </a:rPr>
              <a:t>рюккль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 dirty="0" smtClean="0">
                <a:solidFill>
                  <a:srgbClr val="FF0000"/>
                </a:solidFill>
              </a:rPr>
              <a:t>	</a:t>
            </a:r>
            <a:r>
              <a:rPr lang="en-GB" sz="4000" b="1" dirty="0" err="1" smtClean="0">
                <a:solidFill>
                  <a:srgbClr val="FF0000"/>
                </a:solidFill>
              </a:rPr>
              <a:t>рюри</a:t>
            </a:r>
            <a:r>
              <a:rPr lang="en-GB" sz="4000" b="1" dirty="0" smtClean="0">
                <a:solidFill>
                  <a:srgbClr val="FF0000"/>
                </a:solidFill>
              </a:rPr>
              <a:t>			</a:t>
            </a:r>
            <a:r>
              <a:rPr lang="en-GB" sz="4000" b="1" dirty="0" err="1" smtClean="0">
                <a:solidFill>
                  <a:srgbClr val="FF0000"/>
                </a:solidFill>
              </a:rPr>
              <a:t>крьд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крюд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 dirty="0" smtClean="0">
                <a:solidFill>
                  <a:srgbClr val="FF0000"/>
                </a:solidFill>
              </a:rPr>
              <a:t>	</a:t>
            </a:r>
            <a:r>
              <a:rPr lang="en-GB" sz="4000" b="1" dirty="0" err="1" smtClean="0">
                <a:solidFill>
                  <a:srgbClr val="FF0000"/>
                </a:solidFill>
              </a:rPr>
              <a:t>бе</a:t>
            </a:r>
            <a:r>
              <a:rPr lang="en-GB" sz="4000" b="1" dirty="0" smtClean="0">
                <a:solidFill>
                  <a:srgbClr val="FF0000"/>
                </a:solidFill>
              </a:rPr>
              <a:t>				н т п р</a:t>
            </a:r>
          </a:p>
          <a:p>
            <a:pPr eaLnBrk="1" hangingPunct="1">
              <a:lnSpc>
                <a:spcPct val="100000"/>
              </a:lnSpc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 dirty="0" smtClean="0">
                <a:solidFill>
                  <a:srgbClr val="FF0000"/>
                </a:solidFill>
              </a:rPr>
              <a:t>	</a:t>
            </a:r>
            <a:r>
              <a:rPr lang="en-GB" sz="4000" b="1" dirty="0" err="1" smtClean="0">
                <a:solidFill>
                  <a:srgbClr val="FF0000"/>
                </a:solidFill>
              </a:rPr>
              <a:t>тльк</a:t>
            </a:r>
            <a:r>
              <a:rPr lang="en-GB" sz="4000" b="1" dirty="0" smtClean="0">
                <a:solidFill>
                  <a:srgbClr val="FF0000"/>
                </a:solidFill>
              </a:rPr>
              <a:t>			и р к в ь ю</a:t>
            </a:r>
          </a:p>
          <a:p>
            <a:pPr eaLnBrk="1" hangingPunct="1">
              <a:lnSpc>
                <a:spcPct val="100000"/>
              </a:lnSpc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 dirty="0" smtClean="0">
                <a:solidFill>
                  <a:srgbClr val="FF0000"/>
                </a:solidFill>
              </a:rPr>
              <a:t>	</a:t>
            </a:r>
            <a:r>
              <a:rPr lang="en-GB" sz="4000" b="1" dirty="0" err="1" smtClean="0">
                <a:solidFill>
                  <a:srgbClr val="FF0000"/>
                </a:solidFill>
              </a:rPr>
              <a:t>тлько</a:t>
            </a:r>
            <a:r>
              <a:rPr lang="en-GB" sz="4000" b="1" dirty="0" smtClean="0">
                <a:solidFill>
                  <a:srgbClr val="FF0000"/>
                </a:solidFill>
              </a:rPr>
              <a:t>			</a:t>
            </a:r>
            <a:r>
              <a:rPr lang="en-GB" sz="4000" b="1" dirty="0" err="1" smtClean="0">
                <a:solidFill>
                  <a:srgbClr val="FF0000"/>
                </a:solidFill>
              </a:rPr>
              <a:t>би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пу</a:t>
            </a:r>
            <a:r>
              <a:rPr lang="en-GB" sz="4000" b="1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В.Маяковский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2916832" y="1268760"/>
            <a:ext cx="11305256" cy="5589241"/>
          </a:xfrm>
        </p:spPr>
        <p:txBody>
          <a:bodyPr>
            <a:normAutofit/>
          </a:bodyPr>
          <a:lstStyle/>
          <a:p>
            <a:pPr lvl="8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«Стихи о советском паспорте»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0112" y="0"/>
            <a:ext cx="93523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361623"/>
            <a:ext cx="6870700" cy="1938992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B8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 smtClean="0">
                <a:solidFill>
                  <a:srgbClr val="FFB800"/>
                </a:solidFill>
              </a:rPr>
              <a:t>Поэты</a:t>
            </a:r>
            <a:r>
              <a:rPr lang="ru-RU" sz="4000" dirty="0" smtClean="0">
                <a:solidFill>
                  <a:srgbClr val="FFB800"/>
                </a:solidFill>
              </a:rPr>
              <a:t> и писатели</a:t>
            </a:r>
            <a:r>
              <a:rPr lang="en-GB" sz="4000" dirty="0" smtClean="0">
                <a:solidFill>
                  <a:srgbClr val="FFB800"/>
                </a:solidFill>
              </a:rPr>
              <a:t>, </a:t>
            </a:r>
            <a:r>
              <a:rPr lang="en-GB" sz="4000" dirty="0" err="1" smtClean="0">
                <a:solidFill>
                  <a:srgbClr val="FFB800"/>
                </a:solidFill>
              </a:rPr>
              <a:t>которые</a:t>
            </a:r>
            <a:r>
              <a:rPr lang="en-GB" sz="4000" dirty="0" smtClean="0">
                <a:solidFill>
                  <a:srgbClr val="FFB800"/>
                </a:solidFill>
              </a:rPr>
              <a:t> </a:t>
            </a:r>
            <a:r>
              <a:rPr lang="en-GB" sz="4000" dirty="0" err="1" smtClean="0">
                <a:solidFill>
                  <a:srgbClr val="FFB800"/>
                </a:solidFill>
              </a:rPr>
              <a:t>не</a:t>
            </a:r>
            <a:r>
              <a:rPr lang="en-GB" sz="4000" dirty="0" smtClean="0">
                <a:solidFill>
                  <a:srgbClr val="FFB800"/>
                </a:solidFill>
              </a:rPr>
              <a:t> </a:t>
            </a:r>
            <a:r>
              <a:rPr lang="en-GB" sz="4000" dirty="0" err="1" smtClean="0">
                <a:solidFill>
                  <a:srgbClr val="FFB800"/>
                </a:solidFill>
              </a:rPr>
              <a:t>относятся</a:t>
            </a:r>
            <a:r>
              <a:rPr lang="en-GB" sz="4000" dirty="0" smtClean="0">
                <a:solidFill>
                  <a:srgbClr val="FFB800"/>
                </a:solidFill>
              </a:rPr>
              <a:t> </a:t>
            </a:r>
            <a:r>
              <a:rPr lang="en-GB" sz="4000" dirty="0" err="1" smtClean="0">
                <a:solidFill>
                  <a:srgbClr val="FFB800"/>
                </a:solidFill>
              </a:rPr>
              <a:t>ни</a:t>
            </a:r>
            <a:r>
              <a:rPr lang="en-GB" sz="4000" dirty="0" smtClean="0">
                <a:solidFill>
                  <a:srgbClr val="FFB800"/>
                </a:solidFill>
              </a:rPr>
              <a:t> к </a:t>
            </a:r>
            <a:r>
              <a:rPr lang="en-GB" sz="4000" dirty="0" err="1" smtClean="0">
                <a:solidFill>
                  <a:srgbClr val="FFB800"/>
                </a:solidFill>
              </a:rPr>
              <a:t>одному</a:t>
            </a:r>
            <a:r>
              <a:rPr lang="en-GB" sz="4000" dirty="0" smtClean="0">
                <a:solidFill>
                  <a:srgbClr val="FFB800"/>
                </a:solidFill>
              </a:rPr>
              <a:t> </a:t>
            </a:r>
            <a:r>
              <a:rPr lang="en-GB" sz="4000" dirty="0" err="1" smtClean="0">
                <a:solidFill>
                  <a:srgbClr val="FFB800"/>
                </a:solidFill>
              </a:rPr>
              <a:t>направлению</a:t>
            </a:r>
            <a:endParaRPr lang="en-GB" sz="4000" dirty="0" smtClean="0">
              <a:solidFill>
                <a:srgbClr val="FFB800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696200" cy="4362733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6000" dirty="0" err="1" smtClean="0"/>
              <a:t>С.Есенин</a:t>
            </a:r>
            <a:endParaRPr lang="en-GB" sz="6000" dirty="0" smtClean="0"/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6000" dirty="0" err="1" smtClean="0"/>
              <a:t>М.Цветаева</a:t>
            </a:r>
            <a:endParaRPr lang="ru-RU" sz="6000" dirty="0" smtClean="0"/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6000" dirty="0" smtClean="0"/>
              <a:t>М.Булгаков</a:t>
            </a: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6000" dirty="0" smtClean="0"/>
              <a:t>Андрей Платонов</a:t>
            </a:r>
            <a:endParaRPr lang="en-GB" sz="6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5"/>
            </p:par>
          </p:childTnLst>
        </p:cTn>
      </p:par>
    </p:tnLst>
    <p:bldLst>
      <p:bldP spid="32769" grpId="0"/>
      <p:bldP spid="3277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517632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Сергей Есенин</a:t>
            </a:r>
            <a:br>
              <a:rPr lang="ru-RU" dirty="0" smtClean="0"/>
            </a:br>
            <a:r>
              <a:rPr lang="ru-RU" dirty="0" smtClean="0"/>
              <a:t>«Я усталым таким еще не был»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41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Марина Цветаева</a:t>
            </a:r>
            <a:br>
              <a:rPr lang="ru-RU" dirty="0" smtClean="0"/>
            </a:br>
            <a:r>
              <a:rPr lang="ru-RU" dirty="0" smtClean="0"/>
              <a:t>«Реквием» («Монолог»)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88843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рубеже эпох иным стало мироощущение человека, понимавшего, что предшествующая эпоха ушла безвозвратно. Совершенно по-другому стали оцениваться социально-экономические и общекультурные перспективы России. Новая эпоха определялась современниками как "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пограничная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Становились историей прежние формы быта, труда, общественно-политической организации. Радикально пересматривалась устоявшаяся, казавшаяся прежде неизменной, система духовных ценностей. Неудивительно, что грань эпохи символизировало слово "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Кризисность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". Это "модное" слово кочевало по страницам публицистических и литературно-критических статей наравне с близкими по значению словами "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возрождение", "перелом", "перепутье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56" y="0"/>
            <a:ext cx="869714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Художественная литература также не стояла в стороне от общественных страстей. Ее социальная ангажированность отчетливо проявлялась в характерных заголовках произведений - "</a:t>
            </a:r>
            <a:r>
              <a:rPr lang="ru-RU" b="1" dirty="0" smtClean="0">
                <a:solidFill>
                  <a:srgbClr val="FF0000"/>
                </a:solidFill>
              </a:rPr>
              <a:t>Без дороги", "На повороте" В. Вересаева, «Закат старого века»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А. </a:t>
            </a:r>
            <a:r>
              <a:rPr lang="ru-RU" b="1" dirty="0" err="1" smtClean="0">
                <a:solidFill>
                  <a:srgbClr val="FF0000"/>
                </a:solidFill>
              </a:rPr>
              <a:t>Амфитеатрова</a:t>
            </a:r>
            <a:r>
              <a:rPr lang="ru-RU" b="1" dirty="0" smtClean="0">
                <a:solidFill>
                  <a:srgbClr val="FF0000"/>
                </a:solidFill>
              </a:rPr>
              <a:t>, "У последней черты" М. Арцыбашева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 С другой стороны большая часть творческой элиты ощущала свою эпоху как время небывалых свершений, где литературе уделялось значительное место в истории страны. Творчество словно отходило на второй план, уступая место мировоззренческой и общественной позиции автора, его связи и участию в историческом процессе.</a:t>
            </a:r>
            <a:endParaRPr lang="ru-RU" dirty="0"/>
          </a:p>
        </p:txBody>
      </p:sp>
      <p:pic>
        <p:nvPicPr>
          <p:cNvPr id="5122" name="Picture 2" descr="D:\Мои программы\Новый диск\Энциклопедия русской литературы\data\img\images\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76985"/>
            <a:ext cx="2267744" cy="23810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5877272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Михаил </a:t>
            </a:r>
            <a:r>
              <a:rPr lang="ru-RU" dirty="0" err="1" smtClean="0"/>
              <a:t>Арцебашев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9505056" cy="5865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Конец XIX столетия обнажил глубочайшие кризисные явления в экономике Российской Империи.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Реформа 1861 года отнюдь не решила судьбу крестьянства, мечтавшего о "земле и воле". Эта ситуация обусловила появление в России нового революционного учения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марксизма,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делавшего ставку на рост промышленного производства и новый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прогрессивный класс - пролетариат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политике это означало переход к организованной борьбе сплоченных масс, результатом которой должно было стать насильственное свержение государственного строя и установления диктатуры пролетариата. Прежние методы народников-просветителей и народников-террористов окончательно отошли в прошлое.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Марксизм предлагал кардинально иной, научный метод, досконально разработанный теоретически. Не случайно "Капитал" и другие работы Карла Маркса стали настольными книгами для многих молодых людей, в помыслах стремившихся построить идеальное "Царство Справедливости".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Правление Николая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Император Николай II Романов (1868-1918) вступил на престол 20 октября 1894 года после смерти своего отца Александра III. Годы его правления с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1894 по 1917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были ознаменованы экономическим подъёмом России и в то же время ростом революционных движений.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Последнее было обусловлено тем, что новый государь во всём следовал тем политическим установкам, которые внушил ему отец. В душе царь был глубоко убеждён, что любые парламентские формы правления навредят империи. За идеал же брались патриархальные отношения, где венценосный правитель выступал в роли отца, а народ рассматривался в качестве детей.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 такие архаические взгляды не соответствовали реальной политической ситуации, сложившейся в стране к началу XX века. Именно это несоответствие и привело императора, а с ним и империю к той катастрофе, которая произошла в 1917 г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/>
              <a:t>Романовы. Фильм восьмой.»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20-37мин.- 36-40 мин.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9046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Мировая война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обернулась для страны катастрофой, подтолкнув ее к неминуемой революции. Февраль 1917 года и последовавшее за ним безвластие привело к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Октябрьскому перевороту.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результате Россия обрела совсем другое лицо.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протяжении конца XIX - начала XX века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главным фоном литературного развития были трагические социальные противоречия, а также двойственное сочетание трудно протекавшей экономической модернизации и революционного движения.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Быстрыми темпами происходили изменения в науке, менялись философские представления о мире и человеке, бурно развивались близкие к литературе искусства. Научные и философские взгляды в определенные этапы истории культуры кардинально влияют на творцов слова, которые стремились отразить парадоксы времени в своих произведениях.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1434</Words>
  <Application>Microsoft Office PowerPoint</Application>
  <PresentationFormat>Экран (4:3)</PresentationFormat>
  <Paragraphs>125</Paragraphs>
  <Slides>37</Slides>
  <Notes>4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Русская литература 20 века:  основные закономерности и тенденции</vt:lpstr>
      <vt:lpstr>Слайд 2</vt:lpstr>
      <vt:lpstr>Общая характеристика эпохи</vt:lpstr>
      <vt:lpstr>Слайд 4</vt:lpstr>
      <vt:lpstr>Слайд 5</vt:lpstr>
      <vt:lpstr>Слайд 6</vt:lpstr>
      <vt:lpstr>Правление Николая II</vt:lpstr>
      <vt:lpstr>«Романовы. Фильм восьмой.»</vt:lpstr>
      <vt:lpstr>Слайд 9</vt:lpstr>
      <vt:lpstr>Слайд 10</vt:lpstr>
      <vt:lpstr>Слайд 11</vt:lpstr>
      <vt:lpstr>Слайд 12</vt:lpstr>
      <vt:lpstr>Жанры и стилевые особенности реалистической прозы</vt:lpstr>
      <vt:lpstr>Литература XX века</vt:lpstr>
      <vt:lpstr>Важнейшие исторические события  в России начала 20 века?</vt:lpstr>
      <vt:lpstr>Периодизация литература XX века</vt:lpstr>
      <vt:lpstr>Серебряный век</vt:lpstr>
      <vt:lpstr>Серебряный век –  поэзия начала XX века. </vt:lpstr>
      <vt:lpstr>Слайд 19</vt:lpstr>
      <vt:lpstr>Слайд 20</vt:lpstr>
      <vt:lpstr>Серебряный век опирался на модернистские течения: </vt:lpstr>
      <vt:lpstr>Символизм</vt:lpstr>
      <vt:lpstr>Слайд 23</vt:lpstr>
      <vt:lpstr>Александр Блок «О доблестях, о подвигах, о славе».</vt:lpstr>
      <vt:lpstr>Слайд 25</vt:lpstr>
      <vt:lpstr>Акмеизм</vt:lpstr>
      <vt:lpstr>Слайд 27</vt:lpstr>
      <vt:lpstr>Футуризм</vt:lpstr>
      <vt:lpstr>Слайд 29</vt:lpstr>
      <vt:lpstr>Слайд 30</vt:lpstr>
      <vt:lpstr>Слайд 31</vt:lpstr>
      <vt:lpstr>В.Маяковский</vt:lpstr>
      <vt:lpstr>Слайд 33</vt:lpstr>
      <vt:lpstr>Поэты и писатели, которые не относятся ни к одному направлению</vt:lpstr>
      <vt:lpstr>Сергей Есенин «Я усталым таким еще не был»</vt:lpstr>
      <vt:lpstr>Слайд 36</vt:lpstr>
      <vt:lpstr>Марина Цветаева «Реквием» («Монолог»)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литература 20 века:  основные закономерности и тенденции</dc:title>
  <dc:creator>марина</dc:creator>
  <cp:lastModifiedBy>марина</cp:lastModifiedBy>
  <cp:revision>10</cp:revision>
  <dcterms:created xsi:type="dcterms:W3CDTF">2016-08-27T19:44:28Z</dcterms:created>
  <dcterms:modified xsi:type="dcterms:W3CDTF">2017-06-20T07:13:41Z</dcterms:modified>
</cp:coreProperties>
</file>