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2" r:id="rId8"/>
    <p:sldId id="258" r:id="rId9"/>
    <p:sldId id="259" r:id="rId10"/>
    <p:sldId id="260" r:id="rId11"/>
    <p:sldId id="261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5D34C6A-6E7B-4503-AB8F-524D770A12D2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2FB5B3-8AE6-4E3F-A3CC-979E47CBBB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и</a:t>
            </a:r>
            <a:br>
              <a:rPr lang="ru-RU" dirty="0" smtClean="0"/>
            </a:br>
            <a:r>
              <a:rPr lang="ru-RU" dirty="0" smtClean="0"/>
              <a:t>единицы измерения информации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15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77240"/>
            <a:ext cx="8183880" cy="619512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Степени двоек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075053"/>
              </p:ext>
            </p:extLst>
          </p:nvPr>
        </p:nvGraphicFramePr>
        <p:xfrm>
          <a:off x="1259632" y="1844824"/>
          <a:ext cx="6408709" cy="93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5"/>
                <a:gridCol w="504056"/>
                <a:gridCol w="504056"/>
                <a:gridCol w="504056"/>
                <a:gridCol w="576064"/>
                <a:gridCol w="576064"/>
                <a:gridCol w="576064"/>
                <a:gridCol w="648072"/>
                <a:gridCol w="648072"/>
                <a:gridCol w="648072"/>
                <a:gridCol w="792088"/>
              </a:tblGrid>
              <a:tr h="417883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51822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r>
                        <a:rPr lang="en-US" b="1" baseline="30000" dirty="0" smtClean="0"/>
                        <a:t>i</a:t>
                      </a:r>
                      <a:endParaRPr lang="ru-RU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937280"/>
            <a:ext cx="8183880" cy="619512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Единицы измерения информации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5990" y="1700808"/>
            <a:ext cx="76120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двоичном коде один двоичный разряд несет одну единицу информации, которая называется 1 бит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b="1" dirty="0"/>
              <a:t>Один символ из алфавита мощностью </a:t>
            </a:r>
            <a:r>
              <a:rPr lang="ru-RU" sz="2400" dirty="0"/>
              <a:t>256</a:t>
            </a:r>
            <a:r>
              <a:rPr lang="ru-RU" sz="2400" b="1" dirty="0"/>
              <a:t> </a:t>
            </a:r>
            <a:r>
              <a:rPr lang="ru-RU" sz="2400" b="1" dirty="0" smtClean="0"/>
              <a:t>(</a:t>
            </a:r>
            <a:r>
              <a:rPr lang="ru-RU" sz="2400" dirty="0" smtClean="0"/>
              <a:t>2</a:t>
            </a:r>
            <a:r>
              <a:rPr lang="ru-RU" sz="2400" baseline="30000" dirty="0"/>
              <a:t>8</a:t>
            </a:r>
            <a:r>
              <a:rPr lang="ru-RU" sz="2400" b="1" dirty="0" smtClean="0"/>
              <a:t>) </a:t>
            </a:r>
            <a:r>
              <a:rPr lang="ru-RU" sz="2400" b="1" dirty="0"/>
              <a:t>несет в тексте </a:t>
            </a:r>
            <a:r>
              <a:rPr lang="ru-RU" sz="2400" dirty="0"/>
              <a:t>8</a:t>
            </a:r>
            <a:r>
              <a:rPr lang="ru-RU" sz="2400" b="1" dirty="0"/>
              <a:t> битов информации. Такое количество информации называется байтом.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dirty="0"/>
              <a:t>1</a:t>
            </a:r>
            <a:r>
              <a:rPr lang="ru-RU" sz="2400" b="1" dirty="0"/>
              <a:t> байт </a:t>
            </a:r>
            <a:r>
              <a:rPr lang="ru-RU" sz="2400" dirty="0"/>
              <a:t>=8</a:t>
            </a:r>
            <a:r>
              <a:rPr lang="ru-RU" sz="2400" b="1" dirty="0"/>
              <a:t> </a:t>
            </a:r>
            <a:r>
              <a:rPr lang="ru-RU" sz="2400" b="1" dirty="0" smtClean="0"/>
              <a:t>битов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7320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1628800"/>
            <a:ext cx="82809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 байт =2</a:t>
            </a:r>
            <a:r>
              <a:rPr lang="ru-RU" sz="2800" baseline="30000" dirty="0"/>
              <a:t>3 </a:t>
            </a:r>
            <a:r>
              <a:rPr lang="ru-RU" sz="2800" dirty="0"/>
              <a:t>=8 битов</a:t>
            </a:r>
          </a:p>
          <a:p>
            <a:r>
              <a:rPr lang="ru-RU" sz="2800" dirty="0"/>
              <a:t>1 Кб (килобайт) =2</a:t>
            </a:r>
            <a:r>
              <a:rPr lang="ru-RU" sz="2800" baseline="30000" dirty="0"/>
              <a:t>10 </a:t>
            </a:r>
            <a:r>
              <a:rPr lang="ru-RU" sz="2800" dirty="0"/>
              <a:t>=1024 байта</a:t>
            </a:r>
          </a:p>
          <a:p>
            <a:r>
              <a:rPr lang="ru-RU" sz="2800" dirty="0"/>
              <a:t>1 Мб (мегабайт) =2</a:t>
            </a:r>
            <a:r>
              <a:rPr lang="ru-RU" sz="2800" baseline="30000" dirty="0"/>
              <a:t>10 </a:t>
            </a:r>
            <a:r>
              <a:rPr lang="ru-RU" sz="2800" dirty="0"/>
              <a:t>=1024 Кб </a:t>
            </a:r>
            <a:r>
              <a:rPr lang="ru-RU" sz="2800" dirty="0" smtClean="0"/>
              <a:t>=2</a:t>
            </a:r>
            <a:r>
              <a:rPr lang="en-US" sz="2800" baseline="30000" dirty="0" smtClean="0"/>
              <a:t>2</a:t>
            </a:r>
            <a:r>
              <a:rPr lang="ru-RU" sz="2800" baseline="30000" dirty="0" smtClean="0"/>
              <a:t>0 </a:t>
            </a:r>
            <a:r>
              <a:rPr lang="ru-RU" sz="2800" dirty="0"/>
              <a:t>байта</a:t>
            </a:r>
          </a:p>
          <a:p>
            <a:endParaRPr lang="ru-RU" sz="2800" dirty="0"/>
          </a:p>
          <a:p>
            <a:r>
              <a:rPr lang="ru-RU" sz="2800" dirty="0"/>
              <a:t>1 </a:t>
            </a:r>
            <a:r>
              <a:rPr lang="ru-RU" sz="2800" dirty="0" smtClean="0"/>
              <a:t>Гб(гигабайт)=</a:t>
            </a:r>
            <a:r>
              <a:rPr lang="ru-RU" sz="2800" dirty="0"/>
              <a:t>2</a:t>
            </a:r>
            <a:r>
              <a:rPr lang="ru-RU" sz="2800" baseline="30000" dirty="0"/>
              <a:t>10 </a:t>
            </a:r>
            <a:r>
              <a:rPr lang="ru-RU" sz="2800" dirty="0"/>
              <a:t>=</a:t>
            </a:r>
            <a:r>
              <a:rPr lang="ru-RU" sz="2800" dirty="0" smtClean="0"/>
              <a:t>1024Мб</a:t>
            </a:r>
            <a:r>
              <a:rPr lang="en-US" sz="2800" dirty="0" smtClean="0"/>
              <a:t>=</a:t>
            </a:r>
            <a:r>
              <a:rPr lang="ru-RU" sz="2800" dirty="0" smtClean="0"/>
              <a:t>2</a:t>
            </a:r>
            <a:r>
              <a:rPr lang="en-US" sz="2800" baseline="30000" dirty="0"/>
              <a:t>2</a:t>
            </a:r>
            <a:r>
              <a:rPr lang="ru-RU" sz="2800" baseline="30000" dirty="0"/>
              <a:t>0 </a:t>
            </a:r>
            <a:r>
              <a:rPr lang="ru-RU" sz="2800" dirty="0" smtClean="0"/>
              <a:t>Кб </a:t>
            </a:r>
            <a:r>
              <a:rPr lang="en-US" sz="2800" dirty="0" smtClean="0"/>
              <a:t>=</a:t>
            </a:r>
            <a:r>
              <a:rPr lang="ru-RU" sz="2800" dirty="0" smtClean="0"/>
              <a:t>2</a:t>
            </a:r>
            <a:r>
              <a:rPr lang="en-US" sz="2800" baseline="30000" dirty="0" smtClean="0"/>
              <a:t>30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байта</a:t>
            </a:r>
            <a:endParaRPr lang="ru-RU" sz="2800" dirty="0"/>
          </a:p>
          <a:p>
            <a:r>
              <a:rPr lang="ru-RU" sz="2800" dirty="0"/>
              <a:t>1 ТБ (терабайт) =2</a:t>
            </a:r>
            <a:r>
              <a:rPr lang="ru-RU" sz="2800" baseline="30000" dirty="0"/>
              <a:t>10 </a:t>
            </a:r>
            <a:r>
              <a:rPr lang="ru-RU" sz="2800" dirty="0"/>
              <a:t>=1024 Гб </a:t>
            </a:r>
            <a:r>
              <a:rPr lang="ru-RU" sz="2800" smtClean="0"/>
              <a:t>=2</a:t>
            </a:r>
            <a:r>
              <a:rPr lang="ru-RU" sz="2800" baseline="30000" dirty="0" smtClean="0"/>
              <a:t>4</a:t>
            </a:r>
            <a:r>
              <a:rPr lang="ru-RU" sz="2800" baseline="30000" smtClean="0"/>
              <a:t>0 </a:t>
            </a:r>
            <a:r>
              <a:rPr lang="ru-RU" sz="2800" dirty="0"/>
              <a:t>байта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26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3322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3</a:t>
            </a:r>
            <a:r>
              <a:rPr lang="ru-RU" dirty="0" smtClean="0"/>
              <a:t> способа измерения количества информации: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2060848"/>
            <a:ext cx="5187639" cy="1641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1000"/>
              </a:spcAft>
              <a:buAutoNum type="arabicPeriod"/>
            </a:pPr>
            <a:r>
              <a:rPr lang="ru-RU" sz="2800" dirty="0" smtClean="0"/>
              <a:t>Алфавитный подход</a:t>
            </a:r>
          </a:p>
          <a:p>
            <a:pPr marL="342900" indent="-342900">
              <a:spcAft>
                <a:spcPts val="1000"/>
              </a:spcAft>
              <a:buAutoNum type="arabicPeriod"/>
            </a:pPr>
            <a:r>
              <a:rPr lang="ru-RU" sz="2800" dirty="0" smtClean="0"/>
              <a:t>Содержательный подход</a:t>
            </a:r>
          </a:p>
          <a:p>
            <a:pPr marL="342900" indent="-342900">
              <a:spcAft>
                <a:spcPts val="1000"/>
              </a:spcAft>
              <a:buAutoNum type="arabicPeriod"/>
            </a:pPr>
            <a:r>
              <a:rPr lang="ru-RU" sz="2800" dirty="0" smtClean="0"/>
              <a:t>Вероятностный подход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4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9592" y="620688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000" dirty="0"/>
              <a:t>Суть </a:t>
            </a:r>
            <a:r>
              <a:rPr lang="ru-RU" sz="2000" b="1" dirty="0"/>
              <a:t>содержательного подхода к измерению информации</a:t>
            </a:r>
            <a:r>
              <a:rPr lang="ru-RU" sz="2000" dirty="0"/>
              <a:t> сформулировал в своих трудах Клод Шеннон. Ученый определил информацию как меру неопределенности (энтропию) события.</a:t>
            </a:r>
          </a:p>
          <a:p>
            <a:pPr algn="just" fontAlgn="base"/>
            <a:r>
              <a:rPr lang="ru-RU" sz="2000" i="1" dirty="0"/>
              <a:t>Информация – это снятая неопределенность. Величина неопределенности некоторого события – это количество возможных исходов этого события.</a:t>
            </a:r>
            <a:endParaRPr lang="ru-RU" sz="2000" dirty="0"/>
          </a:p>
          <a:p>
            <a:pPr algn="just" fontAlgn="base"/>
            <a:r>
              <a:rPr lang="ru-RU" sz="2000" dirty="0"/>
              <a:t>Чем более вероятно наступление какого-либо события, тем меньшее количество информации несет для нас сообщение о наступлении этого события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220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15616" y="764704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/>
              <a:t>Определим единицу измерения количества информации. Для этого рассмотрим эксперимент с бросанием монеты. Неопределенность знаний о результате падения монеты будет заключаться в двух возможных равновероятных исходах: орел или решка. Сообщение об исходе эксперимента (например, выпала «решка») уменьшит неопределенность в два раза.</a:t>
            </a:r>
          </a:p>
          <a:p>
            <a:pPr fontAlgn="base"/>
            <a:r>
              <a:rPr lang="ru-RU" i="1" dirty="0"/>
              <a:t>Один бит – это такое количество информации, которое уменьшает неопределенность в два раза.</a:t>
            </a:r>
            <a:endParaRPr lang="ru-RU" dirty="0"/>
          </a:p>
          <a:p>
            <a:pPr fontAlgn="base"/>
            <a:r>
              <a:rPr lang="ru-RU" dirty="0"/>
              <a:t>Если бросать монетку несколько раз, то, например, за пять бросков получим количество информации 5 бит. Данный пример иллюстрирует </a:t>
            </a:r>
            <a:r>
              <a:rPr lang="ru-RU" b="1" dirty="0"/>
              <a:t>закон </a:t>
            </a:r>
            <a:r>
              <a:rPr lang="ru-RU" b="1" dirty="0" err="1"/>
              <a:t>аддитивности</a:t>
            </a:r>
            <a:r>
              <a:rPr lang="ru-RU" b="1" dirty="0"/>
              <a:t> количества информации</a:t>
            </a:r>
            <a:r>
              <a:rPr lang="ru-RU" dirty="0"/>
              <a:t>: в случае независимых событий общее количество информации равно сумме количеств информации в сообщениях о каждом из событий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4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620688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dirty="0"/>
              <a:t>Формула Хартли</a:t>
            </a:r>
          </a:p>
          <a:p>
            <a:pPr fontAlgn="base"/>
            <a:r>
              <a:rPr lang="ru-RU" dirty="0"/>
              <a:t>Если все исходы какого-то события равновероятны, то количество информации о наступление того или иного исхода определяется </a:t>
            </a:r>
            <a:r>
              <a:rPr lang="ru-RU" b="1" dirty="0"/>
              <a:t>формулой Хартли</a:t>
            </a:r>
            <a:r>
              <a:rPr lang="ru-RU" dirty="0"/>
              <a:t>, которую впервые записал в 1928 году американский инженер Ральф Хартли:</a:t>
            </a:r>
            <a:br>
              <a:rPr lang="ru-RU" dirty="0"/>
            </a:br>
            <a:r>
              <a:rPr lang="ru-RU" b="1" dirty="0"/>
              <a:t>i = </a:t>
            </a:r>
            <a:r>
              <a:rPr lang="ru-RU" b="1" dirty="0" err="1"/>
              <a:t>log</a:t>
            </a:r>
            <a:r>
              <a:rPr lang="ru-RU" b="1" baseline="-25000" dirty="0" err="1"/>
              <a:t>2</a:t>
            </a:r>
            <a:r>
              <a:rPr lang="ru-RU" b="1" baseline="-25000" dirty="0"/>
              <a:t> </a:t>
            </a:r>
            <a:r>
              <a:rPr lang="ru-RU" b="1" dirty="0"/>
              <a:t>N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Здесь </a:t>
            </a:r>
            <a:r>
              <a:rPr lang="ru-RU" b="1" dirty="0"/>
              <a:t>i</a:t>
            </a:r>
            <a:r>
              <a:rPr lang="ru-RU" dirty="0"/>
              <a:t> – количество информации, содержащееся в сообщении о наступлении одного из равновероятных исходов события.</a:t>
            </a:r>
          </a:p>
          <a:p>
            <a:pPr fontAlgn="base"/>
            <a:r>
              <a:rPr lang="ru-RU" dirty="0"/>
              <a:t>Из формулы Хартли, воспользовавшись определением логарифма, получим:</a:t>
            </a:r>
            <a:br>
              <a:rPr lang="ru-RU" dirty="0"/>
            </a:br>
            <a:r>
              <a:rPr lang="ru-RU" b="1" dirty="0"/>
              <a:t>N = 2 </a:t>
            </a:r>
            <a:r>
              <a:rPr lang="ru-RU" b="1" baseline="30000" dirty="0"/>
              <a:t>i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9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692696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dirty="0"/>
              <a:t>Формула Шеннона</a:t>
            </a:r>
          </a:p>
          <a:p>
            <a:pPr fontAlgn="base"/>
            <a:r>
              <a:rPr lang="ru-RU" dirty="0"/>
              <a:t>Представим, что в опыте с бросанием монеты, последняя окажется несимметричной. В этом случае выпадения «орла» и «решки» имеют различные вероятности реализации. Формулу Хартли для таких случаев применять нельзя.</a:t>
            </a:r>
          </a:p>
          <a:p>
            <a:pPr fontAlgn="base"/>
            <a:r>
              <a:rPr lang="ru-RU" dirty="0"/>
              <a:t>К. Шеннон в 1948 году предложил для вычисления количества информации в случае не равновероятных событий следующую формулу:</a:t>
            </a:r>
          </a:p>
          <a:p>
            <a:pPr fontAlgn="base"/>
            <a:r>
              <a:rPr lang="ru-RU" b="1" dirty="0"/>
              <a:t>I = </a:t>
            </a:r>
            <a:r>
              <a:rPr lang="ru-RU" b="1" dirty="0" err="1"/>
              <a:t>p</a:t>
            </a:r>
            <a:r>
              <a:rPr lang="ru-RU" b="1" baseline="-25000" dirty="0" err="1"/>
              <a:t>1</a:t>
            </a:r>
            <a:r>
              <a:rPr lang="ru-RU" b="1" dirty="0"/>
              <a:t> * </a:t>
            </a:r>
            <a:r>
              <a:rPr lang="ru-RU" b="1" dirty="0" err="1"/>
              <a:t>log</a:t>
            </a:r>
            <a:r>
              <a:rPr lang="ru-RU" b="1" baseline="-25000" dirty="0" err="1"/>
              <a:t>2</a:t>
            </a:r>
            <a:r>
              <a:rPr lang="ru-RU" b="1" dirty="0"/>
              <a:t> (1 / </a:t>
            </a:r>
            <a:r>
              <a:rPr lang="ru-RU" b="1" dirty="0" err="1"/>
              <a:t>p</a:t>
            </a:r>
            <a:r>
              <a:rPr lang="ru-RU" b="1" baseline="-25000" dirty="0" err="1"/>
              <a:t>1</a:t>
            </a:r>
            <a:r>
              <a:rPr lang="ru-RU" b="1" dirty="0"/>
              <a:t>) + </a:t>
            </a:r>
            <a:r>
              <a:rPr lang="ru-RU" b="1" dirty="0" err="1"/>
              <a:t>p</a:t>
            </a:r>
            <a:r>
              <a:rPr lang="ru-RU" b="1" baseline="-25000" dirty="0" err="1"/>
              <a:t>2</a:t>
            </a:r>
            <a:r>
              <a:rPr lang="ru-RU" b="1" dirty="0"/>
              <a:t> * </a:t>
            </a:r>
            <a:r>
              <a:rPr lang="ru-RU" b="1" dirty="0" err="1"/>
              <a:t>log</a:t>
            </a:r>
            <a:r>
              <a:rPr lang="ru-RU" b="1" baseline="-25000" dirty="0" err="1"/>
              <a:t>2</a:t>
            </a:r>
            <a:r>
              <a:rPr lang="ru-RU" b="1" dirty="0"/>
              <a:t> (1 / </a:t>
            </a:r>
            <a:r>
              <a:rPr lang="ru-RU" b="1" dirty="0" err="1"/>
              <a:t>p</a:t>
            </a:r>
            <a:r>
              <a:rPr lang="ru-RU" b="1" baseline="-25000" dirty="0" err="1"/>
              <a:t>2</a:t>
            </a:r>
            <a:r>
              <a:rPr lang="ru-RU" b="1" dirty="0"/>
              <a:t>) + ... + </a:t>
            </a:r>
            <a:r>
              <a:rPr lang="ru-RU" b="1" dirty="0" err="1"/>
              <a:t>p</a:t>
            </a:r>
            <a:r>
              <a:rPr lang="ru-RU" b="1" baseline="-25000" dirty="0" err="1"/>
              <a:t>N</a:t>
            </a:r>
            <a:r>
              <a:rPr lang="ru-RU" b="1" dirty="0"/>
              <a:t> * </a:t>
            </a:r>
            <a:r>
              <a:rPr lang="ru-RU" b="1" dirty="0" err="1"/>
              <a:t>log</a:t>
            </a:r>
            <a:r>
              <a:rPr lang="ru-RU" b="1" baseline="-25000" dirty="0" err="1"/>
              <a:t>2</a:t>
            </a:r>
            <a:r>
              <a:rPr lang="ru-RU" b="1" dirty="0"/>
              <a:t> (1 / </a:t>
            </a:r>
            <a:r>
              <a:rPr lang="ru-RU" b="1" dirty="0" err="1"/>
              <a:t>p</a:t>
            </a:r>
            <a:r>
              <a:rPr lang="ru-RU" b="1" baseline="-25000" dirty="0" err="1"/>
              <a:t>N</a:t>
            </a:r>
            <a:r>
              <a:rPr lang="ru-RU" b="1" dirty="0"/>
              <a:t>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где </a:t>
            </a:r>
            <a:r>
              <a:rPr lang="ru-RU" b="1" dirty="0"/>
              <a:t>I </a:t>
            </a:r>
            <a:r>
              <a:rPr lang="ru-RU" dirty="0"/>
              <a:t>- количество информации,</a:t>
            </a:r>
            <a:br>
              <a:rPr lang="ru-RU" dirty="0"/>
            </a:br>
            <a:r>
              <a:rPr lang="ru-RU" b="1" dirty="0"/>
              <a:t>N</a:t>
            </a:r>
            <a:r>
              <a:rPr lang="ru-RU" dirty="0"/>
              <a:t> - количество возможных событий,</a:t>
            </a:r>
            <a:br>
              <a:rPr lang="ru-RU" dirty="0"/>
            </a:br>
            <a:r>
              <a:rPr lang="ru-RU" b="1" dirty="0" err="1"/>
              <a:t>p</a:t>
            </a:r>
            <a:r>
              <a:rPr lang="ru-RU" b="1" baseline="-25000" dirty="0" err="1"/>
              <a:t>i</a:t>
            </a:r>
            <a:r>
              <a:rPr lang="ru-RU" dirty="0"/>
              <a:t> - вероятность (частота) наступления i-</a:t>
            </a:r>
            <a:r>
              <a:rPr lang="ru-RU" dirty="0" err="1"/>
              <a:t>го</a:t>
            </a:r>
            <a:r>
              <a:rPr lang="ru-RU" dirty="0"/>
              <a:t> события</a:t>
            </a:r>
          </a:p>
          <a:p>
            <a:pPr fontAlgn="base"/>
            <a:r>
              <a:rPr lang="ru-RU" dirty="0"/>
              <a:t>С математической точки зрения результат, вычисленный по формуле К. Шеннона, – это среднее количество информации, полученное о наступлении одного из возможных событий.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5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764704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4E4E3F"/>
                </a:solidFill>
                <a:latin typeface="Open Sans"/>
                <a:cs typeface="Arial" pitchFamily="34" charset="0"/>
              </a:rPr>
              <a:t>Алфавитный (объёмный) подход к измерению информации позволяет определить количество информации, заключенной в тексте, записанном с помощью некоторого алфавита.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76A900"/>
                </a:solidFill>
                <a:latin typeface="Open Sans"/>
                <a:cs typeface="Arial" pitchFamily="34" charset="0"/>
              </a:rPr>
              <a:t>Алфавит</a:t>
            </a:r>
            <a:r>
              <a:rPr lang="ru-RU" sz="2400" b="1" dirty="0">
                <a:solidFill>
                  <a:srgbClr val="4E4E3F"/>
                </a:solidFill>
                <a:latin typeface="Open Sans"/>
                <a:cs typeface="Arial" pitchFamily="34" charset="0"/>
              </a:rPr>
              <a:t> - множество используемых символов в языке.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4E4E3F"/>
                </a:solidFill>
                <a:latin typeface="Open Sans"/>
                <a:cs typeface="Arial" pitchFamily="34" charset="0"/>
              </a:rPr>
              <a:t>Обычно под алфавитом понимают не только буквы, но и цифры, знаки препинания и пробел.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76A900"/>
                </a:solidFill>
                <a:latin typeface="Open Sans"/>
                <a:cs typeface="Arial" pitchFamily="34" charset="0"/>
              </a:rPr>
              <a:t>Мощность алфавита </a:t>
            </a:r>
            <a:r>
              <a:rPr lang="ru-RU" sz="2400" dirty="0">
                <a:solidFill>
                  <a:srgbClr val="76A900"/>
                </a:solidFill>
                <a:latin typeface="MathJax_Main"/>
                <a:cs typeface="Arial" pitchFamily="34" charset="0"/>
              </a:rPr>
              <a:t>(</a:t>
            </a:r>
            <a:r>
              <a:rPr lang="ru-RU" sz="2400" dirty="0">
                <a:solidFill>
                  <a:srgbClr val="76A900"/>
                </a:solidFill>
                <a:latin typeface="MathJax_Math-italic"/>
                <a:cs typeface="Arial" pitchFamily="34" charset="0"/>
              </a:rPr>
              <a:t>N</a:t>
            </a:r>
            <a:r>
              <a:rPr lang="ru-RU" sz="2400" dirty="0">
                <a:solidFill>
                  <a:srgbClr val="76A900"/>
                </a:solidFill>
                <a:latin typeface="MathJax_Main"/>
                <a:cs typeface="Arial" pitchFamily="34" charset="0"/>
              </a:rPr>
              <a:t>)</a:t>
            </a:r>
            <a:r>
              <a:rPr lang="ru-RU" sz="2400" b="1" dirty="0">
                <a:solidFill>
                  <a:srgbClr val="4E4E3F"/>
                </a:solidFill>
                <a:latin typeface="Open Sans"/>
                <a:cs typeface="Arial" pitchFamily="34" charset="0"/>
              </a:rPr>
              <a:t> - количество символов, используемых в алфавите.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4E4E3F"/>
                </a:solidFill>
                <a:latin typeface="Open Sans"/>
                <a:cs typeface="Arial" pitchFamily="34" charset="0"/>
              </a:rPr>
              <a:t>Например, мощность алфавита из русских букв равна </a:t>
            </a:r>
            <a:r>
              <a:rPr lang="ru-RU" sz="2400" dirty="0">
                <a:solidFill>
                  <a:srgbClr val="76A900"/>
                </a:solidFill>
                <a:latin typeface="MathJax_Main"/>
                <a:cs typeface="Arial" pitchFamily="34" charset="0"/>
              </a:rPr>
              <a:t>32</a:t>
            </a:r>
            <a:r>
              <a:rPr lang="ru-RU" sz="2400" dirty="0">
                <a:solidFill>
                  <a:srgbClr val="4E4E3F"/>
                </a:solidFill>
                <a:latin typeface="Open Sans"/>
                <a:cs typeface="Arial" pitchFamily="34" charset="0"/>
              </a:rPr>
              <a:t> (буква ё обычно не используется).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77240"/>
            <a:ext cx="8183880" cy="619512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лфавитный подход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7299" y="1916832"/>
            <a:ext cx="48494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6000" dirty="0" smtClean="0"/>
              <a:t>N=2</a:t>
            </a:r>
            <a:r>
              <a:rPr lang="en-US" sz="6000" baseline="30000" dirty="0" smtClean="0"/>
              <a:t>i</a:t>
            </a:r>
            <a:r>
              <a:rPr lang="ru-RU" sz="4800" dirty="0" smtClean="0"/>
              <a:t>(символ)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765991" y="3429000"/>
            <a:ext cx="76120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 – </a:t>
            </a:r>
            <a:r>
              <a:rPr lang="ru-RU" sz="2400" dirty="0" smtClean="0"/>
              <a:t>мощность алфавита (количество символов в алфавите).</a:t>
            </a:r>
          </a:p>
          <a:p>
            <a:endParaRPr lang="ru-RU" sz="2400" dirty="0" smtClean="0"/>
          </a:p>
          <a:p>
            <a:r>
              <a:rPr lang="en-US" sz="2400" dirty="0" err="1" smtClean="0"/>
              <a:t>i</a:t>
            </a:r>
            <a:r>
              <a:rPr lang="ru-RU" sz="2400" dirty="0" smtClean="0"/>
              <a:t> – информационный вес одного символа алфавита (т.е. количество двоичных разрядов необходимых для его кодирования).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41277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Формула Хартли</a:t>
            </a:r>
            <a:r>
              <a:rPr lang="ru-RU" dirty="0"/>
              <a:t> задает связь между количеством возможных событий N и количеством информации</a:t>
            </a:r>
            <a:r>
              <a:rPr lang="ru-RU" b="1" dirty="0"/>
              <a:t> </a:t>
            </a:r>
            <a:r>
              <a:rPr lang="ru-RU" dirty="0"/>
              <a:t>i:</a:t>
            </a:r>
          </a:p>
        </p:txBody>
      </p:sp>
    </p:spTree>
    <p:extLst>
      <p:ext uri="{BB962C8B-B14F-4D97-AF65-F5344CB8AC3E}">
        <p14:creationId xmlns:p14="http://schemas.microsoft.com/office/powerpoint/2010/main" val="10493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77240"/>
            <a:ext cx="8183880" cy="619512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лфавитный подход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27452" y="1916832"/>
            <a:ext cx="46891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6000" dirty="0" smtClean="0"/>
              <a:t>I=K*</a:t>
            </a:r>
            <a:r>
              <a:rPr lang="en-US" sz="6000" dirty="0" err="1"/>
              <a:t>i</a:t>
            </a:r>
            <a:r>
              <a:rPr lang="en-US" sz="6000" dirty="0" smtClean="0"/>
              <a:t> (</a:t>
            </a:r>
            <a:r>
              <a:rPr lang="ru-RU" sz="6000" dirty="0" smtClean="0"/>
              <a:t>бит</a:t>
            </a:r>
            <a:r>
              <a:rPr lang="en-US" sz="6000" dirty="0" smtClean="0"/>
              <a:t>)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765991" y="3429000"/>
            <a:ext cx="76120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 – </a:t>
            </a:r>
            <a:r>
              <a:rPr lang="ru-RU" sz="2400" dirty="0" smtClean="0"/>
              <a:t>информационный вес всего сообщения.</a:t>
            </a:r>
          </a:p>
          <a:p>
            <a:r>
              <a:rPr lang="en-US" sz="2400" dirty="0" smtClean="0"/>
              <a:t>K</a:t>
            </a:r>
            <a:r>
              <a:rPr lang="ru-RU" sz="2400" dirty="0" smtClean="0"/>
              <a:t> – количество символов в сообщении.</a:t>
            </a:r>
          </a:p>
          <a:p>
            <a:r>
              <a:rPr lang="en-US" sz="2400" dirty="0" err="1" smtClean="0"/>
              <a:t>i</a:t>
            </a:r>
            <a:r>
              <a:rPr lang="ru-RU" sz="2400" dirty="0" smtClean="0"/>
              <a:t> – информационный вес одного символа алфавита (т.е. количество двоичных разрядов необходимых для его кодирования).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220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228</TotalTime>
  <Words>378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Количество и единицы измерения информации</vt:lpstr>
      <vt:lpstr>3 способа измерения количества информации: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Алфавитный подход</vt:lpstr>
      <vt:lpstr>Алфавитный подход</vt:lpstr>
      <vt:lpstr>Степени двоек</vt:lpstr>
      <vt:lpstr>Единицы измерения информации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и единицы измерения информации</dc:title>
  <dc:creator>0-34</dc:creator>
  <cp:lastModifiedBy>User</cp:lastModifiedBy>
  <cp:revision>12</cp:revision>
  <dcterms:created xsi:type="dcterms:W3CDTF">2018-09-14T06:02:55Z</dcterms:created>
  <dcterms:modified xsi:type="dcterms:W3CDTF">2021-09-20T07:07:33Z</dcterms:modified>
</cp:coreProperties>
</file>