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9" r:id="rId11"/>
    <p:sldId id="266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78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DDBA-5562-462D-8A57-E08E8795B383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F20-6226-4860-8EA2-46A60B00F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DDBA-5562-462D-8A57-E08E8795B383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F20-6226-4860-8EA2-46A60B00F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DDBA-5562-462D-8A57-E08E8795B383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F20-6226-4860-8EA2-46A60B00F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DDBA-5562-462D-8A57-E08E8795B383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F20-6226-4860-8EA2-46A60B00F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DDBA-5562-462D-8A57-E08E8795B383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F20-6226-4860-8EA2-46A60B00F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DDBA-5562-462D-8A57-E08E8795B383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F20-6226-4860-8EA2-46A60B00F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DDBA-5562-462D-8A57-E08E8795B383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F20-6226-4860-8EA2-46A60B00F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DDBA-5562-462D-8A57-E08E8795B383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F20-6226-4860-8EA2-46A60B00F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DDBA-5562-462D-8A57-E08E8795B383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F20-6226-4860-8EA2-46A60B00F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DDBA-5562-462D-8A57-E08E8795B383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F20-6226-4860-8EA2-46A60B00F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DDBA-5562-462D-8A57-E08E8795B383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F20-6226-4860-8EA2-46A60B00F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DDBA-5562-462D-8A57-E08E8795B383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AF20-6226-4860-8EA2-46A60B00F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1785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 средневековой Европы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605226"/>
            <a:ext cx="6400800" cy="1752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Культурология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76470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Презентация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357430"/>
            <a:ext cx="3094292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68" t="3467" r="1960" b="2924"/>
          <a:stretch>
            <a:fillRect/>
          </a:stretch>
        </p:blipFill>
        <p:spPr bwMode="auto">
          <a:xfrm>
            <a:off x="428596" y="357166"/>
            <a:ext cx="4143404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14942" y="1928802"/>
            <a:ext cx="3071834" cy="369332"/>
          </a:xfrm>
          <a:prstGeom prst="rect">
            <a:avLst/>
          </a:prstGeom>
          <a:noFill/>
          <a:ln w="34925" cmpd="dbl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Кассиодор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286256"/>
            <a:ext cx="4143404" cy="369332"/>
          </a:xfrm>
          <a:prstGeom prst="rect">
            <a:avLst/>
          </a:prstGeom>
          <a:noFill/>
          <a:ln w="34925" cmpd="dbl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Боэций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86380" y="285728"/>
            <a:ext cx="3500462" cy="107157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mpd="dbl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Основатели системы </a:t>
            </a:r>
            <a:endParaRPr lang="en-US" b="1" i="1" dirty="0" smtClean="0"/>
          </a:p>
          <a:p>
            <a:pPr algn="ctr"/>
            <a:r>
              <a:rPr lang="ru-RU" b="1" i="1" dirty="0" smtClean="0"/>
              <a:t>«семи искусств»</a:t>
            </a:r>
            <a:endParaRPr lang="ru-RU" b="1" i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4857760"/>
            <a:ext cx="1190625" cy="19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1265301" cy="206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362530"/>
            <a:ext cx="7715304" cy="923330"/>
          </a:xfrm>
          <a:prstGeom prst="rect">
            <a:avLst/>
          </a:prstGeom>
          <a:ln w="34925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 капитулярию Карла Великого «О науках» 787 г. подобные школы надлежало открыть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при монастырях и епископских кафедрах</a:t>
            </a:r>
            <a:r>
              <a:rPr lang="ru-RU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500174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Самые известные школы были при монастырях: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3116"/>
            <a:ext cx="414340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Монте-Кассино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143116"/>
            <a:ext cx="414340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Сен-Гален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500306"/>
            <a:ext cx="414340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Сен-Бернар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500306"/>
            <a:ext cx="414340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Клюнийском</a:t>
            </a:r>
            <a:r>
              <a:rPr lang="ru-RU" b="1" dirty="0" smtClean="0">
                <a:solidFill>
                  <a:srgbClr val="FFFF00"/>
                </a:solidFill>
              </a:rPr>
              <a:t> и др.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82883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Одновременно со школами создавались скриптории, в которых монахи занимались переписыванием книг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505802"/>
            <a:ext cx="8572560" cy="923330"/>
          </a:xfrm>
          <a:prstGeom prst="rect">
            <a:avLst/>
          </a:prstGeom>
          <a:ln w="34925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en-US" b="1" dirty="0" smtClean="0">
                <a:solidFill>
                  <a:srgbClr val="002060"/>
                </a:solidFill>
              </a:rPr>
              <a:t>XII</a:t>
            </a:r>
            <a:r>
              <a:rPr lang="ru-RU" b="1" dirty="0" smtClean="0">
                <a:solidFill>
                  <a:srgbClr val="002060"/>
                </a:solidFill>
              </a:rPr>
              <a:t> в. на основе церковной системы </a:t>
            </a:r>
            <a:r>
              <a:rPr lang="ru-RU" b="1" dirty="0" err="1" smtClean="0">
                <a:solidFill>
                  <a:srgbClr val="002060"/>
                </a:solidFill>
              </a:rPr>
              <a:t>семиступенчатого</a:t>
            </a:r>
            <a:r>
              <a:rPr lang="ru-RU" b="1" dirty="0" smtClean="0">
                <a:solidFill>
                  <a:srgbClr val="002060"/>
                </a:solidFill>
              </a:rPr>
              <a:t> образования и частных городских школ стали создаваться университеты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82" y="4572008"/>
            <a:ext cx="2071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Основывали их императоры, короли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согласия и под контролем католической церкви: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48" y="4857760"/>
            <a:ext cx="4214842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Болонский – 1159 г., 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6248" y="5357826"/>
            <a:ext cx="4214842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Парижский – 1160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48" y="5857892"/>
            <a:ext cx="4214842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Оксфордский – 1167 г.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2613279" cy="506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14744" y="285728"/>
            <a:ext cx="514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Карл Великий (742 – 814)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создатель огромной империи, величайшего государства средневековья, из которого впоследствии образовались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Франция, Германия и Италия: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6182" y="2214554"/>
            <a:ext cx="5000660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покровитель образования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2" y="2714620"/>
            <a:ext cx="5000660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создатель первой Академии наук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86182" y="3214686"/>
            <a:ext cx="5000660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инициатор «каролингского Возрождения»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3845" b="1824"/>
          <a:stretch>
            <a:fillRect/>
          </a:stretch>
        </p:blipFill>
        <p:spPr bwMode="auto">
          <a:xfrm>
            <a:off x="3571868" y="4143380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15008" y="5929330"/>
            <a:ext cx="264320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Карл Великий и Роланд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639529"/>
            <a:ext cx="5857916" cy="646331"/>
          </a:xfrm>
          <a:prstGeom prst="rect">
            <a:avLst/>
          </a:prstGeom>
          <a:noFill/>
          <a:ln w="34925" cmpd="dbl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Наукой наук считалась теология (богословие)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26" y="2005604"/>
            <a:ext cx="3214694" cy="923330"/>
          </a:xfrm>
          <a:prstGeom prst="rect">
            <a:avLst/>
          </a:prstGeom>
          <a:ln w="34925" cmpd="dbl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Была разработана теоцентрическая картина мира</a:t>
            </a: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214810" y="1857364"/>
            <a:ext cx="285752" cy="428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" name="Стрелка вправо 4"/>
          <p:cNvSpPr/>
          <p:nvPr/>
        </p:nvSpPr>
        <p:spPr>
          <a:xfrm>
            <a:off x="4214810" y="2571744"/>
            <a:ext cx="285752" cy="428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1857364"/>
            <a:ext cx="4286280" cy="5000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Бог считался началом и концом всего сущего 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500306"/>
            <a:ext cx="4286280" cy="5000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Вера в Бога провозглашалась выше всякого знания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0116"/>
            <a:ext cx="4572000" cy="92333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Лучше всего эта максима была выражена в знаменитом парадоксе Тертуллиана (</a:t>
            </a:r>
            <a:r>
              <a:rPr lang="en-US" b="1" dirty="0" smtClean="0"/>
              <a:t>III</a:t>
            </a:r>
            <a:r>
              <a:rPr lang="ru-RU" b="1" dirty="0" smtClean="0"/>
              <a:t> в.): </a:t>
            </a:r>
            <a:endParaRPr lang="ru-RU" b="1" dirty="0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4429124" y="-857280"/>
            <a:ext cx="500066" cy="864399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4480" y="4714884"/>
            <a:ext cx="5857916" cy="5000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«верю, ибо абсурдно»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523572"/>
            <a:ext cx="8215370" cy="92333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То есть существующий мир – абсурден, не поддается рациональному осмыслению и тем более рассудочному изменению, и потому остается один путь – веры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39529"/>
            <a:ext cx="7643866" cy="646331"/>
          </a:xfrm>
          <a:prstGeom prst="rect">
            <a:avLst/>
          </a:prstGeom>
          <a:ln w="34925" cmpd="dbl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</a:t>
            </a:r>
            <a:r>
              <a:rPr lang="en-US" b="1" dirty="0" smtClean="0"/>
              <a:t>XII</a:t>
            </a:r>
            <a:r>
              <a:rPr lang="ru-RU" b="1" dirty="0" smtClean="0"/>
              <a:t> в. получила развитие схоластика, </a:t>
            </a:r>
          </a:p>
          <a:p>
            <a:pPr algn="ctr"/>
            <a:r>
              <a:rPr lang="ru-RU" b="1" dirty="0" smtClean="0"/>
              <a:t>высшая ступень средневековой теологии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5006" y="1773784"/>
            <a:ext cx="4733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 ней сложилось два направления: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14620"/>
            <a:ext cx="2786082" cy="4286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реализм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072074"/>
            <a:ext cx="2786082" cy="4286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номинализм</a:t>
            </a:r>
            <a:endParaRPr lang="ru-RU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286248" y="2428868"/>
            <a:ext cx="4643470" cy="428628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есть слово для обозначения Бога</a:t>
            </a:r>
            <a:endParaRPr lang="ru-RU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86248" y="2928934"/>
            <a:ext cx="4643470" cy="428628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значит есть Бог</a:t>
            </a:r>
            <a:endParaRPr lang="ru-RU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286248" y="4572008"/>
            <a:ext cx="4643470" cy="428628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возможны общие абстрактные понятия, </a:t>
            </a:r>
            <a:endParaRPr lang="ru-RU" b="1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86248" y="5072074"/>
            <a:ext cx="4643470" cy="428628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связанные с существованием действительных объектов</a:t>
            </a:r>
            <a:endParaRPr lang="ru-RU" b="1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286248" y="5572140"/>
            <a:ext cx="4643470" cy="428628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одно из таковых - понятие Бога</a:t>
            </a:r>
            <a:endParaRPr lang="ru-RU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85984" y="4143380"/>
            <a:ext cx="52864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85720" y="2786058"/>
            <a:ext cx="285752" cy="28575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18" name="Овал 17"/>
          <p:cNvSpPr/>
          <p:nvPr/>
        </p:nvSpPr>
        <p:spPr>
          <a:xfrm>
            <a:off x="285720" y="5143512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3929058" y="2285992"/>
            <a:ext cx="357190" cy="1214446"/>
          </a:xfrm>
          <a:prstGeom prst="leftBrac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3929058" y="4286256"/>
            <a:ext cx="357190" cy="1928826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21468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Среди доказательств бытия Бога наибольшим авторитетом пользовалось онтологическое доказательство, предложенное Фомой Аквинским: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4214818"/>
            <a:ext cx="3714776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Есть бытие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4643446"/>
            <a:ext cx="3714776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Оно совершенно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4643446"/>
            <a:ext cx="3714776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Оно гармонично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6050" y="5072074"/>
            <a:ext cx="3714776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Оно целесообразно</a:t>
            </a:r>
            <a:endParaRPr lang="ru-RU" b="1" dirty="0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4429124" y="1214422"/>
            <a:ext cx="357190" cy="86439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5857892"/>
            <a:ext cx="8572560" cy="785818"/>
          </a:xfrm>
          <a:prstGeom prst="roundRect">
            <a:avLst/>
          </a:prstGeom>
          <a:noFill/>
          <a:ln w="34925" cmpd="dbl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если это так то, следовательно, есть некая сила, которая привносит в мир совершенство, гармонию и цель: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эта сила и есть Бог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52"/>
            <a:ext cx="1802892" cy="310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42852"/>
            <a:ext cx="2284571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786050" y="1285860"/>
            <a:ext cx="35719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Фома Аквинский </a:t>
            </a:r>
          </a:p>
          <a:p>
            <a:pPr algn="ctr"/>
            <a:r>
              <a:rPr lang="ru-RU" b="1" i="1" dirty="0" smtClean="0"/>
              <a:t>(1225/26 – 1274),</a:t>
            </a:r>
          </a:p>
          <a:p>
            <a:pPr algn="ctr"/>
            <a:r>
              <a:rPr lang="ru-RU" b="1" i="1" dirty="0" smtClean="0"/>
              <a:t>«ангельский доктор»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286808" cy="646331"/>
          </a:xfrm>
          <a:prstGeom prst="rect">
            <a:avLst/>
          </a:prstGeom>
          <a:ln w="34925" cmpd="dbl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Возникла алхимия, особая символическая наука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 природных элементах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7161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Основы этой науки содержались в «Изумрудной скрижали»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Гермеса Трисмегиста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2285992"/>
            <a:ext cx="2666115" cy="369332"/>
          </a:xfrm>
          <a:prstGeom prst="rect">
            <a:avLst/>
          </a:prstGeom>
          <a:ln w="34925" cmpd="dbl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Алхимики открыли: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786058"/>
            <a:ext cx="2428892" cy="2857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мышьяк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2786058"/>
            <a:ext cx="2428892" cy="2857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соду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786058"/>
            <a:ext cx="2428892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серу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143248"/>
            <a:ext cx="2428892" cy="2857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квасцы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3143248"/>
            <a:ext cx="2428892" cy="285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кислоты и др.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50043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Раймунд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Луллий</a:t>
            </a:r>
            <a:r>
              <a:rPr lang="ru-RU" b="1" dirty="0" smtClean="0">
                <a:solidFill>
                  <a:srgbClr val="002060"/>
                </a:solidFill>
              </a:rPr>
              <a:t> (+1315) впервые получил спирт в результате перегонки вина. Вслед за этим, были созданы крепкие спиртные напитки: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500570"/>
            <a:ext cx="2428892" cy="28575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виски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4500570"/>
            <a:ext cx="2428892" cy="28575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водка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4500570"/>
            <a:ext cx="2428892" cy="28575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коньяк</a:t>
            </a:r>
            <a:endParaRPr lang="ru-RU" b="1" dirty="0"/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4321967" y="607201"/>
            <a:ext cx="428628" cy="878687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5286388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считались лекарством от чумы 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854503"/>
            <a:ext cx="8786874" cy="646331"/>
          </a:xfrm>
          <a:prstGeom prst="rect">
            <a:avLst/>
          </a:prstGeom>
          <a:ln w="34925" cmpd="dbl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Алхимики открыли селитру, на основе которой </a:t>
            </a:r>
          </a:p>
          <a:p>
            <a:pPr algn="ctr"/>
            <a:r>
              <a:rPr lang="ru-RU" b="1" dirty="0" smtClean="0"/>
              <a:t>Бертольд Шварц в начале </a:t>
            </a:r>
            <a:r>
              <a:rPr lang="en-US" b="1" dirty="0" smtClean="0"/>
              <a:t>XIV</a:t>
            </a:r>
            <a:r>
              <a:rPr lang="ru-RU" b="1" dirty="0" smtClean="0"/>
              <a:t> в. составил первую рецептуру пороха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428604"/>
            <a:ext cx="4572000" cy="646331"/>
          </a:xfrm>
          <a:prstGeom prst="rect">
            <a:avLst/>
          </a:prstGeom>
          <a:ln w="34925" cmpd="dbl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Была создана христианская хронология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3786214" cy="57150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Точкой отсчета стало </a:t>
            </a:r>
          </a:p>
          <a:p>
            <a:pPr algn="ctr"/>
            <a:r>
              <a:rPr lang="ru-RU" b="1" dirty="0" smtClean="0"/>
              <a:t>Рождество Иисуса Христа</a:t>
            </a:r>
          </a:p>
          <a:p>
            <a:pPr algn="ctr"/>
            <a:endParaRPr lang="ru-RU" b="1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4500562" y="1785926"/>
            <a:ext cx="285752" cy="2857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643050"/>
            <a:ext cx="3714776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вычислено </a:t>
            </a:r>
            <a:r>
              <a:rPr lang="ru-RU" b="1" dirty="0" err="1" smtClean="0"/>
              <a:t>Дионисием</a:t>
            </a:r>
            <a:r>
              <a:rPr lang="ru-RU" b="1" dirty="0" smtClean="0"/>
              <a:t> Малым в </a:t>
            </a:r>
            <a:r>
              <a:rPr lang="en-US" b="1" dirty="0" smtClean="0"/>
              <a:t>VI</a:t>
            </a:r>
            <a:r>
              <a:rPr lang="ru-RU" b="1" dirty="0" smtClean="0"/>
              <a:t> в.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250030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Эту хронологию раньше всех приняли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143248"/>
            <a:ext cx="3500462" cy="285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Италия (</a:t>
            </a:r>
            <a:r>
              <a:rPr lang="en-US" b="1" dirty="0" smtClean="0"/>
              <a:t>VI</a:t>
            </a:r>
            <a:r>
              <a:rPr lang="ru-RU" b="1" dirty="0" smtClean="0"/>
              <a:t>.)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3143248"/>
            <a:ext cx="3500462" cy="285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Англия (</a:t>
            </a:r>
            <a:r>
              <a:rPr lang="en-US" b="1" dirty="0" smtClean="0"/>
              <a:t>VII</a:t>
            </a:r>
            <a:r>
              <a:rPr lang="ru-RU" b="1" dirty="0" smtClean="0"/>
              <a:t> в.)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3571876"/>
            <a:ext cx="3500462" cy="285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Франция в 742 г.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4000504"/>
            <a:ext cx="2285984" cy="23083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 протяжении всего средневековья делались постоянные расчеты возможного конца света.</a:t>
            </a:r>
            <a:endParaRPr lang="ru-RU" b="1" dirty="0"/>
          </a:p>
        </p:txBody>
      </p:sp>
      <p:pic>
        <p:nvPicPr>
          <p:cNvPr id="14" name="Рисунок 13"/>
          <p:cNvPicPr/>
          <p:nvPr/>
        </p:nvPicPr>
        <p:blipFill>
          <a:blip r:embed="rId2" cstate="print">
            <a:lum bright="-10000" contrast="10000"/>
          </a:blip>
          <a:srcRect l="3030" t="2703" r="6060" b="2703"/>
          <a:stretch>
            <a:fillRect/>
          </a:stretch>
        </p:blipFill>
        <p:spPr bwMode="auto">
          <a:xfrm>
            <a:off x="428596" y="4071942"/>
            <a:ext cx="214314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3" cstate="print">
            <a:lum bright="-10000" contrast="10000"/>
          </a:blip>
          <a:srcRect l="9091" t="2703" r="3030" b="2703"/>
          <a:stretch>
            <a:fillRect/>
          </a:stretch>
        </p:blipFill>
        <p:spPr bwMode="auto">
          <a:xfrm>
            <a:off x="6643702" y="4000504"/>
            <a:ext cx="207170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71283"/>
            <a:ext cx="7786742" cy="923330"/>
          </a:xfrm>
          <a:prstGeom prst="rect">
            <a:avLst/>
          </a:prstGeom>
          <a:ln w="34925" cmpd="dbl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Наряду с символическими науками, в средневековой цивилизации развивались и позитивные науки, в частности математика: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2910" y="1928802"/>
            <a:ext cx="3071834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Герберт </a:t>
            </a:r>
            <a:r>
              <a:rPr lang="ru-RU" b="1" dirty="0" err="1" smtClean="0"/>
              <a:t>Ориньякский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214810" y="2000240"/>
            <a:ext cx="214314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928802"/>
            <a:ext cx="3929090" cy="357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ввод арабских цифр 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2928934"/>
            <a:ext cx="3071834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Леонардо Фибоначчи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2714620"/>
            <a:ext cx="4786346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использование арабской алгебры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3143248"/>
            <a:ext cx="4786346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ввод индийской математики (в том числе цифры «0»)</a:t>
            </a:r>
            <a:endParaRPr lang="ru-RU" sz="1600" b="1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857620" y="2571744"/>
            <a:ext cx="285752" cy="1000132"/>
          </a:xfrm>
          <a:prstGeom prst="leftBrace">
            <a:avLst/>
          </a:prstGeom>
          <a:noFill/>
          <a:ln w="34925" cmpd="dbl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000504"/>
            <a:ext cx="3071834" cy="35719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Николай Кузанский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786182" y="4071942"/>
            <a:ext cx="214314" cy="2143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4000504"/>
            <a:ext cx="4786346" cy="3571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изучение бесконечно малых величин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5500702"/>
            <a:ext cx="3071834" cy="35719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Томас </a:t>
            </a:r>
            <a:r>
              <a:rPr lang="ru-RU" b="1" dirty="0" err="1" smtClean="0"/>
              <a:t>Брадвардин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4857760"/>
            <a:ext cx="4786346" cy="3571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исследование пропорций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5286388"/>
            <a:ext cx="4786346" cy="3571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ввел понятие мгновенной скорости 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5715016"/>
            <a:ext cx="4786346" cy="3571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ввел общую меру для кругового и прямолинейного движения</a:t>
            </a:r>
            <a:endParaRPr lang="ru-RU" sz="1600" b="1" dirty="0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3857620" y="4714884"/>
            <a:ext cx="285752" cy="1928826"/>
          </a:xfrm>
          <a:prstGeom prst="leftBrace">
            <a:avLst/>
          </a:prstGeom>
          <a:ln w="34925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b="1"/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6143644"/>
            <a:ext cx="4786346" cy="3571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исследование пропорций</a:t>
            </a:r>
            <a:endParaRPr lang="ru-RU" sz="16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42976" y="2500306"/>
            <a:ext cx="5572164" cy="1588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142976" y="3713164"/>
            <a:ext cx="5572164" cy="1588"/>
          </a:xfrm>
          <a:prstGeom prst="lin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42976" y="4641858"/>
            <a:ext cx="5572164" cy="1588"/>
          </a:xfrm>
          <a:prstGeom prst="lin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197" y="559338"/>
            <a:ext cx="7077579" cy="369332"/>
          </a:xfrm>
          <a:prstGeom prst="rect">
            <a:avLst/>
          </a:prstGeom>
          <a:ln w="34925" cmpd="dbl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области физики имели среди прочих проявили себя: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1357298"/>
            <a:ext cx="3286148" cy="357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Джордано </a:t>
            </a:r>
            <a:r>
              <a:rPr lang="ru-RU" b="1" dirty="0" err="1" smtClean="0"/>
              <a:t>Неморарий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4572008"/>
            <a:ext cx="3286148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Роджер Бэкон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143248"/>
            <a:ext cx="3286148" cy="35719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Роберт </a:t>
            </a:r>
            <a:r>
              <a:rPr lang="ru-RU" b="1" dirty="0" err="1" smtClean="0"/>
              <a:t>Гросетест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928802"/>
            <a:ext cx="4143404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теория рычага 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1928802"/>
            <a:ext cx="4143404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понятия веса и тяжести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357430"/>
            <a:ext cx="8643998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решение задачи о равновесии тела на наклонной плоскости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43108" y="2928934"/>
            <a:ext cx="478634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14282" y="3714752"/>
            <a:ext cx="4143404" cy="35719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изучение света 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4876" y="3714752"/>
            <a:ext cx="4143404" cy="35719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Разработка проблемы рефракции</a:t>
            </a:r>
            <a:endParaRPr lang="ru-RU" sz="16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43108" y="4356106"/>
            <a:ext cx="4786346" cy="1588"/>
          </a:xfrm>
          <a:prstGeom prst="lin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85720" y="5643578"/>
            <a:ext cx="4143404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описал моторные суда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5214950"/>
            <a:ext cx="8572560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предвосхитил появление автомобилей, аэропланов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5643578"/>
            <a:ext cx="4143404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первым создал очки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8572560" cy="923330"/>
          </a:xfrm>
          <a:prstGeom prst="rect">
            <a:avLst/>
          </a:prstGeom>
          <a:ln w="31750" cmpd="dbl"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«Средневековая культура Запада» - тип культуры и общества, который сложился в Западной Европе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результате синтеза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античных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варварских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христианских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традиций: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071678"/>
            <a:ext cx="3071834" cy="4286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Влияние античности: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2" y="1643050"/>
            <a:ext cx="4286280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идеи империи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2143116"/>
            <a:ext cx="4286280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понтификального</a:t>
            </a:r>
            <a:r>
              <a:rPr lang="ru-RU" b="1" dirty="0"/>
              <a:t> авторитета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2" y="2643182"/>
            <a:ext cx="4286280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римского права и собственности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929066"/>
            <a:ext cx="3071834" cy="4286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Влияние варварства: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0562" y="3429000"/>
            <a:ext cx="4286280" cy="4286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Традиции свободы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0562" y="3929066"/>
            <a:ext cx="4286280" cy="4286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Традиции равенства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0562" y="4429132"/>
            <a:ext cx="4286280" cy="4286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Традиции демократии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5643578"/>
            <a:ext cx="3071834" cy="4286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Влияние христианства: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5286388"/>
            <a:ext cx="4286280" cy="107157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взято, </a:t>
            </a:r>
            <a:r>
              <a:rPr lang="ru-RU" b="1" dirty="0"/>
              <a:t>кажется, все, но </a:t>
            </a:r>
            <a:r>
              <a:rPr lang="ru-RU" b="1" dirty="0" smtClean="0"/>
              <a:t>самое фундаментальное - </a:t>
            </a:r>
            <a:r>
              <a:rPr lang="ru-RU" b="1" dirty="0"/>
              <a:t>идея индивидуального договора верующего с Богом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4143372" y="1500174"/>
            <a:ext cx="285752" cy="1714512"/>
          </a:xfrm>
          <a:prstGeom prst="leftBrace">
            <a:avLst/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4143372" y="3286124"/>
            <a:ext cx="285752" cy="1714512"/>
          </a:xfrm>
          <a:prstGeom prst="leftBrace">
            <a:avLst/>
          </a:prstGeom>
          <a:ln w="31750" cmpd="dbl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4143372" y="5072074"/>
            <a:ext cx="357190" cy="1428760"/>
          </a:xfrm>
          <a:prstGeom prst="leftBrace">
            <a:avLst/>
          </a:prstGeom>
          <a:ln w="31750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96653"/>
            <a:ext cx="8215370" cy="646331"/>
          </a:xfrm>
          <a:prstGeom prst="rect">
            <a:avLst/>
          </a:prstGeom>
          <a:ln w="34925" cmpd="dbl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Развитие практических знаний легло в основу наиболее значительных изобретений средневековой цивилизации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1500174"/>
            <a:ext cx="3286148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 </a:t>
            </a:r>
            <a:r>
              <a:rPr lang="en-US" b="1" dirty="0" smtClean="0"/>
              <a:t>XII</a:t>
            </a:r>
            <a:r>
              <a:rPr lang="ru-RU" b="1" dirty="0" smtClean="0"/>
              <a:t> в. в Европе 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000240"/>
            <a:ext cx="5286412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используется ветряная мельница 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428868"/>
            <a:ext cx="8072494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Испании и Италии началось производство бумаги, вытеснившей дорогой пергамент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3214686"/>
            <a:ext cx="3286148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 </a:t>
            </a:r>
            <a:r>
              <a:rPr lang="en-US" b="1" dirty="0" smtClean="0"/>
              <a:t>XIV</a:t>
            </a:r>
            <a:r>
              <a:rPr lang="ru-RU" b="1" dirty="0" smtClean="0"/>
              <a:t> в. в Европе 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3714752"/>
            <a:ext cx="5286412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используются механические часы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4143380"/>
            <a:ext cx="8072494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первые башенные часы украсили Миланскую ратушу в 1335 </a:t>
            </a:r>
            <a:r>
              <a:rPr lang="ru-RU" sz="1600" b="1" dirty="0" smtClean="0">
                <a:solidFill>
                  <a:srgbClr val="00206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г.</a:t>
            </a:r>
            <a:r>
              <a:rPr lang="ru-RU" sz="1600" b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4643446"/>
            <a:ext cx="5286412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создается огнестрельное оружие 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5072074"/>
            <a:ext cx="8072494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1346 г. первые пушки были использованы в Столетней войне, в битве при </a:t>
            </a:r>
            <a:r>
              <a:rPr lang="ru-RU" sz="1600" b="1" dirty="0" err="1" smtClean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Азенкуре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5572140"/>
            <a:ext cx="5286412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используется доменная печь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6000768"/>
            <a:ext cx="8072494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практикуется вторая стадия плавки для получения стали, в которой содержалось менее 2% углерода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43108" y="3070222"/>
            <a:ext cx="4071966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39529"/>
            <a:ext cx="7786742" cy="646331"/>
          </a:xfrm>
          <a:prstGeom prst="rect">
            <a:avLst/>
          </a:prstGeom>
          <a:ln w="34925" cmpd="dbl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середине </a:t>
            </a:r>
            <a:r>
              <a:rPr lang="en-US" b="1" dirty="0" smtClean="0">
                <a:solidFill>
                  <a:srgbClr val="002060"/>
                </a:solidFill>
              </a:rPr>
              <a:t>XV</a:t>
            </a:r>
            <a:r>
              <a:rPr lang="ru-RU" b="1" dirty="0" smtClean="0">
                <a:solidFill>
                  <a:srgbClr val="002060"/>
                </a:solidFill>
              </a:rPr>
              <a:t> в. Иоганн Гуттенберг изобрел наборный шрифт, открывший эру книгопечатания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4559" t="5990" r="1975" b="489"/>
          <a:stretch>
            <a:fillRect/>
          </a:stretch>
        </p:blipFill>
        <p:spPr bwMode="auto">
          <a:xfrm>
            <a:off x="642910" y="1714488"/>
            <a:ext cx="2357454" cy="321471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971834"/>
            <a:ext cx="8501122" cy="160043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БИБЛИЯ ГУТЕНБЕРГА Майнц, 1456.</a:t>
            </a:r>
            <a:endParaRPr lang="ru-RU" sz="1400" b="1" i="1" dirty="0" smtClean="0">
              <a:solidFill>
                <a:srgbClr val="00206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 </a:t>
            </a:r>
            <a:r>
              <a:rPr lang="en-US" sz="14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XV </a:t>
            </a:r>
            <a:r>
              <a:rPr lang="ru-RU" sz="14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в. появляется большое количество Библий, на народном языки: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18 — в Германии, 16 — в Италии, а также издания на каталанском, чешском и голландском. Самой распространенной книгой была Библия на латыни («Вульгата»). Известны 163 издания Библии, в том числе 71 — в Германии по вполне доступным ценам и с выверенным текстом. Одной из самых известных является Библия, сошедшая с книгопечатного станка Гуттенберга.</a:t>
            </a:r>
            <a:endParaRPr lang="ru-RU" sz="1400" b="1" i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78" y="1428736"/>
            <a:ext cx="3714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Это изобретение революционизировало средневековое общество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1934" y="2500306"/>
            <a:ext cx="4857784" cy="5715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текстовая информация стала достоянием самых широких масс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1934" y="3143248"/>
            <a:ext cx="4857784" cy="57150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появились плакаты, листовки, предшественники современных газет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3786190"/>
            <a:ext cx="4857784" cy="5715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ускорилось распространение информации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60228"/>
            <a:ext cx="8429684" cy="923330"/>
          </a:xfrm>
          <a:prstGeom prst="rect">
            <a:avLst/>
          </a:prstGeom>
          <a:ln w="34925" cmpd="dbl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en-US" b="1" dirty="0" smtClean="0">
                <a:solidFill>
                  <a:srgbClr val="002060"/>
                </a:solidFill>
              </a:rPr>
              <a:t>XIV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en-US" b="1" dirty="0" smtClean="0">
                <a:solidFill>
                  <a:srgbClr val="002060"/>
                </a:solidFill>
              </a:rPr>
              <a:t>XV</a:t>
            </a:r>
            <a:r>
              <a:rPr lang="ru-RU" b="1" dirty="0" smtClean="0">
                <a:solidFill>
                  <a:srgbClr val="002060"/>
                </a:solidFill>
              </a:rPr>
              <a:t> в. произошли значительные изменения в средствах морской коммуникации, которые современные исследователи называют порой «революцией в навигации»: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2651" r="3846" b="2651"/>
          <a:stretch>
            <a:fillRect/>
          </a:stretch>
        </p:blipFill>
        <p:spPr bwMode="auto">
          <a:xfrm>
            <a:off x="6858016" y="3214686"/>
            <a:ext cx="2071702" cy="271464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357158" y="4643446"/>
            <a:ext cx="2428892" cy="171451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81050" y="1714488"/>
            <a:ext cx="7734354" cy="357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новые типы судов – </a:t>
            </a:r>
            <a:r>
              <a:rPr lang="ru-RU" b="1" dirty="0" err="1" smtClean="0"/>
              <a:t>нава</a:t>
            </a:r>
            <a:r>
              <a:rPr lang="ru-RU" b="1" dirty="0" smtClean="0"/>
              <a:t> и кокка, водоизмещением 2 тыс.т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1050" y="2214554"/>
            <a:ext cx="7734354" cy="3571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смешанная парусная оснастка, позволяющая плавать против ветра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714620"/>
            <a:ext cx="5000660" cy="357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введено рулевое управление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214686"/>
            <a:ext cx="5000660" cy="500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создан лаг, прибор для измерения пройденного расстояния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4572008"/>
            <a:ext cx="3143272" cy="1428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усовершенствованы компас, приборы ориентирования по небесным светилам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71472" y="1785926"/>
            <a:ext cx="214314" cy="285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71472" y="2285992"/>
            <a:ext cx="214314" cy="28575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1472" y="2786058"/>
            <a:ext cx="214314" cy="285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71472" y="3357562"/>
            <a:ext cx="214314" cy="28575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071802" y="5143512"/>
            <a:ext cx="214314" cy="285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2339"/>
            <a:ext cx="7500990" cy="646331"/>
          </a:xfrm>
          <a:prstGeom prst="rect">
            <a:avLst/>
          </a:prstGeom>
          <a:ln w="34925" cmpd="dbl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Синтез самых разнообразных знаний представлял собой храм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8358246" cy="646331"/>
          </a:xfrm>
          <a:prstGeom prst="rect">
            <a:avLst/>
          </a:prstGeom>
          <a:ln w="34925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en-US" b="1" dirty="0" smtClean="0">
                <a:solidFill>
                  <a:srgbClr val="002060"/>
                </a:solidFill>
              </a:rPr>
              <a:t>V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en-US" b="1" dirty="0" smtClean="0">
                <a:solidFill>
                  <a:srgbClr val="002060"/>
                </a:solidFill>
              </a:rPr>
              <a:t>XI</a:t>
            </a:r>
            <a:r>
              <a:rPr lang="ru-RU" b="1" dirty="0" smtClean="0">
                <a:solidFill>
                  <a:srgbClr val="002060"/>
                </a:solidFill>
              </a:rPr>
              <a:t> в. господствовал романский стиль, продолжавший традиции культовой архитектуры римлян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000240"/>
            <a:ext cx="7715304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храм имел прямоугольное основание с пропорциями 2:1, как Ноев ковчег</a:t>
            </a:r>
            <a:endParaRPr lang="ru-RU" sz="1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2500306"/>
            <a:ext cx="7715304" cy="4286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храм делился на три нефа, посвященных трем ипостасям Бога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3000372"/>
            <a:ext cx="7715304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центральный неф имел пристрой в виде полусферической апсиды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3500438"/>
            <a:ext cx="7715304" cy="4286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три продольных нефа пересекались поперечным нефом – трансептом, образуя форму креста 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488" y="4000504"/>
            <a:ext cx="6072230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толстые стены </a:t>
            </a:r>
            <a:endParaRPr lang="ru-RU" sz="1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488" y="4500570"/>
            <a:ext cx="6072230" cy="4286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отсутствие окон на первом этаже 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488" y="5000636"/>
            <a:ext cx="6072230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узкие </a:t>
            </a:r>
            <a:r>
              <a:rPr lang="ru-RU" sz="1600" b="1" dirty="0" err="1" smtClean="0"/>
              <a:t>бойницеобразные</a:t>
            </a:r>
            <a:r>
              <a:rPr lang="ru-RU" sz="1600" b="1" dirty="0" smtClean="0"/>
              <a:t> окна верхних этажей</a:t>
            </a:r>
            <a:endParaRPr lang="ru-RU" sz="1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488" y="5500702"/>
            <a:ext cx="6072230" cy="4286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арочные своды</a:t>
            </a:r>
            <a:endParaRPr lang="ru-RU" sz="1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488" y="6000768"/>
            <a:ext cx="6072230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Паруса и двускатные крыши</a:t>
            </a:r>
            <a:endParaRPr lang="ru-RU" sz="1600" b="1" dirty="0"/>
          </a:p>
        </p:txBody>
      </p:sp>
      <p:pic>
        <p:nvPicPr>
          <p:cNvPr id="13" name="Рисунок 12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14348" y="4071942"/>
            <a:ext cx="1571637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000628" y="571480"/>
            <a:ext cx="3286148" cy="100013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/>
          </a:p>
        </p:txBody>
      </p:sp>
      <p:pic>
        <p:nvPicPr>
          <p:cNvPr id="1026" name="Picture 2" descr="C:\Users\Елена\Desktop\ГО-11\билеты\романский сти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215370" cy="646331"/>
          </a:xfrm>
          <a:prstGeom prst="rect">
            <a:avLst/>
          </a:prstGeom>
          <a:ln w="34925" cmpd="dbl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en-US" b="1" dirty="0" smtClean="0">
                <a:solidFill>
                  <a:srgbClr val="002060"/>
                </a:solidFill>
              </a:rPr>
              <a:t>XII</a:t>
            </a:r>
            <a:r>
              <a:rPr lang="ru-RU" b="1" dirty="0" smtClean="0">
                <a:solidFill>
                  <a:srgbClr val="002060"/>
                </a:solidFill>
              </a:rPr>
              <a:t> в. утвердился готический стиль, получивший название от готов, наиболее культурного германского народа: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57620" y="1714488"/>
            <a:ext cx="4857784" cy="4286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тонкие стены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7620" y="2214554"/>
            <a:ext cx="4857784" cy="4286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стрельчатые своды, устремляющиеся ввысь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7620" y="2714620"/>
            <a:ext cx="4857784" cy="4286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башенки, скульптурный декор 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7620" y="3214686"/>
            <a:ext cx="4857784" cy="4286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резные розы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7620" y="3714752"/>
            <a:ext cx="4857784" cy="4286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чугунные переплеты окон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7620" y="4214818"/>
            <a:ext cx="4857784" cy="4286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витражи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7620" y="4714884"/>
            <a:ext cx="4857784" cy="164307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От скатов кровли к подпорным стенам протягивались аркбутаны, что облегчало тяжесть кровли и позволяло возводить все более высокие храмы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667" r="4585" b="3333"/>
          <a:stretch>
            <a:fillRect/>
          </a:stretch>
        </p:blipFill>
        <p:spPr bwMode="auto">
          <a:xfrm>
            <a:off x="285720" y="1643050"/>
            <a:ext cx="3071834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873246" cy="495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4589145" cy="343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658" t="6237" r="9539" b="1710"/>
          <a:stretch>
            <a:fillRect/>
          </a:stretch>
        </p:blipFill>
        <p:spPr bwMode="auto">
          <a:xfrm>
            <a:off x="6072198" y="1214422"/>
            <a:ext cx="2860369" cy="191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572140"/>
            <a:ext cx="3643338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Собор Нотр-Дам в Париже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14876" y="285728"/>
            <a:ext cx="4000528" cy="71438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mpd="dbl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Классика готики в архитектуре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000628" y="285728"/>
            <a:ext cx="4000528" cy="857256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mpd="dbl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Классика готики в архитектуре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357430"/>
            <a:ext cx="238125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286256"/>
            <a:ext cx="2381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14620"/>
            <a:ext cx="3545967" cy="237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5214950"/>
            <a:ext cx="35719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Собор в Любеке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1928802"/>
            <a:ext cx="25717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Собор в Реймсе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643998" cy="923330"/>
          </a:xfrm>
          <a:prstGeom prst="rect">
            <a:avLst/>
          </a:prstGeom>
          <a:ln w="31750" cmpd="dbl"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осмысление </a:t>
            </a:r>
            <a:r>
              <a:rPr lang="it-IT" b="1" dirty="0">
                <a:solidFill>
                  <a:srgbClr val="FFFF00"/>
                </a:solidFill>
              </a:rPr>
              <a:t>истории средневековой цивилизации невозможно без достижений французской культурно-исторической школы, формировавшейся вокруг журнала </a:t>
            </a:r>
            <a:r>
              <a:rPr lang="ru-RU" b="1" i="1" dirty="0">
                <a:solidFill>
                  <a:srgbClr val="FFFF00"/>
                </a:solidFill>
              </a:rPr>
              <a:t>«</a:t>
            </a:r>
            <a:r>
              <a:rPr lang="it-IT" b="1" i="1" dirty="0">
                <a:solidFill>
                  <a:srgbClr val="FFFF00"/>
                </a:solidFill>
              </a:rPr>
              <a:t>Анналы</a:t>
            </a:r>
            <a:r>
              <a:rPr lang="ru-RU" b="1" i="1" dirty="0">
                <a:solidFill>
                  <a:srgbClr val="FFFF00"/>
                </a:solidFill>
              </a:rPr>
              <a:t>»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85926"/>
            <a:ext cx="3500462" cy="3571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М.Блок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785926"/>
            <a:ext cx="3500462" cy="3571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Л.Февр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0996" y="2214554"/>
            <a:ext cx="3500462" cy="3571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 Ж.Дюби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2214554"/>
            <a:ext cx="3500462" cy="3571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Ж. Ле </a:t>
            </a:r>
            <a:r>
              <a:rPr lang="it-IT" b="1" dirty="0" smtClean="0"/>
              <a:t>Гофф</a:t>
            </a:r>
            <a:endParaRPr lang="ru-RU" b="1" dirty="0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4321967" y="-1607380"/>
            <a:ext cx="500066" cy="8858313"/>
          </a:xfrm>
          <a:prstGeom prst="leftBrac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14678" y="3571876"/>
            <a:ext cx="2643206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Выводы школы: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4214818"/>
            <a:ext cx="7572428" cy="5000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Средневековье - не «безвременье» или «темные века»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4786322"/>
            <a:ext cx="7572428" cy="5000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Это время </a:t>
            </a:r>
            <a:r>
              <a:rPr lang="it-IT" b="1" i="1" dirty="0" smtClean="0"/>
              <a:t>высокой духовности</a:t>
            </a:r>
            <a:r>
              <a:rPr lang="it-IT" b="1" dirty="0" smtClean="0"/>
              <a:t>, не известной ни предшествующей, ни последующей эпохам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5357826"/>
            <a:ext cx="7572428" cy="5000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Человек этого времени</a:t>
            </a:r>
            <a:r>
              <a:rPr lang="it-IT" b="1" dirty="0" smtClean="0"/>
              <a:t> совершенно отличен по характеру своего сознания и поведения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100" y="5929330"/>
            <a:ext cx="7572428" cy="5000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Мировоззрение его </a:t>
            </a:r>
            <a:r>
              <a:rPr lang="it-IT" b="1" dirty="0" smtClean="0"/>
              <a:t>основан</a:t>
            </a:r>
            <a:r>
              <a:rPr lang="ru-RU" b="1" dirty="0" smtClean="0"/>
              <a:t>о</a:t>
            </a:r>
            <a:r>
              <a:rPr lang="it-IT" b="1" dirty="0" smtClean="0"/>
              <a:t> на вере, вневербальной знаковой систем</a:t>
            </a:r>
            <a:r>
              <a:rPr lang="ru-RU" b="1" dirty="0" smtClean="0"/>
              <a:t>е</a:t>
            </a:r>
          </a:p>
          <a:p>
            <a:pPr algn="ctr"/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4786322"/>
            <a:ext cx="428628" cy="5000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4214818"/>
            <a:ext cx="428628" cy="5000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34" y="5357826"/>
            <a:ext cx="428628" cy="5000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34" y="5929330"/>
            <a:ext cx="428628" cy="5000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3777"/>
            <a:ext cx="8715436" cy="646331"/>
          </a:xfrm>
          <a:prstGeom prst="rect">
            <a:avLst/>
          </a:prstGeom>
          <a:ln w="3175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Роль и значение христианства в становлении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европейской цивилизации:</a:t>
            </a:r>
            <a:r>
              <a:rPr lang="it-IT" b="1" dirty="0" smtClean="0">
                <a:solidFill>
                  <a:srgbClr val="00206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it-IT" sz="32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714488"/>
            <a:ext cx="757242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 cmpd="dbl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Именно христианство впервые категорически отвергло жертвоприношения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429000"/>
            <a:ext cx="757242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 cmpd="dbl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Христианство впервые утвердило эгалитарный взгляд на человека, без различия этноса, сословий и пола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90" y="4286256"/>
            <a:ext cx="7143800" cy="5000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человек </a:t>
            </a:r>
            <a:r>
              <a:rPr lang="ru-RU" b="1" dirty="0" smtClean="0"/>
              <a:t>стал </a:t>
            </a:r>
            <a:r>
              <a:rPr lang="it-IT" b="1" dirty="0" smtClean="0"/>
              <a:t>воспринима</a:t>
            </a:r>
            <a:r>
              <a:rPr lang="ru-RU" b="1" dirty="0" err="1" smtClean="0"/>
              <a:t>ть</a:t>
            </a:r>
            <a:r>
              <a:rPr lang="it-IT" b="1" dirty="0" smtClean="0"/>
              <a:t>ся как образ и подобие бога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4857760"/>
            <a:ext cx="7143800" cy="5000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варвар и раб стали рассматриваться как люди, обладающие святостью и достоинством</a:t>
            </a:r>
            <a:endParaRPr lang="ru-RU" sz="1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5429264"/>
            <a:ext cx="7143800" cy="5000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женщина перестала трактоваться как вещь и впервые обрела человеческий статус</a:t>
            </a:r>
            <a:endParaRPr lang="ru-RU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928662" y="4357694"/>
            <a:ext cx="285752" cy="4286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928662" y="4929198"/>
            <a:ext cx="285752" cy="4286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928662" y="5500702"/>
            <a:ext cx="285752" cy="4286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28662" y="3070222"/>
            <a:ext cx="7572428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142984"/>
            <a:ext cx="7500990" cy="646331"/>
          </a:xfrm>
          <a:prstGeom prst="rect">
            <a:avLst/>
          </a:prstGeom>
          <a:ln w="34925" cmpd="dbl">
            <a:solidFill>
              <a:srgbClr val="7030A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Христианство возвысило моральную оценку труда, прежде считавшегося уделом скота и рабов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480" y="2071678"/>
            <a:ext cx="6500858" cy="5000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труд рассматривался как единственная форма очищения от греха, в том числе первородного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480" y="2643182"/>
            <a:ext cx="6500858" cy="5000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труд самый тяжелый и грязный, сообщал достоинство и святость</a:t>
            </a:r>
            <a:endParaRPr lang="ru-RU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071538" y="2143116"/>
            <a:ext cx="285752" cy="35719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071538" y="2714620"/>
            <a:ext cx="285752" cy="35719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139991"/>
            <a:ext cx="7500990" cy="646331"/>
          </a:xfrm>
          <a:prstGeom prst="rect">
            <a:avLst/>
          </a:prstGeom>
          <a:ln w="34925" cmpd="dbl">
            <a:solidFill>
              <a:srgbClr val="7030A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Христианство впервые обратилось к внутреннему духовному миру человека, его морали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85786" y="3500438"/>
            <a:ext cx="7429552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571604" y="5072074"/>
            <a:ext cx="6715172" cy="5000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только с христианством в европейские языки вошли понятия </a:t>
            </a:r>
            <a:r>
              <a:rPr lang="ru-RU" b="1" dirty="0" smtClean="0"/>
              <a:t>«</a:t>
            </a:r>
            <a:r>
              <a:rPr lang="it-IT" b="1" dirty="0" smtClean="0"/>
              <a:t>совести</a:t>
            </a:r>
            <a:r>
              <a:rPr lang="ru-RU" b="1" dirty="0" smtClean="0"/>
              <a:t>»</a:t>
            </a:r>
            <a:r>
              <a:rPr lang="it-IT" b="1" dirty="0" smtClean="0"/>
              <a:t> и </a:t>
            </a:r>
            <a:r>
              <a:rPr lang="ru-RU" b="1" dirty="0" smtClean="0"/>
              <a:t>«</a:t>
            </a:r>
            <a:r>
              <a:rPr lang="it-IT" b="1" dirty="0" smtClean="0"/>
              <a:t>греха</a:t>
            </a:r>
            <a:r>
              <a:rPr lang="ru-RU" b="1" dirty="0" smtClean="0"/>
              <a:t>»</a:t>
            </a:r>
            <a:r>
              <a:rPr lang="it-IT" b="1" dirty="0" smtClean="0"/>
              <a:t> 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1604" y="5643578"/>
            <a:ext cx="6715172" cy="5000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предшествующим языческим культурам эти понятия были неизвестны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1071538" y="5143512"/>
            <a:ext cx="285752" cy="35719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071538" y="5715016"/>
            <a:ext cx="285752" cy="35719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Pictures\Эксперименты\ Изменение размера\ Изменение размера\Cities__00391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3333747" cy="250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E:\Pictures\Эксперименты\ Изменение размера 2\Cities__003947_.jpg"/>
          <p:cNvPicPr>
            <a:picLocks noChangeAspect="1" noChangeArrowheads="1"/>
          </p:cNvPicPr>
          <p:nvPr/>
        </p:nvPicPr>
        <p:blipFill>
          <a:blip r:embed="rId3" cstate="print"/>
          <a:srcRect t="7208"/>
          <a:stretch>
            <a:fillRect/>
          </a:stretch>
        </p:blipFill>
        <p:spPr bwMode="auto">
          <a:xfrm>
            <a:off x="6215074" y="1714488"/>
            <a:ext cx="2643206" cy="183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E:\Pictures\Эксперименты\ Изменение размера 3\Cities_Castle_in_the_sunset_007255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143380"/>
            <a:ext cx="2928958" cy="21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380036"/>
            <a:ext cx="7929618" cy="923330"/>
          </a:xfrm>
          <a:prstGeom prst="rect">
            <a:avLst/>
          </a:prstGeom>
          <a:ln w="34925" cmpd="dbl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Эмблематическим выражением средневековой цивилизации является город с характерными для него стенами и башнями, гербами и штандартами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934166"/>
            <a:ext cx="4929222" cy="923330"/>
          </a:xfrm>
          <a:prstGeom prst="rect">
            <a:avLst/>
          </a:prstGeom>
          <a:ln w="34925" cmpd="dbl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Средневековый город представляет собой качественно новое образование по сравнению с древним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428604"/>
            <a:ext cx="6072230" cy="646331"/>
          </a:xfrm>
          <a:prstGeom prst="rect">
            <a:avLst/>
          </a:prstGeom>
          <a:noFill/>
          <a:ln w="34925" cmpd="dbl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Для европейского средневекового свободного города характерно: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71538" y="1428736"/>
            <a:ext cx="7715304" cy="78581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концентрация неаграрного населения, именно торгового и ремесленного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1538" y="2143116"/>
            <a:ext cx="7715304" cy="785818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полный суверенитет, самоуправление и </a:t>
            </a:r>
            <a:r>
              <a:rPr lang="ru-RU" b="1" dirty="0" err="1" smtClean="0">
                <a:solidFill>
                  <a:schemeClr val="bg1"/>
                </a:solidFill>
              </a:rPr>
              <a:t>саморегуляция</a:t>
            </a:r>
            <a:r>
              <a:rPr lang="ru-RU" b="1" dirty="0" smtClean="0">
                <a:solidFill>
                  <a:schemeClr val="bg1"/>
                </a:solidFill>
              </a:rPr>
              <a:t>  экономики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071538" y="2857496"/>
            <a:ext cx="7715304" cy="78581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права и свободы граждан, принцип «городской воздух делает свободным»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071538" y="3571876"/>
            <a:ext cx="7715304" cy="785818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самостоятельное определение своего конституционного устройство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071538" y="4286256"/>
            <a:ext cx="7715304" cy="78581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чеканка собственной монету, </a:t>
            </a:r>
            <a:r>
              <a:rPr lang="ru-RU" b="1" dirty="0" err="1" smtClean="0">
                <a:solidFill>
                  <a:schemeClr val="bg1"/>
                </a:solidFill>
              </a:rPr>
              <a:t>устанавление</a:t>
            </a:r>
            <a:r>
              <a:rPr lang="ru-RU" b="1" dirty="0" smtClean="0">
                <a:solidFill>
                  <a:schemeClr val="bg1"/>
                </a:solidFill>
              </a:rPr>
              <a:t> измерительных эталонов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071538" y="5000636"/>
            <a:ext cx="7715304" cy="785818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вступление в союзы, заключение мира и объявление войны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4282" y="5715016"/>
            <a:ext cx="8572560" cy="785818"/>
          </a:xfrm>
          <a:prstGeom prst="horizontalScroll">
            <a:avLst/>
          </a:prstGeom>
          <a:noFill/>
          <a:ln w="34925" cmpd="db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0513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конечном счете, город обладает таким же объемом прав, как и сюзерен, представитель высшей феодальной иерархии.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4290"/>
            <a:ext cx="4572000" cy="923330"/>
          </a:xfrm>
          <a:prstGeom prst="rect">
            <a:avLst/>
          </a:prstGeom>
          <a:ln w="34925" cmpd="dbl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Сословная структура средневекового общества оформилась к </a:t>
            </a:r>
            <a:r>
              <a:rPr lang="en-US" b="1" dirty="0" smtClean="0">
                <a:solidFill>
                  <a:srgbClr val="002060"/>
                </a:solidFill>
              </a:rPr>
              <a:t>XI</a:t>
            </a:r>
            <a:r>
              <a:rPr lang="ru-RU" b="1" dirty="0" smtClean="0">
                <a:solidFill>
                  <a:srgbClr val="002060"/>
                </a:solidFill>
              </a:rPr>
              <a:t> в.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4297" y="1428736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Сложились три сословия: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357430"/>
            <a:ext cx="350046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</a:t>
            </a:r>
            <a:r>
              <a:rPr lang="en-US" b="1" dirty="0" err="1" smtClean="0"/>
              <a:t>ratores</a:t>
            </a:r>
            <a:r>
              <a:rPr lang="ru-RU" b="1" dirty="0" smtClean="0"/>
              <a:t> (молящиеся)</a:t>
            </a:r>
            <a:endParaRPr lang="ru-RU" b="1" dirty="0"/>
          </a:p>
        </p:txBody>
      </p:sp>
      <p:sp>
        <p:nvSpPr>
          <p:cNvPr id="8" name="Равно 7"/>
          <p:cNvSpPr/>
          <p:nvPr/>
        </p:nvSpPr>
        <p:spPr>
          <a:xfrm>
            <a:off x="4714876" y="2500306"/>
            <a:ext cx="571504" cy="142876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57818" y="2357430"/>
            <a:ext cx="3286148" cy="42862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духовенство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2857496"/>
            <a:ext cx="350046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bellatores</a:t>
            </a:r>
            <a:r>
              <a:rPr lang="ru-RU" b="1" dirty="0" smtClean="0"/>
              <a:t> (сражающиеся)</a:t>
            </a:r>
            <a:endParaRPr lang="ru-RU" b="1" dirty="0"/>
          </a:p>
        </p:txBody>
      </p:sp>
      <p:sp>
        <p:nvSpPr>
          <p:cNvPr id="11" name="Равно 10"/>
          <p:cNvSpPr/>
          <p:nvPr/>
        </p:nvSpPr>
        <p:spPr>
          <a:xfrm>
            <a:off x="4714876" y="3000372"/>
            <a:ext cx="571504" cy="142876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3357562"/>
            <a:ext cx="350046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laboratores</a:t>
            </a:r>
            <a:r>
              <a:rPr lang="ru-RU" b="1" dirty="0" smtClean="0"/>
              <a:t> (работающие)</a:t>
            </a:r>
            <a:endParaRPr lang="ru-RU" b="1" dirty="0"/>
          </a:p>
        </p:txBody>
      </p:sp>
      <p:sp>
        <p:nvSpPr>
          <p:cNvPr id="14" name="Равно 13"/>
          <p:cNvSpPr/>
          <p:nvPr/>
        </p:nvSpPr>
        <p:spPr>
          <a:xfrm>
            <a:off x="4714876" y="3500438"/>
            <a:ext cx="571504" cy="142876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357818" y="2857496"/>
            <a:ext cx="3286148" cy="42862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рыцарство</a:t>
            </a:r>
            <a:endParaRPr lang="ru-RU" b="1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357818" y="3357562"/>
            <a:ext cx="3286148" cy="42862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горожане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4714884"/>
            <a:ext cx="3786214" cy="923330"/>
          </a:xfrm>
          <a:prstGeom prst="rect">
            <a:avLst/>
          </a:prstGeom>
          <a:ln w="34925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051300" algn="l"/>
              </a:tabLst>
            </a:pPr>
            <a:r>
              <a:rPr lang="ru-RU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свободное крестьянство, как правило, входило в третье сословие</a:t>
            </a:r>
            <a:endParaRPr lang="ru-RU" sz="3200" b="1" dirty="0" smtClean="0">
              <a:latin typeface="Arial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85725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/>
          <p:nvPr/>
        </p:nvPicPr>
        <p:blipFill>
          <a:blip r:embed="rId3" cstate="print"/>
          <a:srcRect r="50000" b="5556"/>
          <a:stretch>
            <a:fillRect/>
          </a:stretch>
        </p:blipFill>
        <p:spPr bwMode="auto">
          <a:xfrm>
            <a:off x="2143108" y="4143380"/>
            <a:ext cx="85725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143380"/>
            <a:ext cx="92869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Овал 24"/>
          <p:cNvSpPr/>
          <p:nvPr/>
        </p:nvSpPr>
        <p:spPr>
          <a:xfrm>
            <a:off x="642910" y="2428868"/>
            <a:ext cx="357190" cy="2857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26" name="Овал 25"/>
          <p:cNvSpPr/>
          <p:nvPr/>
        </p:nvSpPr>
        <p:spPr>
          <a:xfrm>
            <a:off x="642910" y="2928934"/>
            <a:ext cx="357190" cy="2857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27" name="Овал 26"/>
          <p:cNvSpPr/>
          <p:nvPr/>
        </p:nvSpPr>
        <p:spPr>
          <a:xfrm>
            <a:off x="642910" y="3429000"/>
            <a:ext cx="357190" cy="2857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3</a:t>
            </a:r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857752" y="5783065"/>
            <a:ext cx="3786214" cy="646331"/>
          </a:xfrm>
          <a:prstGeom prst="rect">
            <a:avLst/>
          </a:prstGeom>
          <a:ln w="34925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051300" algn="l"/>
              </a:tabLst>
            </a:pPr>
            <a:r>
              <a:rPr lang="ru-RU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зависимое крестьянство находилось вне сословий </a:t>
            </a:r>
            <a:endParaRPr lang="ru-RU" sz="32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143800" cy="923330"/>
          </a:xfrm>
          <a:prstGeom prst="rect">
            <a:avLst/>
          </a:prstGeom>
          <a:ln w="34925" cmpd="dbl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en-US" b="1" dirty="0" smtClean="0">
                <a:solidFill>
                  <a:srgbClr val="002060"/>
                </a:solidFill>
              </a:rPr>
              <a:t>V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en-US" b="1" dirty="0" smtClean="0">
                <a:solidFill>
                  <a:srgbClr val="002060"/>
                </a:solidFill>
              </a:rPr>
              <a:t>VI</a:t>
            </a:r>
            <a:r>
              <a:rPr lang="ru-RU" b="1" dirty="0" smtClean="0">
                <a:solidFill>
                  <a:srgbClr val="002060"/>
                </a:solidFill>
              </a:rPr>
              <a:t> в. сложилась система универсального христианского образования, основанная на изучении «семи свободных искусств»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142873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Ее создатели: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928802"/>
            <a:ext cx="3214710" cy="357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Марциан</a:t>
            </a:r>
            <a:r>
              <a:rPr lang="ru-RU" b="1" dirty="0" smtClean="0"/>
              <a:t> Капелла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1928802"/>
            <a:ext cx="3214710" cy="357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Боэций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357430"/>
            <a:ext cx="3214710" cy="357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Кассиодор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000372"/>
            <a:ext cx="8358246" cy="369332"/>
          </a:xfrm>
          <a:prstGeom prst="rect">
            <a:avLst/>
          </a:prstGeom>
          <a:ln w="34925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Эта система образования состояла из двух ступеней: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857628"/>
            <a:ext cx="3286148" cy="3571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тривиум 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3500438"/>
            <a:ext cx="4071966" cy="2857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грамматика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6" y="3857628"/>
            <a:ext cx="4071966" cy="2857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риторика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4214818"/>
            <a:ext cx="4071966" cy="2857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логика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4929198"/>
            <a:ext cx="4071966" cy="2857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арифметика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4876" y="5286388"/>
            <a:ext cx="4071966" cy="2857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геометрия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4876" y="5643578"/>
            <a:ext cx="4071966" cy="2857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музыка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4876" y="6000768"/>
            <a:ext cx="4071966" cy="2857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астрономия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5429264"/>
            <a:ext cx="3286148" cy="35719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квадривиум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357158" y="3857628"/>
            <a:ext cx="357190" cy="3571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18" name="Овал 17"/>
          <p:cNvSpPr/>
          <p:nvPr/>
        </p:nvSpPr>
        <p:spPr>
          <a:xfrm>
            <a:off x="357158" y="5500702"/>
            <a:ext cx="357190" cy="35719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4429124" y="3429000"/>
            <a:ext cx="357190" cy="1143008"/>
          </a:xfrm>
          <a:prstGeom prst="leftBrac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4357686" y="4786322"/>
            <a:ext cx="500066" cy="1571636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й_1">
      <a:majorFont>
        <a:latin typeface="Arial"/>
        <a:ea typeface=""/>
        <a:cs typeface=""/>
      </a:majorFont>
      <a:minorFont>
        <a:latin typeface="Courier New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1454</Words>
  <Application>Microsoft Office PowerPoint</Application>
  <PresentationFormat>Экран (4:3)</PresentationFormat>
  <Paragraphs>237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Культура средневековой Европы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средневековой Европы</dc:title>
  <dc:creator>Марс</dc:creator>
  <cp:lastModifiedBy>Елена</cp:lastModifiedBy>
  <cp:revision>74</cp:revision>
  <dcterms:created xsi:type="dcterms:W3CDTF">2009-02-09T05:59:37Z</dcterms:created>
  <dcterms:modified xsi:type="dcterms:W3CDTF">2022-03-12T05:21:56Z</dcterms:modified>
</cp:coreProperties>
</file>