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8" r:id="rId8"/>
    <p:sldId id="261" r:id="rId9"/>
    <p:sldId id="262" r:id="rId10"/>
    <p:sldId id="263" r:id="rId11"/>
    <p:sldId id="265" r:id="rId12"/>
    <p:sldId id="266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0165C9-A218-486C-8927-FDEEAA64A70A}" type="datetimeFigureOut">
              <a:rPr lang="ru-RU" smtClean="0"/>
              <a:t>12.04.2018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CBBBBD-7C8C-4B0E-8066-98CCA98C260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0165C9-A218-486C-8927-FDEEAA64A70A}" type="datetimeFigureOut">
              <a:rPr lang="ru-RU" smtClean="0"/>
              <a:t>12.04.2018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CBBBBD-7C8C-4B0E-8066-98CCA98C26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0165C9-A218-486C-8927-FDEEAA64A70A}" type="datetimeFigureOut">
              <a:rPr lang="ru-RU" smtClean="0"/>
              <a:t>12.04.2018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CBBBBD-7C8C-4B0E-8066-98CCA98C26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0165C9-A218-486C-8927-FDEEAA64A70A}" type="datetimeFigureOut">
              <a:rPr lang="ru-RU" smtClean="0"/>
              <a:t>12.04.2018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CBBBBD-7C8C-4B0E-8066-98CCA98C26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0165C9-A218-486C-8927-FDEEAA64A70A}" type="datetimeFigureOut">
              <a:rPr lang="ru-RU" smtClean="0"/>
              <a:t>12.04.2018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CBBBBD-7C8C-4B0E-8066-98CCA98C260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0165C9-A218-486C-8927-FDEEAA64A70A}" type="datetimeFigureOut">
              <a:rPr lang="ru-RU" smtClean="0"/>
              <a:t>12.04.2018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CBBBBD-7C8C-4B0E-8066-98CCA98C26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0165C9-A218-486C-8927-FDEEAA64A70A}" type="datetimeFigureOut">
              <a:rPr lang="ru-RU" smtClean="0"/>
              <a:t>12.04.2018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CBBBBD-7C8C-4B0E-8066-98CCA98C26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0165C9-A218-486C-8927-FDEEAA64A70A}" type="datetimeFigureOut">
              <a:rPr lang="ru-RU" smtClean="0"/>
              <a:t>12.04.2018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CBBBBD-7C8C-4B0E-8066-98CCA98C26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0165C9-A218-486C-8927-FDEEAA64A70A}" type="datetimeFigureOut">
              <a:rPr lang="ru-RU" smtClean="0"/>
              <a:t>12.04.2018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CBBBBD-7C8C-4B0E-8066-98CCA98C260E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0165C9-A218-486C-8927-FDEEAA64A70A}" type="datetimeFigureOut">
              <a:rPr lang="ru-RU" smtClean="0"/>
              <a:t>12.04.2018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CBBBBD-7C8C-4B0E-8066-98CCA98C26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0165C9-A218-486C-8927-FDEEAA64A70A}" type="datetimeFigureOut">
              <a:rPr lang="ru-RU" smtClean="0"/>
              <a:t>12.04.2018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CBBBBD-7C8C-4B0E-8066-98CCA98C260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00165C9-A218-486C-8927-FDEEAA64A70A}" type="datetimeFigureOut">
              <a:rPr lang="ru-RU" smtClean="0"/>
              <a:t>12.04.2018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5CBBBBD-7C8C-4B0E-8066-98CCA98C260E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2636912"/>
            <a:ext cx="7406640" cy="1472184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/>
              <a:t>Обратимые и необратимые реакции. Химическое равновесие.</a:t>
            </a:r>
            <a:endParaRPr lang="ru-RU" sz="5400" b="1" dirty="0"/>
          </a:p>
        </p:txBody>
      </p:sp>
    </p:spTree>
    <p:extLst>
      <p:ext uri="{BB962C8B-B14F-4D97-AF65-F5344CB8AC3E}">
        <p14:creationId xmlns:p14="http://schemas.microsoft.com/office/powerpoint/2010/main" val="348037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404664"/>
            <a:ext cx="7498080" cy="48006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3600" dirty="0" smtClean="0"/>
              <a:t>2. Влияние концентрации (С): при повышении концентрации вещества равновесие смещается в сторону той реакции, при которой вещество расходуется; при понижении концентрации вещества – в сторону той, при которой вещество образуется.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27393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ru-RU" dirty="0" smtClean="0"/>
              <a:t>3. Влияние давления (р): при увеличении давления в системе равновесие смещается в сторону реакции, идущей с уменьшением объемов газов; при уменьшении давления – в сторону реакции, идущей с увеличением объемов газов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744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8462"/>
            <a:ext cx="8932064" cy="1296144"/>
          </a:xfrm>
        </p:spPr>
        <p:txBody>
          <a:bodyPr>
            <a:noAutofit/>
          </a:bodyPr>
          <a:lstStyle/>
          <a:p>
            <a:r>
              <a:rPr lang="ru-RU" sz="3200" dirty="0" smtClean="0"/>
              <a:t>Задание 1. Составьте выражение константы равновесия и вычислите ее значение для реакций:</a:t>
            </a:r>
            <a:endParaRPr lang="ru-RU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83568" y="1484784"/>
                <a:ext cx="8352928" cy="5184576"/>
              </a:xfrm>
            </p:spPr>
            <p:txBody>
              <a:bodyPr>
                <a:normAutofit/>
              </a:bodyPr>
              <a:lstStyle/>
              <a:p>
                <a:pPr marL="82296" indent="0" algn="ctr">
                  <a:buNone/>
                </a:pPr>
                <a:r>
                  <a:rPr lang="ru-R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1) С</a:t>
                </a:r>
                <a:r>
                  <a:rPr lang="ru-RU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ru-RU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тв</a:t>
                </a:r>
                <a:r>
                  <a:rPr lang="ru-RU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ru-R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+ Н</a:t>
                </a:r>
                <a:r>
                  <a:rPr 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О</a:t>
                </a:r>
                <a:r>
                  <a:rPr lang="ru-RU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(г) </a:t>
                </a:r>
                <a:r>
                  <a:rPr lang="ru-R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СО</a:t>
                </a:r>
                <a:r>
                  <a:rPr lang="ru-RU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(г) </a:t>
                </a:r>
                <a:r>
                  <a:rPr lang="ru-R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+ Н</a:t>
                </a:r>
                <a:r>
                  <a:rPr 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(г)</a:t>
                </a:r>
                <a:endParaRPr lang="ru-RU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82296" indent="0">
                  <a:buNone/>
                </a:pPr>
                <a:r>
                  <a:rPr lang="ru-R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[СО]= 5,66•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ru-RU" b="0" i="1" smtClean="0">
                            <a:latin typeface="Cambria Math"/>
                          </a:rPr>
                          <m:t>−2</m:t>
                        </m:r>
                      </m:sup>
                    </m:sSup>
                    <m:r>
                      <a:rPr lang="ru-RU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ru-RU" b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моль/л</a:t>
                </a:r>
              </a:p>
              <a:p>
                <a:pPr marL="82296" indent="0">
                  <a:buNone/>
                </a:pPr>
                <a:r>
                  <a:rPr lang="ru-R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[Н2]=5,66•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ru-RU" b="0" i="1" smtClean="0">
                            <a:latin typeface="Cambria Math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ru-R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моль/л</a:t>
                </a:r>
              </a:p>
              <a:p>
                <a:pPr marL="82296" indent="0">
                  <a:buNone/>
                </a:pPr>
                <a:r>
                  <a:rPr lang="ru-R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[Н2О]= 2•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ru-RU" b="0" i="1" smtClean="0">
                            <a:latin typeface="Cambria Math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ru-R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моль/л</a:t>
                </a:r>
              </a:p>
              <a:p>
                <a:pPr marL="82296" indent="0">
                  <a:buNone/>
                </a:pPr>
                <a:endParaRPr lang="ru-RU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82296" indent="0" algn="ctr">
                  <a:buNone/>
                </a:pPr>
                <a:r>
                  <a:rPr lang="ru-R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2) Н</a:t>
                </a:r>
                <a:r>
                  <a:rPr 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ru-RU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г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ru-RU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+ 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(г)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2HI</a:t>
                </a:r>
                <a:r>
                  <a:rPr lang="ru-RU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(г)</a:t>
                </a:r>
              </a:p>
              <a:p>
                <a:pPr marL="82296" indent="0">
                  <a:buNone/>
                </a:pP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[</a:t>
                </a:r>
                <a:r>
                  <a:rPr lang="ru-R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Н2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]</a:t>
                </a:r>
                <a:r>
                  <a:rPr lang="ru-R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0,065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•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ru-RU" b="0" i="1" smtClean="0">
                            <a:latin typeface="Cambria Math"/>
                          </a:rPr>
                          <m:t>−3</m:t>
                        </m:r>
                      </m:sup>
                    </m:sSup>
                  </m:oMath>
                </a14:m>
                <a:r>
                  <a:rPr lang="ru-R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моль/л</a:t>
                </a:r>
              </a:p>
              <a:p>
                <a:pPr marL="82296" indent="0">
                  <a:buNone/>
                </a:pPr>
                <a:r>
                  <a:rPr lang="ru-R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[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I2</a:t>
                </a:r>
                <a:r>
                  <a:rPr lang="ru-R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]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1,065</a:t>
                </a:r>
                <a:r>
                  <a:rPr lang="ru-R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•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−3</m:t>
                        </m:r>
                      </m:sup>
                    </m:sSup>
                  </m:oMath>
                </a14:m>
                <a:r>
                  <a:rPr lang="ru-R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моль/л</a:t>
                </a:r>
              </a:p>
              <a:p>
                <a:pPr marL="82296" indent="0">
                  <a:buNone/>
                </a:pPr>
                <a:r>
                  <a:rPr lang="ru-R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[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HI</a:t>
                </a:r>
                <a:r>
                  <a:rPr lang="ru-R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]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1,87</a:t>
                </a:r>
                <a:r>
                  <a:rPr lang="ru-R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•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−3</m:t>
                        </m:r>
                      </m:sup>
                    </m:sSup>
                    <m:r>
                      <a:rPr lang="ru-RU" b="0" i="0" smtClean="0">
                        <a:latin typeface="Cambria Math"/>
                      </a:rPr>
                      <m:t>моль/л</m:t>
                    </m:r>
                  </m:oMath>
                </a14:m>
                <a:endParaRPr lang="en-US" dirty="0" smtClean="0"/>
              </a:p>
              <a:p>
                <a:pPr marL="82296" indent="0">
                  <a:buNone/>
                </a:pPr>
                <a:endParaRPr lang="ru-RU" dirty="0" smtClean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3568" y="1484784"/>
                <a:ext cx="8352928" cy="5184576"/>
              </a:xfrm>
              <a:blipFill rotWithShape="1">
                <a:blip r:embed="rId2"/>
                <a:stretch>
                  <a:fillRect l="-803" t="-1529" b="-2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393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 какую сторону изменится равновесие?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/>
          <a:lstStyle/>
          <a:p>
            <a:pPr marL="596646" indent="-514350">
              <a:buAutoNum type="arabicParenR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2(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= 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4(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– 96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кДж</a:t>
            </a:r>
          </a:p>
          <a:p>
            <a:pPr marL="82296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96646" indent="-514350">
              <a:buFont typeface="+mj-lt"/>
              <a:buAutoNum type="arabicParenR" startAt="2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2CO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+ 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2(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= 2CO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2(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+ 568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кДж</a:t>
            </a:r>
          </a:p>
          <a:p>
            <a:pPr marL="82296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96646" indent="-514350">
              <a:buFont typeface="+mj-lt"/>
              <a:buAutoNum type="arabicParenR" startAt="3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2NO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+ 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2(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= 2NO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2(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+113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кДж</a:t>
            </a:r>
          </a:p>
          <a:p>
            <a:pPr marL="82296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96646" indent="-514350">
              <a:buFont typeface="+mj-lt"/>
              <a:buAutoNum type="arabicParenR" startAt="4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CaCO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3(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тв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тв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+ CO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2(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; ∆Н&gt;0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628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11560" y="332656"/>
                <a:ext cx="8322128" cy="5915744"/>
              </a:xfrm>
            </p:spPr>
            <p:txBody>
              <a:bodyPr>
                <a:normAutofit/>
              </a:bodyPr>
              <a:lstStyle/>
              <a:p>
                <a:pPr marL="82296" indent="0">
                  <a:buNone/>
                </a:pPr>
                <a:r>
                  <a:rPr lang="ru-RU" sz="4400" u="sng" dirty="0" smtClean="0"/>
                  <a:t>Необратимые реакции </a:t>
                </a:r>
                <a:r>
                  <a:rPr lang="ru-RU" sz="4400" dirty="0" smtClean="0"/>
                  <a:t>– это реакции, которые протекают только в одном направлении.</a:t>
                </a:r>
              </a:p>
              <a:p>
                <a:pPr marL="82296" indent="0">
                  <a:buNone/>
                </a:pPr>
                <a:endParaRPr lang="ru-RU" sz="4400" dirty="0"/>
              </a:p>
              <a:p>
                <a:pPr marL="82296" indent="0">
                  <a:buNone/>
                </a:pPr>
                <a:r>
                  <a:rPr lang="ru-RU" sz="4400" dirty="0" smtClean="0"/>
                  <a:t>2</a:t>
                </a:r>
                <a:r>
                  <a:rPr lang="en-US" sz="4400" dirty="0" smtClean="0"/>
                  <a:t>KMnO</a:t>
                </a:r>
                <a:r>
                  <a:rPr lang="en-US" sz="2400" dirty="0" smtClean="0"/>
                  <a:t>4</a:t>
                </a:r>
                <a:r>
                  <a:rPr lang="en-US" sz="4400" dirty="0" smtClean="0"/>
                  <a:t> </a:t>
                </a:r>
                <a:r>
                  <a:rPr lang="en-US" sz="4400" dirty="0" smtClean="0"/>
                  <a:t>= K</a:t>
                </a:r>
                <a:r>
                  <a:rPr lang="en-US" sz="2400" dirty="0" smtClean="0"/>
                  <a:t>2</a:t>
                </a:r>
                <a:r>
                  <a:rPr lang="en-US" sz="4400" dirty="0" smtClean="0"/>
                  <a:t>MnO</a:t>
                </a:r>
                <a:r>
                  <a:rPr lang="en-US" sz="2400" dirty="0" smtClean="0"/>
                  <a:t>4</a:t>
                </a:r>
                <a:r>
                  <a:rPr lang="en-US" sz="4400" dirty="0" smtClean="0"/>
                  <a:t> + MnO</a:t>
                </a:r>
                <a:r>
                  <a:rPr lang="en-US" sz="2400" dirty="0" smtClean="0"/>
                  <a:t>2</a:t>
                </a:r>
                <a:r>
                  <a:rPr lang="en-US" sz="4400" dirty="0" smtClean="0"/>
                  <a:t> + O</a:t>
                </a:r>
                <a:r>
                  <a:rPr lang="en-US" sz="2400" dirty="0" smtClean="0"/>
                  <a:t>2</a:t>
                </a:r>
                <a14:m>
                  <m:oMath xmlns:m="http://schemas.openxmlformats.org/officeDocument/2006/math">
                    <m:r>
                      <a:rPr lang="en-US" sz="4000" i="1" smtClean="0">
                        <a:latin typeface="Cambria Math"/>
                      </a:rPr>
                      <m:t>↑</m:t>
                    </m:r>
                  </m:oMath>
                </a14:m>
                <a:endParaRPr lang="ru-RU" sz="4000" dirty="0" smtClean="0"/>
              </a:p>
              <a:p>
                <a:pPr marL="82296" indent="0">
                  <a:buNone/>
                </a:pPr>
                <a:r>
                  <a:rPr lang="en-US" sz="4000" dirty="0" smtClean="0"/>
                  <a:t>BaCl</a:t>
                </a:r>
                <a:r>
                  <a:rPr lang="en-US" sz="2400" dirty="0" smtClean="0"/>
                  <a:t>2</a:t>
                </a:r>
                <a:r>
                  <a:rPr lang="en-US" sz="4000" dirty="0" smtClean="0"/>
                  <a:t> + Na</a:t>
                </a:r>
                <a:r>
                  <a:rPr lang="en-US" sz="2400" dirty="0" smtClean="0"/>
                  <a:t>2</a:t>
                </a:r>
                <a:r>
                  <a:rPr lang="en-US" sz="4000" dirty="0" smtClean="0"/>
                  <a:t>SO</a:t>
                </a:r>
                <a:r>
                  <a:rPr lang="en-US" sz="2400" dirty="0" smtClean="0"/>
                  <a:t>4</a:t>
                </a:r>
                <a:r>
                  <a:rPr lang="en-US" sz="4000" dirty="0" smtClean="0"/>
                  <a:t> = BaSO</a:t>
                </a:r>
                <a:r>
                  <a:rPr lang="en-US" sz="2400" dirty="0" smtClean="0"/>
                  <a:t>4</a:t>
                </a:r>
                <a:r>
                  <a:rPr lang="ru-RU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↓</a:t>
                </a:r>
                <a:r>
                  <a:rPr lang="en-US" sz="4000" dirty="0" smtClean="0"/>
                  <a:t> + 2NaCl</a:t>
                </a:r>
                <a:endParaRPr lang="ru-RU" sz="4000" dirty="0" smtClean="0"/>
              </a:p>
              <a:p>
                <a:pPr marL="82296" indent="0">
                  <a:buNone/>
                </a:pPr>
                <a:endParaRPr lang="ru-RU" sz="4400" dirty="0"/>
              </a:p>
              <a:p>
                <a:pPr marL="82296" indent="0">
                  <a:buNone/>
                </a:pPr>
                <a:endParaRPr lang="ru-RU" sz="440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1560" y="332656"/>
                <a:ext cx="8322128" cy="5915744"/>
              </a:xfrm>
              <a:blipFill rotWithShape="1">
                <a:blip r:embed="rId2"/>
                <a:stretch>
                  <a:fillRect l="-1903" t="-20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087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99592" y="332656"/>
                <a:ext cx="8208912" cy="5915744"/>
              </a:xfrm>
            </p:spPr>
            <p:txBody>
              <a:bodyPr>
                <a:normAutofit/>
              </a:bodyPr>
              <a:lstStyle/>
              <a:p>
                <a:pPr marL="82296" indent="0">
                  <a:buNone/>
                </a:pPr>
                <a:r>
                  <a:rPr lang="ru-RU" sz="4000" u="sng" dirty="0" smtClean="0"/>
                  <a:t>Обратимые реакции </a:t>
                </a:r>
                <a:r>
                  <a:rPr lang="ru-RU" sz="4000" dirty="0" smtClean="0"/>
                  <a:t>– это реакции, которые одновременно протекают в прямом и обратном направлениях.</a:t>
                </a:r>
                <a:endParaRPr lang="en-US" sz="4000" dirty="0" smtClean="0"/>
              </a:p>
              <a:p>
                <a:pPr marL="82296" indent="0">
                  <a:buNone/>
                </a:pPr>
                <a:endParaRPr lang="en-US" sz="4000" i="1" dirty="0" smtClean="0">
                  <a:latin typeface="Cambria Math"/>
                </a:endParaRPr>
              </a:p>
              <a:p>
                <a:pPr marL="82296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0" i="1" smtClean="0">
                          <a:latin typeface="Cambria Math"/>
                        </a:rPr>
                        <m:t>Аа+вВ</m:t>
                      </m:r>
                      <m:groupChr>
                        <m:groupChrPr>
                          <m:chr m:val="⇔"/>
                          <m:vertJc m:val="bot"/>
                          <m:ctrlPr>
                            <a:rPr lang="ru-RU" sz="4000" b="0" i="1" smtClean="0">
                              <a:latin typeface="Cambria Math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ru-RU" sz="4000" b="0" i="1" smtClean="0">
                              <a:latin typeface="Cambria Math"/>
                            </a:rPr>
                            <m:t>п</m:t>
                          </m:r>
                          <m:r>
                            <a:rPr lang="ru-RU" sz="4000" b="0" i="1" smtClean="0">
                              <a:latin typeface="Cambria Math"/>
                            </a:rPr>
                            <m:t>рямая</m:t>
                          </m:r>
                        </m:e>
                      </m:groupChr>
                      <m:r>
                        <a:rPr lang="ru-RU" sz="4000" b="0" i="1" smtClean="0">
                          <a:latin typeface="Cambria Math"/>
                        </a:rPr>
                        <m:t> сС+</m:t>
                      </m:r>
                      <m:r>
                        <a:rPr lang="en-US" sz="4000" b="0" i="1" smtClean="0">
                          <a:latin typeface="Cambria Math"/>
                        </a:rPr>
                        <m:t>𝑑𝐷</m:t>
                      </m:r>
                    </m:oMath>
                  </m:oMathPara>
                </a14:m>
                <a:endParaRPr lang="en-US" sz="4000" dirty="0" smtClean="0"/>
              </a:p>
              <a:p>
                <a:pPr marL="82296" indent="0">
                  <a:buNone/>
                </a:pPr>
                <a:r>
                  <a:rPr lang="ru-RU" sz="4000" dirty="0" smtClean="0"/>
                  <a:t>                                </a:t>
                </a:r>
                <a:r>
                  <a:rPr lang="ru-RU" sz="2400" dirty="0" smtClean="0"/>
                  <a:t>обратная</a:t>
                </a:r>
                <a:endParaRPr lang="ru-RU" sz="20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99592" y="332656"/>
                <a:ext cx="8208912" cy="5915744"/>
              </a:xfrm>
              <a:blipFill rotWithShape="1">
                <a:blip r:embed="rId2"/>
                <a:stretch>
                  <a:fillRect l="-1634" t="-1856" r="-18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328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99592" y="332656"/>
                <a:ext cx="8064896" cy="5915744"/>
              </a:xfrm>
            </p:spPr>
            <p:txBody>
              <a:bodyPr>
                <a:normAutofit/>
              </a:bodyPr>
              <a:lstStyle/>
              <a:p>
                <a:pPr marL="82296" indent="0">
                  <a:buNone/>
                </a:pPr>
                <a:r>
                  <a:rPr lang="ru-RU" sz="4000" dirty="0" smtClean="0"/>
                  <a:t>Состояние обратимой реакции, при которой скорость прямой реакции равна скорости обратной реакции, называется </a:t>
                </a:r>
                <a:r>
                  <a:rPr lang="ru-RU" sz="4000" u="sng" dirty="0" smtClean="0"/>
                  <a:t>химическим равновесием</a:t>
                </a:r>
                <a:r>
                  <a:rPr lang="ru-RU" sz="4000" dirty="0" smtClean="0"/>
                  <a:t>.</a:t>
                </a:r>
              </a:p>
              <a:p>
                <a:pPr marL="82296" indent="0">
                  <a:buNone/>
                </a:pPr>
                <a:endParaRPr lang="ru-RU" sz="4000" dirty="0"/>
              </a:p>
              <a:p>
                <a:pPr marL="82296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5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5400" b="0" i="1" smtClean="0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ru-RU" sz="5400" b="0" i="1" smtClean="0">
                              <a:latin typeface="Cambria Math"/>
                            </a:rPr>
                            <m:t>пр</m:t>
                          </m:r>
                        </m:sub>
                      </m:sSub>
                      <m:r>
                        <a:rPr lang="ru-RU" sz="5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ru-RU" sz="5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5400" b="0" i="1" smtClean="0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ru-RU" sz="5400" b="0" i="1" smtClean="0">
                              <a:latin typeface="Cambria Math"/>
                            </a:rPr>
                            <m:t>обр</m:t>
                          </m:r>
                        </m:sub>
                      </m:sSub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99592" y="332656"/>
                <a:ext cx="8064896" cy="5915744"/>
              </a:xfrm>
              <a:blipFill rotWithShape="1">
                <a:blip r:embed="rId2"/>
                <a:stretch>
                  <a:fillRect l="-1663" t="-1856" r="-5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555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115616" y="260648"/>
                <a:ext cx="7818072" cy="5987752"/>
              </a:xfrm>
            </p:spPr>
            <p:txBody>
              <a:bodyPr>
                <a:normAutofit/>
              </a:bodyPr>
              <a:lstStyle/>
              <a:p>
                <a:pPr marL="82296" indent="0">
                  <a:buNone/>
                </a:pPr>
                <a:r>
                  <a:rPr lang="ru-RU" sz="4000" u="sng" dirty="0" smtClean="0"/>
                  <a:t>Константа равновесия </a:t>
                </a:r>
                <a:r>
                  <a:rPr lang="ru-RU" sz="4000" dirty="0" smtClean="0"/>
                  <a:t>(</a:t>
                </a:r>
                <a:r>
                  <a:rPr lang="ru-RU" sz="4000" dirty="0" err="1" smtClean="0"/>
                  <a:t>Кр</a:t>
                </a:r>
                <a:r>
                  <a:rPr lang="ru-RU" sz="4000" dirty="0" smtClean="0"/>
                  <a:t>)– это отношение константы скорости прямой реакции (</a:t>
                </a:r>
                <a:r>
                  <a:rPr lang="ru-RU" sz="4000" dirty="0" err="1" smtClean="0"/>
                  <a:t>Кпр</a:t>
                </a:r>
                <a:r>
                  <a:rPr lang="ru-RU" sz="4000" dirty="0" smtClean="0"/>
                  <a:t>) к константе скорости обратной реакции (Кобр).</a:t>
                </a:r>
              </a:p>
              <a:p>
                <a:pPr marL="82296" indent="0">
                  <a:buNone/>
                </a:pPr>
                <a:endParaRPr lang="ru-RU" sz="4000" dirty="0"/>
              </a:p>
              <a:p>
                <a:pPr marL="82296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4000" b="0" i="1" smtClean="0">
                              <a:latin typeface="Cambria Math"/>
                            </a:rPr>
                            <m:t>К</m:t>
                          </m:r>
                        </m:e>
                        <m:sub>
                          <m:r>
                            <a:rPr lang="ru-RU" sz="4000" b="0" i="1" smtClean="0">
                              <a:latin typeface="Cambria Math"/>
                            </a:rPr>
                            <m:t>Р</m:t>
                          </m:r>
                        </m:sub>
                      </m:sSub>
                      <m:r>
                        <a:rPr lang="ru-RU" sz="4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40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4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4000" b="0" i="1" smtClean="0">
                                  <a:latin typeface="Cambria Math"/>
                                </a:rPr>
                                <m:t>К</m:t>
                              </m:r>
                            </m:e>
                            <m:sub>
                              <m:r>
                                <a:rPr lang="ru-RU" sz="4000" b="0" i="1" smtClean="0">
                                  <a:latin typeface="Cambria Math"/>
                                </a:rPr>
                                <m:t>пр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4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4000" b="0" i="1" smtClean="0">
                                  <a:latin typeface="Cambria Math"/>
                                </a:rPr>
                                <m:t>К</m:t>
                              </m:r>
                            </m:e>
                            <m:sub>
                              <m:r>
                                <a:rPr lang="ru-RU" sz="4000" b="0" i="1" smtClean="0">
                                  <a:latin typeface="Cambria Math"/>
                                </a:rPr>
                                <m:t>обр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15616" y="260648"/>
                <a:ext cx="7818072" cy="5987752"/>
              </a:xfrm>
              <a:blipFill rotWithShape="1">
                <a:blip r:embed="rId2"/>
                <a:stretch>
                  <a:fillRect l="-1637" t="-1833" r="-35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14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404664"/>
            <a:ext cx="7674056" cy="584373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4000" u="sng" dirty="0" smtClean="0"/>
              <a:t>Константа равновесия </a:t>
            </a:r>
            <a:r>
              <a:rPr lang="ru-RU" sz="4000" dirty="0" smtClean="0"/>
              <a:t>– это отношение произведения равновесных концентраций продуктов реакции к произведению равновесных концентраций исходных веществ.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1683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Задача. </a:t>
            </a:r>
            <a:r>
              <a:rPr lang="ru-RU" dirty="0" smtClean="0"/>
              <a:t>Составить выражение константы равновесия и вычислить ее значение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1772816"/>
            <a:ext cx="7602048" cy="4475584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en-US" sz="4000" dirty="0" smtClean="0"/>
              <a:t>2SO</a:t>
            </a:r>
            <a:r>
              <a:rPr lang="en-US" sz="2400" b="1" dirty="0" smtClean="0"/>
              <a:t>2</a:t>
            </a:r>
            <a:r>
              <a:rPr lang="en-US" sz="2400" dirty="0" smtClean="0"/>
              <a:t>(</a:t>
            </a:r>
            <a:r>
              <a:rPr lang="ru-RU" sz="2400" dirty="0" smtClean="0"/>
              <a:t>г</a:t>
            </a:r>
            <a:r>
              <a:rPr lang="en-US" sz="2400" dirty="0" smtClean="0"/>
              <a:t>) </a:t>
            </a:r>
            <a:r>
              <a:rPr lang="en-US" sz="4000" dirty="0" smtClean="0"/>
              <a:t>+ O</a:t>
            </a:r>
            <a:r>
              <a:rPr lang="en-US" sz="2400" b="1" dirty="0" smtClean="0"/>
              <a:t>2</a:t>
            </a:r>
            <a:r>
              <a:rPr lang="en-US" sz="2400" dirty="0" smtClean="0"/>
              <a:t>(</a:t>
            </a:r>
            <a:r>
              <a:rPr lang="ru-RU" sz="2400" dirty="0" smtClean="0"/>
              <a:t>г</a:t>
            </a:r>
            <a:r>
              <a:rPr lang="en-US" sz="2400" dirty="0" smtClean="0"/>
              <a:t>) </a:t>
            </a:r>
            <a:r>
              <a:rPr lang="en-US" sz="4000" dirty="0" smtClean="0"/>
              <a:t>= 2SO</a:t>
            </a:r>
            <a:r>
              <a:rPr lang="en-US" sz="2400" b="1" dirty="0" smtClean="0"/>
              <a:t>3</a:t>
            </a:r>
            <a:r>
              <a:rPr lang="en-US" sz="2400" dirty="0" smtClean="0"/>
              <a:t>(</a:t>
            </a:r>
            <a:r>
              <a:rPr lang="ru-RU" sz="2400" dirty="0" smtClean="0"/>
              <a:t>г</a:t>
            </a:r>
            <a:r>
              <a:rPr lang="en-US" sz="2400" dirty="0" smtClean="0"/>
              <a:t>)</a:t>
            </a:r>
            <a:endParaRPr lang="ru-RU" sz="2400" dirty="0" smtClean="0"/>
          </a:p>
          <a:p>
            <a:pPr marL="82296" indent="0" algn="ctr">
              <a:buNone/>
            </a:pPr>
            <a:endParaRPr lang="ru-RU" sz="2400" dirty="0"/>
          </a:p>
          <a:p>
            <a:pPr marL="82296" indent="0">
              <a:buNone/>
            </a:pPr>
            <a:r>
              <a:rPr lang="ru-RU" sz="2400" dirty="0" smtClean="0"/>
              <a:t>Если</a:t>
            </a:r>
          </a:p>
          <a:p>
            <a:pPr marL="82296" indent="0">
              <a:buNone/>
            </a:pPr>
            <a:r>
              <a:rPr lang="ru-RU" sz="3600" dirty="0" smtClean="0"/>
              <a:t>[</a:t>
            </a:r>
            <a:r>
              <a:rPr lang="en-US" sz="3600" dirty="0" smtClean="0"/>
              <a:t>SO</a:t>
            </a:r>
            <a:r>
              <a:rPr lang="en-US" sz="2400" dirty="0" smtClean="0"/>
              <a:t>2</a:t>
            </a:r>
            <a:r>
              <a:rPr lang="ru-RU" sz="3600" dirty="0" smtClean="0"/>
              <a:t>]</a:t>
            </a:r>
            <a:r>
              <a:rPr lang="en-US" sz="3600" dirty="0" smtClean="0"/>
              <a:t> = 0,12 </a:t>
            </a:r>
            <a:r>
              <a:rPr lang="ru-RU" sz="3600" dirty="0" smtClean="0"/>
              <a:t>моль/л</a:t>
            </a:r>
            <a:endParaRPr lang="en-US" sz="3600" dirty="0" smtClean="0"/>
          </a:p>
          <a:p>
            <a:pPr marL="82296" indent="0">
              <a:buNone/>
            </a:pPr>
            <a:r>
              <a:rPr lang="en-US" sz="3600" dirty="0" smtClean="0"/>
              <a:t>[O</a:t>
            </a:r>
            <a:r>
              <a:rPr lang="en-US" sz="2400" dirty="0" smtClean="0"/>
              <a:t>2</a:t>
            </a:r>
            <a:r>
              <a:rPr lang="en-US" sz="3600" dirty="0" smtClean="0"/>
              <a:t>] = 0,06</a:t>
            </a:r>
            <a:r>
              <a:rPr lang="ru-RU" sz="3600" dirty="0" smtClean="0"/>
              <a:t> моль/л</a:t>
            </a:r>
            <a:endParaRPr lang="en-US" sz="3600" dirty="0" smtClean="0"/>
          </a:p>
          <a:p>
            <a:pPr marL="82296" indent="0">
              <a:buNone/>
            </a:pPr>
            <a:r>
              <a:rPr lang="en-US" sz="3600" dirty="0" smtClean="0"/>
              <a:t>[SO</a:t>
            </a:r>
            <a:r>
              <a:rPr lang="en-US" sz="2400" dirty="0" smtClean="0"/>
              <a:t>3</a:t>
            </a:r>
            <a:r>
              <a:rPr lang="en-US" sz="3600" dirty="0" smtClean="0"/>
              <a:t>] = 0,04 </a:t>
            </a:r>
            <a:r>
              <a:rPr lang="ru-RU" sz="3600" dirty="0" smtClean="0"/>
              <a:t>моль/л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269158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/>
              <a:t>Факторы, влияющие на смещение равновесия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447800"/>
            <a:ext cx="8394136" cy="48006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ru-RU" sz="4000" dirty="0" smtClean="0"/>
          </a:p>
          <a:p>
            <a:pPr marL="82296" indent="0">
              <a:buNone/>
            </a:pPr>
            <a:r>
              <a:rPr lang="ru-RU" sz="4000" dirty="0" smtClean="0"/>
              <a:t>Принцип </a:t>
            </a:r>
            <a:r>
              <a:rPr lang="ru-RU" sz="4000" dirty="0" err="1" smtClean="0"/>
              <a:t>Ле-Шателье</a:t>
            </a:r>
            <a:r>
              <a:rPr lang="ru-RU" sz="4000" dirty="0" smtClean="0"/>
              <a:t>: если на равновесную систему оказывается внешнее воздействие, то равновесие смещается в сторону той реакции, которая ослабевает это воздействие.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95529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404664"/>
            <a:ext cx="7746064" cy="5843736"/>
          </a:xfrm>
        </p:spPr>
        <p:txBody>
          <a:bodyPr/>
          <a:lstStyle/>
          <a:p>
            <a:pPr marL="82296" indent="0">
              <a:buNone/>
            </a:pPr>
            <a:r>
              <a:rPr lang="ru-RU" dirty="0" smtClean="0"/>
              <a:t>1</a:t>
            </a:r>
            <a:r>
              <a:rPr lang="ru-RU" sz="3600" dirty="0" smtClean="0"/>
              <a:t>. Влияние температуры (</a:t>
            </a:r>
            <a:r>
              <a:rPr lang="en-US" sz="3600" dirty="0" smtClean="0"/>
              <a:t>t</a:t>
            </a:r>
            <a:r>
              <a:rPr lang="ru-RU" sz="3600" dirty="0" smtClean="0"/>
              <a:t>):  при повышении температуры равновесие смещается в сторону эндотермической реакции, а при понижении температуры – в сторону экзотермической реакции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14877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480</TotalTime>
  <Words>479</Words>
  <Application>Microsoft Office PowerPoint</Application>
  <PresentationFormat>Экран (4:3)</PresentationFormat>
  <Paragraphs>47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Солнцестояние</vt:lpstr>
      <vt:lpstr>Обратимые и необратимые реакции. Химическое равновесие.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Задача. Составить выражение константы равновесия и вычислить ее значение</vt:lpstr>
      <vt:lpstr>Факторы, влияющие на смещение равновесия</vt:lpstr>
      <vt:lpstr>Презентация PowerPoint</vt:lpstr>
      <vt:lpstr>Презентация PowerPoint</vt:lpstr>
      <vt:lpstr>Презентация PowerPoint</vt:lpstr>
      <vt:lpstr>Задание 1. Составьте выражение константы равновесия и вычислите ее значение для реакций:</vt:lpstr>
      <vt:lpstr>В какую сторону изменится равновесие?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Обратимые и необратимые реакции. Химическое равновесие.</dc:title>
  <dc:creator>User</dc:creator>
  <cp:lastModifiedBy>User</cp:lastModifiedBy>
  <cp:revision>15</cp:revision>
  <dcterms:created xsi:type="dcterms:W3CDTF">2018-03-26T06:30:29Z</dcterms:created>
  <dcterms:modified xsi:type="dcterms:W3CDTF">2018-04-12T09:15:36Z</dcterms:modified>
</cp:coreProperties>
</file>