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0165C9-A218-486C-8927-FDEEAA64A70A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CBBBBD-7C8C-4B0E-8066-98CCA98C260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3691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Обратимые и необратимые реакции. Химическое равновесие.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4803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4664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dirty="0" smtClean="0"/>
              <a:t>2. Влияние концентрации (С): при повышении концентрации вещества равновесие смещается в сторону той реакции, при которой вещество расходуется; при понижении концентрации вещества – в сторону той, при которой вещество образуется.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739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3. Влияние давления (р): при увеличении давления в системе равновесие смещается в сторону реакции, идущей с уменьшением объемов газов; при уменьшении давления – в сторону реакции, идущей с увеличением объемов газов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4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462"/>
            <a:ext cx="8932064" cy="12961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1. Составьте выражение константы равновесия и вычислите ее значение для реакций: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484784"/>
                <a:ext cx="8352928" cy="5184576"/>
              </a:xfrm>
            </p:spPr>
            <p:txBody>
              <a:bodyPr>
                <a:normAutofit/>
              </a:bodyPr>
              <a:lstStyle/>
              <a:p>
                <a:pPr marL="82296" indent="0" algn="ctr">
                  <a:buNone/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С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тв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Н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(г)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СО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(г)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Н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(г)</a:t>
                </a:r>
                <a:endParaRPr lang="ru-RU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2296" indent="0">
                  <a:buNone/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[СО]= 5,66•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моль/л</a:t>
                </a:r>
              </a:p>
              <a:p>
                <a:pPr marL="82296" indent="0">
                  <a:buNone/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[Н2]=5,66•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моль/л</a:t>
                </a:r>
              </a:p>
              <a:p>
                <a:pPr marL="82296" indent="0">
                  <a:buNone/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[Н2О]= 2•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моль/л</a:t>
                </a:r>
              </a:p>
              <a:p>
                <a:pPr marL="82296" indent="0">
                  <a:buNone/>
                </a:pPr>
                <a:endParaRPr lang="ru-RU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2296" indent="0" algn="ctr">
                  <a:buNone/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Н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(г)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2HI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(г)</a:t>
                </a:r>
              </a:p>
              <a:p>
                <a:pPr marL="82296" indent="0">
                  <a:buNone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Н2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0,065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моль/л</a:t>
                </a:r>
              </a:p>
              <a:p>
                <a:pPr marL="82296" indent="0">
                  <a:buNone/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I2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1,065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моль/л</a:t>
                </a:r>
              </a:p>
              <a:p>
                <a:pPr marL="82296" indent="0">
                  <a:buNone/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HI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1,87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ru-RU" b="0" i="0" smtClean="0">
                        <a:latin typeface="Cambria Math"/>
                      </a:rPr>
                      <m:t>моль/л</m:t>
                    </m:r>
                  </m:oMath>
                </a14:m>
                <a:endParaRPr lang="en-US" dirty="0" smtClean="0"/>
              </a:p>
              <a:p>
                <a:pPr marL="82296" indent="0"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484784"/>
                <a:ext cx="8352928" cy="5184576"/>
              </a:xfrm>
              <a:blipFill rotWithShape="1">
                <a:blip r:embed="rId2"/>
                <a:stretch>
                  <a:fillRect l="-803" t="-1529"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9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какую сторону изменится равновесие?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marL="596646" indent="-514350">
              <a:buAutoNum type="arabi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96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кДж</a:t>
            </a:r>
          </a:p>
          <a:p>
            <a:pPr marL="82296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2CO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 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2CO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+ 568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кДж</a:t>
            </a:r>
          </a:p>
          <a:p>
            <a:pPr marL="82296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 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2NO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+113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кДж</a:t>
            </a:r>
          </a:p>
          <a:p>
            <a:pPr marL="82296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3(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 CO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∆Н&gt;0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2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332656"/>
                <a:ext cx="8322128" cy="5915744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ru-RU" sz="4400" u="sng" dirty="0" smtClean="0"/>
                  <a:t>Необратимые реакции </a:t>
                </a:r>
                <a:r>
                  <a:rPr lang="ru-RU" sz="4400" dirty="0" smtClean="0"/>
                  <a:t>– это реакции, которые протекают только в одном направлении.</a:t>
                </a:r>
              </a:p>
              <a:p>
                <a:pPr marL="82296" indent="0">
                  <a:buNone/>
                </a:pPr>
                <a:endParaRPr lang="ru-RU" sz="4400" dirty="0"/>
              </a:p>
              <a:p>
                <a:pPr marL="82296" indent="0">
                  <a:buNone/>
                </a:pPr>
                <a:r>
                  <a:rPr lang="ru-RU" sz="4400" dirty="0" smtClean="0"/>
                  <a:t>2</a:t>
                </a:r>
                <a:r>
                  <a:rPr lang="en-US" sz="4400" dirty="0" smtClean="0"/>
                  <a:t>KMnO</a:t>
                </a:r>
                <a:r>
                  <a:rPr lang="en-US" sz="2400" dirty="0" smtClean="0"/>
                  <a:t>4</a:t>
                </a:r>
                <a:r>
                  <a:rPr lang="en-US" sz="4400" dirty="0" smtClean="0"/>
                  <a:t> </a:t>
                </a:r>
                <a:r>
                  <a:rPr lang="en-US" sz="4400" dirty="0" smtClean="0"/>
                  <a:t>= K</a:t>
                </a:r>
                <a:r>
                  <a:rPr lang="en-US" sz="2400" dirty="0" smtClean="0"/>
                  <a:t>2</a:t>
                </a:r>
                <a:r>
                  <a:rPr lang="en-US" sz="4400" dirty="0" smtClean="0"/>
                  <a:t>MnO</a:t>
                </a:r>
                <a:r>
                  <a:rPr lang="en-US" sz="2400" dirty="0" smtClean="0"/>
                  <a:t>4</a:t>
                </a:r>
                <a:r>
                  <a:rPr lang="en-US" sz="4400" dirty="0" smtClean="0"/>
                  <a:t> + MnO</a:t>
                </a:r>
                <a:r>
                  <a:rPr lang="en-US" sz="2400" dirty="0" smtClean="0"/>
                  <a:t>2</a:t>
                </a:r>
                <a:r>
                  <a:rPr lang="en-US" sz="4400" dirty="0" smtClean="0"/>
                  <a:t> + O</a:t>
                </a:r>
                <a:r>
                  <a:rPr lang="en-US" sz="2400" dirty="0" smtClean="0"/>
                  <a:t>2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</a:rPr>
                      <m:t>↑</m:t>
                    </m:r>
                  </m:oMath>
                </a14:m>
                <a:endParaRPr lang="ru-RU" sz="4000" dirty="0" smtClean="0"/>
              </a:p>
              <a:p>
                <a:pPr marL="82296" indent="0">
                  <a:buNone/>
                </a:pPr>
                <a:r>
                  <a:rPr lang="en-US" sz="4000" dirty="0" smtClean="0"/>
                  <a:t>BaCl</a:t>
                </a:r>
                <a:r>
                  <a:rPr lang="en-US" sz="2400" dirty="0" smtClean="0"/>
                  <a:t>2</a:t>
                </a:r>
                <a:r>
                  <a:rPr lang="en-US" sz="4000" dirty="0" smtClean="0"/>
                  <a:t> + Na</a:t>
                </a:r>
                <a:r>
                  <a:rPr lang="en-US" sz="2400" dirty="0" smtClean="0"/>
                  <a:t>2</a:t>
                </a:r>
                <a:r>
                  <a:rPr lang="en-US" sz="4000" dirty="0" smtClean="0"/>
                  <a:t>SO</a:t>
                </a:r>
                <a:r>
                  <a:rPr lang="en-US" sz="2400" dirty="0" smtClean="0"/>
                  <a:t>4</a:t>
                </a:r>
                <a:r>
                  <a:rPr lang="en-US" sz="4000" dirty="0" smtClean="0"/>
                  <a:t> = BaSO</a:t>
                </a:r>
                <a:r>
                  <a:rPr lang="en-US" sz="2400" dirty="0" smtClean="0"/>
                  <a:t>4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↓</a:t>
                </a:r>
                <a:r>
                  <a:rPr lang="en-US" sz="4000" dirty="0" smtClean="0"/>
                  <a:t> + 2NaCl</a:t>
                </a:r>
                <a:endParaRPr lang="ru-RU" sz="4000" dirty="0" smtClean="0"/>
              </a:p>
              <a:p>
                <a:pPr marL="82296" indent="0">
                  <a:buNone/>
                </a:pPr>
                <a:endParaRPr lang="ru-RU" sz="4400" dirty="0"/>
              </a:p>
              <a:p>
                <a:pPr marL="82296" indent="0">
                  <a:buNone/>
                </a:pPr>
                <a:endParaRPr lang="ru-RU" sz="4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332656"/>
                <a:ext cx="8322128" cy="5915744"/>
              </a:xfrm>
              <a:blipFill rotWithShape="1">
                <a:blip r:embed="rId2"/>
                <a:stretch>
                  <a:fillRect l="-1903" t="-2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8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332656"/>
                <a:ext cx="8208912" cy="5915744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ru-RU" sz="4000" u="sng" dirty="0" smtClean="0"/>
                  <a:t>Обратимые реакции </a:t>
                </a:r>
                <a:r>
                  <a:rPr lang="ru-RU" sz="4000" dirty="0" smtClean="0"/>
                  <a:t>– это реакции, которые одновременно протекают в прямом и обратном направлениях.</a:t>
                </a:r>
                <a:endParaRPr lang="en-US" sz="4000" dirty="0" smtClean="0"/>
              </a:p>
              <a:p>
                <a:pPr marL="82296" indent="0">
                  <a:buNone/>
                </a:pPr>
                <a:endParaRPr lang="en-US" sz="40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/>
                        </a:rPr>
                        <m:t>Аа+вВ</m:t>
                      </m:r>
                      <m:groupChr>
                        <m:groupChrPr>
                          <m:chr m:val="⇔"/>
                          <m:vertJc m:val="bot"/>
                          <m:ctrlPr>
                            <a:rPr lang="ru-RU" sz="4000" b="0" i="1" smtClean="0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ru-RU" sz="4000" b="0" i="1" smtClean="0">
                              <a:latin typeface="Cambria Math"/>
                            </a:rPr>
                            <m:t>п</m:t>
                          </m:r>
                          <m:r>
                            <a:rPr lang="ru-RU" sz="4000" b="0" i="1" smtClean="0">
                              <a:latin typeface="Cambria Math"/>
                            </a:rPr>
                            <m:t>рямая</m:t>
                          </m:r>
                        </m:e>
                      </m:groupChr>
                      <m:r>
                        <a:rPr lang="ru-RU" sz="4000" b="0" i="1" smtClean="0">
                          <a:latin typeface="Cambria Math"/>
                        </a:rPr>
                        <m:t> сС+</m:t>
                      </m:r>
                      <m:r>
                        <a:rPr lang="en-US" sz="4000" b="0" i="1" smtClean="0">
                          <a:latin typeface="Cambria Math"/>
                        </a:rPr>
                        <m:t>𝑑𝐷</m:t>
                      </m:r>
                    </m:oMath>
                  </m:oMathPara>
                </a14:m>
                <a:endParaRPr lang="en-US" sz="4000" dirty="0" smtClean="0"/>
              </a:p>
              <a:p>
                <a:pPr marL="82296" indent="0">
                  <a:buNone/>
                </a:pPr>
                <a:r>
                  <a:rPr lang="ru-RU" sz="4000" dirty="0" smtClean="0"/>
                  <a:t>                                </a:t>
                </a:r>
                <a:r>
                  <a:rPr lang="ru-RU" sz="2400" dirty="0" smtClean="0"/>
                  <a:t>обратная</a:t>
                </a:r>
                <a:endParaRPr lang="ru-RU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332656"/>
                <a:ext cx="8208912" cy="5915744"/>
              </a:xfrm>
              <a:blipFill rotWithShape="1">
                <a:blip r:embed="rId2"/>
                <a:stretch>
                  <a:fillRect l="-1634" t="-1856" r="-1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2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332656"/>
                <a:ext cx="8064896" cy="5915744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ru-RU" sz="4000" dirty="0" smtClean="0"/>
                  <a:t>Состояние обратимой реакции, при которой скорость прямой реакции равна скорости обратной реакции, называется </a:t>
                </a:r>
                <a:r>
                  <a:rPr lang="ru-RU" sz="4000" u="sng" dirty="0" smtClean="0"/>
                  <a:t>химическим равновесием</a:t>
                </a:r>
                <a:r>
                  <a:rPr lang="ru-RU" sz="4000" dirty="0" smtClean="0"/>
                  <a:t>.</a:t>
                </a:r>
              </a:p>
              <a:p>
                <a:pPr marL="82296" indent="0">
                  <a:buNone/>
                </a:pPr>
                <a:endParaRPr lang="ru-RU" sz="4000" dirty="0"/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5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5400" b="0" i="1" smtClean="0">
                              <a:latin typeface="Cambria Math"/>
                            </a:rPr>
                            <m:t>пр</m:t>
                          </m:r>
                        </m:sub>
                      </m:sSub>
                      <m:r>
                        <a:rPr lang="ru-RU" sz="5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5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5400" b="0" i="1" smtClean="0">
                              <a:latin typeface="Cambria Math"/>
                            </a:rPr>
                            <m:t>обр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332656"/>
                <a:ext cx="8064896" cy="5915744"/>
              </a:xfrm>
              <a:blipFill rotWithShape="1">
                <a:blip r:embed="rId2"/>
                <a:stretch>
                  <a:fillRect l="-1663" t="-1856" r="-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5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260648"/>
                <a:ext cx="7818072" cy="5987752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ru-RU" sz="4000" u="sng" dirty="0" smtClean="0"/>
                  <a:t>Константа равновесия </a:t>
                </a:r>
                <a:r>
                  <a:rPr lang="ru-RU" sz="4000" dirty="0" smtClean="0"/>
                  <a:t>(</a:t>
                </a:r>
                <a:r>
                  <a:rPr lang="ru-RU" sz="4000" dirty="0" err="1" smtClean="0"/>
                  <a:t>Кр</a:t>
                </a:r>
                <a:r>
                  <a:rPr lang="ru-RU" sz="4000" dirty="0" smtClean="0"/>
                  <a:t>)– это отношение константы скорости прямой реакции (</a:t>
                </a:r>
                <a:r>
                  <a:rPr lang="ru-RU" sz="4000" dirty="0" err="1" smtClean="0"/>
                  <a:t>Кпр</a:t>
                </a:r>
                <a:r>
                  <a:rPr lang="ru-RU" sz="4000" dirty="0" smtClean="0"/>
                  <a:t>) к константе скорости обратной реакции (Кобр).</a:t>
                </a:r>
              </a:p>
              <a:p>
                <a:pPr marL="82296" indent="0">
                  <a:buNone/>
                </a:pPr>
                <a:endParaRPr lang="ru-RU" sz="4000" dirty="0"/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latin typeface="Cambria Math"/>
                            </a:rPr>
                            <m:t>К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/>
                            </a:rPr>
                            <m:t>Р</m:t>
                          </m:r>
                        </m:sub>
                      </m:sSub>
                      <m:r>
                        <a:rPr lang="ru-RU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4000" b="0" i="1" smtClean="0">
                                  <a:latin typeface="Cambria Math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ru-RU" sz="4000" b="0" i="1" smtClean="0">
                                  <a:latin typeface="Cambria Math"/>
                                </a:rPr>
                                <m:t>пр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4000" b="0" i="1" smtClean="0">
                                  <a:latin typeface="Cambria Math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ru-RU" sz="4000" b="0" i="1" smtClean="0">
                                  <a:latin typeface="Cambria Math"/>
                                </a:rPr>
                                <m:t>обр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260648"/>
                <a:ext cx="7818072" cy="5987752"/>
              </a:xfrm>
              <a:blipFill rotWithShape="1">
                <a:blip r:embed="rId2"/>
                <a:stretch>
                  <a:fillRect l="-1637" t="-1833" r="-35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4664"/>
            <a:ext cx="7674056" cy="58437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4000" u="sng" dirty="0" smtClean="0"/>
              <a:t>Константа равновесия </a:t>
            </a:r>
            <a:r>
              <a:rPr lang="ru-RU" sz="4000" dirty="0" smtClean="0"/>
              <a:t>– это отношение произведения равновесных концентраций продуктов реакции к произведению равновесных концентраций исходных веществ.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8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Задача. </a:t>
            </a:r>
            <a:r>
              <a:rPr lang="ru-RU" dirty="0" smtClean="0"/>
              <a:t>Составить выражение константы равновесия и вычислить ее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602048" cy="4475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4000" dirty="0" smtClean="0"/>
              <a:t>2SO</a:t>
            </a:r>
            <a:r>
              <a:rPr lang="en-US" sz="2400" b="1" dirty="0" smtClean="0"/>
              <a:t>2</a:t>
            </a:r>
            <a:r>
              <a:rPr lang="en-US" sz="2400" dirty="0" smtClean="0"/>
              <a:t>(</a:t>
            </a:r>
            <a:r>
              <a:rPr lang="ru-RU" sz="2400" dirty="0" smtClean="0"/>
              <a:t>г</a:t>
            </a:r>
            <a:r>
              <a:rPr lang="en-US" sz="2400" dirty="0" smtClean="0"/>
              <a:t>) </a:t>
            </a:r>
            <a:r>
              <a:rPr lang="en-US" sz="4000" dirty="0" smtClean="0"/>
              <a:t>+ O</a:t>
            </a:r>
            <a:r>
              <a:rPr lang="en-US" sz="2400" b="1" dirty="0" smtClean="0"/>
              <a:t>2</a:t>
            </a:r>
            <a:r>
              <a:rPr lang="en-US" sz="2400" dirty="0" smtClean="0"/>
              <a:t>(</a:t>
            </a:r>
            <a:r>
              <a:rPr lang="ru-RU" sz="2400" dirty="0" smtClean="0"/>
              <a:t>г</a:t>
            </a:r>
            <a:r>
              <a:rPr lang="en-US" sz="2400" dirty="0" smtClean="0"/>
              <a:t>) </a:t>
            </a:r>
            <a:r>
              <a:rPr lang="en-US" sz="4000" dirty="0" smtClean="0"/>
              <a:t>= 2SO</a:t>
            </a:r>
            <a:r>
              <a:rPr lang="en-US" sz="2400" b="1" dirty="0" smtClean="0"/>
              <a:t>3</a:t>
            </a:r>
            <a:r>
              <a:rPr lang="en-US" sz="2400" dirty="0" smtClean="0"/>
              <a:t>(</a:t>
            </a:r>
            <a:r>
              <a:rPr lang="ru-RU" sz="2400" dirty="0" smtClean="0"/>
              <a:t>г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marL="82296" indent="0" algn="ctr">
              <a:buNone/>
            </a:pPr>
            <a:endParaRPr lang="ru-RU" sz="2400" dirty="0"/>
          </a:p>
          <a:p>
            <a:pPr marL="82296" indent="0">
              <a:buNone/>
            </a:pPr>
            <a:r>
              <a:rPr lang="ru-RU" sz="2400" dirty="0" smtClean="0"/>
              <a:t>Если</a:t>
            </a:r>
          </a:p>
          <a:p>
            <a:pPr marL="82296" indent="0">
              <a:buNone/>
            </a:pPr>
            <a:r>
              <a:rPr lang="ru-RU" sz="3600" dirty="0" smtClean="0"/>
              <a:t>[</a:t>
            </a:r>
            <a:r>
              <a:rPr lang="en-US" sz="3600" dirty="0" smtClean="0"/>
              <a:t>SO</a:t>
            </a:r>
            <a:r>
              <a:rPr lang="en-US" sz="2400" dirty="0" smtClean="0"/>
              <a:t>2</a:t>
            </a:r>
            <a:r>
              <a:rPr lang="ru-RU" sz="3600" dirty="0" smtClean="0"/>
              <a:t>]</a:t>
            </a:r>
            <a:r>
              <a:rPr lang="en-US" sz="3600" dirty="0" smtClean="0"/>
              <a:t> = 0,12 </a:t>
            </a:r>
            <a:r>
              <a:rPr lang="ru-RU" sz="3600" dirty="0" smtClean="0"/>
              <a:t>моль/л</a:t>
            </a:r>
            <a:endParaRPr lang="en-US" sz="3600" dirty="0" smtClean="0"/>
          </a:p>
          <a:p>
            <a:pPr marL="82296" indent="0">
              <a:buNone/>
            </a:pPr>
            <a:r>
              <a:rPr lang="en-US" sz="3600" dirty="0" smtClean="0"/>
              <a:t>[O</a:t>
            </a:r>
            <a:r>
              <a:rPr lang="en-US" sz="2400" dirty="0" smtClean="0"/>
              <a:t>2</a:t>
            </a:r>
            <a:r>
              <a:rPr lang="en-US" sz="3600" dirty="0" smtClean="0"/>
              <a:t>] = 0,06</a:t>
            </a:r>
            <a:r>
              <a:rPr lang="ru-RU" sz="3600" dirty="0" smtClean="0"/>
              <a:t> моль/л</a:t>
            </a:r>
            <a:endParaRPr lang="en-US" sz="3600" dirty="0" smtClean="0"/>
          </a:p>
          <a:p>
            <a:pPr marL="82296" indent="0">
              <a:buNone/>
            </a:pPr>
            <a:r>
              <a:rPr lang="en-US" sz="3600" dirty="0" smtClean="0"/>
              <a:t>[SO</a:t>
            </a:r>
            <a:r>
              <a:rPr lang="en-US" sz="2400" dirty="0" smtClean="0"/>
              <a:t>3</a:t>
            </a:r>
            <a:r>
              <a:rPr lang="en-US" sz="3600" dirty="0" smtClean="0"/>
              <a:t>] = 0,04 </a:t>
            </a:r>
            <a:r>
              <a:rPr lang="ru-RU" sz="3600" dirty="0" smtClean="0"/>
              <a:t>моль/л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691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Факторы, влияющие на смещение равновесия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47800"/>
            <a:ext cx="8394136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4000" dirty="0" smtClean="0"/>
          </a:p>
          <a:p>
            <a:pPr marL="82296" indent="0">
              <a:buNone/>
            </a:pPr>
            <a:r>
              <a:rPr lang="ru-RU" sz="4000" dirty="0" smtClean="0"/>
              <a:t>Принцип </a:t>
            </a:r>
            <a:r>
              <a:rPr lang="ru-RU" sz="4000" dirty="0" err="1" smtClean="0"/>
              <a:t>Ле-Шателье</a:t>
            </a:r>
            <a:r>
              <a:rPr lang="ru-RU" sz="4000" dirty="0" smtClean="0"/>
              <a:t>: если на равновесную систему оказывается внешнее воздействие, то равновесие смещается в сторону той реакции, которая ослабевает это воздействие.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552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1</a:t>
            </a:r>
            <a:r>
              <a:rPr lang="ru-RU" sz="3600" dirty="0" smtClean="0"/>
              <a:t>. Влияние температуры (</a:t>
            </a:r>
            <a:r>
              <a:rPr lang="en-US" sz="3600" dirty="0" smtClean="0"/>
              <a:t>t</a:t>
            </a:r>
            <a:r>
              <a:rPr lang="ru-RU" sz="3600" dirty="0" smtClean="0"/>
              <a:t>):  при повышении температуры равновесие смещается в сторону эндотермической реакции, а при понижении температуры – в сторону экзотермической реакции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87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480</TotalTime>
  <Words>479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Обратимые и необратимые реакции. Химическое равновесие.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Задача. Составить выражение константы равновесия и вычислить ее значение</vt:lpstr>
      <vt:lpstr>Факторы, влияющие на смещение равновесия</vt:lpstr>
      <vt:lpstr>Презентация PowerPoint</vt:lpstr>
      <vt:lpstr>Презентация PowerPoint</vt:lpstr>
      <vt:lpstr>Презентация PowerPoint</vt:lpstr>
      <vt:lpstr>Задание 1. Составьте выражение константы равновесия и вычислите ее значение для реакций:</vt:lpstr>
      <vt:lpstr>В какую сторону изменится равновесие?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Обратимые и необратимые реакции. Химическое равновесие.</dc:title>
  <dc:creator>User</dc:creator>
  <cp:lastModifiedBy>User</cp:lastModifiedBy>
  <cp:revision>15</cp:revision>
  <dcterms:created xsi:type="dcterms:W3CDTF">2018-03-26T06:30:29Z</dcterms:created>
  <dcterms:modified xsi:type="dcterms:W3CDTF">2018-04-12T09:15:36Z</dcterms:modified>
</cp:coreProperties>
</file>