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4B11F-719F-4C8B-A2DF-D80AA7689982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6E55D-1EC4-4B2B-8041-75DA6BAE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24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4065575-5721-4318-9F2B-58F994A0F374}" type="datetime1">
              <a:rPr lang="ru-RU" smtClean="0"/>
              <a:t>10.09.2021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D814FCC-12C2-4FF3-B7E5-35CA2746110E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E8EC-A0A7-4403-AB06-24F495F20036}" type="datetime1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4FCC-12C2-4FF3-B7E5-35CA274611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CC16-5DF9-47CA-B9BC-D07EC372ADBC}" type="datetime1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4FCC-12C2-4FF3-B7E5-35CA274611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CDD3-2387-4E66-AEA6-3E370B748163}" type="datetime1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4FCC-12C2-4FF3-B7E5-35CA274611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B8B27-8537-49D5-B334-0F9DF758E497}" type="datetime1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4FCC-12C2-4FF3-B7E5-35CA274611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ED3-F27D-4FAF-BC7F-77C4A4EDDD85}" type="datetime1">
              <a:rPr lang="ru-RU" smtClean="0"/>
              <a:t>10.09.2021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4FCC-12C2-4FF3-B7E5-35CA2746110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DF01-7FCD-48E0-8698-2B21F6583E00}" type="datetime1">
              <a:rPr lang="ru-RU" smtClean="0"/>
              <a:t>10.09.2021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4FCC-12C2-4FF3-B7E5-35CA274611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082F-A2BD-495E-8E92-D664A78CCB0E}" type="datetime1">
              <a:rPr lang="ru-RU" smtClean="0"/>
              <a:t>10.09.2021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4FCC-12C2-4FF3-B7E5-35CA274611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F12F-1A8B-46B4-954D-2778E686BE81}" type="datetime1">
              <a:rPr lang="ru-RU" smtClean="0"/>
              <a:t>10.09.2021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4FCC-12C2-4FF3-B7E5-35CA274611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055F-152B-451E-9EE2-E9B798BF5EBA}" type="datetime1">
              <a:rPr lang="ru-RU" smtClean="0"/>
              <a:t>10.09.2021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4FCC-12C2-4FF3-B7E5-35CA2746110E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FA56-BA3C-474C-BF00-0FA30C18B19E}" type="datetime1">
              <a:rPr lang="ru-RU" smtClean="0"/>
              <a:t>10.09.2021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4FCC-12C2-4FF3-B7E5-35CA274611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7023C28-299D-4584-86FF-F86029E33955}" type="datetime1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D814FCC-12C2-4FF3-B7E5-35CA274611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4149080"/>
            <a:ext cx="3960440" cy="170216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Различные формы представления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информации.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Кодирование 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декодирование.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1844825"/>
            <a:ext cx="3309803" cy="432048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4FCC-12C2-4FF3-B7E5-35CA2746110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4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024744" cy="854968"/>
          </a:xfrm>
        </p:spPr>
        <p:txBody>
          <a:bodyPr>
            <a:normAutofit/>
          </a:bodyPr>
          <a:lstStyle/>
          <a:p>
            <a:r>
              <a:rPr lang="ru-RU" sz="3900" b="1" dirty="0" smtClean="0"/>
              <a:t>Контрольные вопросы</a:t>
            </a:r>
            <a:endParaRPr lang="ru-RU" sz="39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09582" y="1124744"/>
            <a:ext cx="75248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/>
              <a:t>Четыре формы представления информации?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Определение термина «Язык» и «Алфавит»?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Примеры естественных и формальных языков?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Определение термина «Сигнал»?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Виды сигналов?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Примеры аналоговых и дискретных способов передачи данных?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Определение термина «Код», «Кодирование» и «Декодирование»?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Какой код используется в компьютере для представления информации?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Какие стандарты кодирования символов вы знаете?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Какой стандарт используется в ОС </a:t>
            </a:r>
            <a:r>
              <a:rPr lang="en-US" dirty="0"/>
              <a:t>Windows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09582" y="5013176"/>
            <a:ext cx="75248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С помощью </a:t>
            </a:r>
            <a:r>
              <a:rPr lang="en-US" dirty="0" smtClean="0"/>
              <a:t>MS Word </a:t>
            </a:r>
            <a:r>
              <a:rPr lang="ru-RU" dirty="0" smtClean="0"/>
              <a:t>записать кодировку на </a:t>
            </a:r>
            <a:r>
              <a:rPr lang="ru-RU" dirty="0" err="1"/>
              <a:t>UNICODE</a:t>
            </a:r>
            <a:r>
              <a:rPr lang="ru-RU" dirty="0"/>
              <a:t>  </a:t>
            </a:r>
            <a:r>
              <a:rPr lang="ru-RU" dirty="0" smtClean="0"/>
              <a:t>слов:</a:t>
            </a:r>
          </a:p>
          <a:p>
            <a:pPr lvl="0"/>
            <a:r>
              <a:rPr lang="ru-RU" b="1" dirty="0" smtClean="0"/>
              <a:t>Компьютер</a:t>
            </a:r>
          </a:p>
          <a:p>
            <a:pPr lvl="0"/>
            <a:r>
              <a:rPr lang="en-US" b="1" dirty="0" smtClean="0"/>
              <a:t>Computer</a:t>
            </a:r>
          </a:p>
          <a:p>
            <a:pPr lvl="0"/>
            <a:r>
              <a:rPr lang="ru-RU" dirty="0" smtClean="0"/>
              <a:t>Определите, какие символы кириллицы или латиницы закодированы первыми?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4FCC-12C2-4FF3-B7E5-35CA2746110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8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1"/>
            <a:ext cx="7200800" cy="53285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4FCC-12C2-4FF3-B7E5-35CA2746110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7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6943" y="692696"/>
            <a:ext cx="6510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9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Информация и сигналы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556" y="1628800"/>
            <a:ext cx="79928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Сигнал</a:t>
            </a:r>
            <a:r>
              <a:rPr lang="ru-RU" dirty="0"/>
              <a:t> – переносит информацию, представленную в виде значения или изменения значения физической </a:t>
            </a:r>
            <a:r>
              <a:rPr lang="ru-RU" dirty="0" smtClean="0"/>
              <a:t>величины (пр.: магнитный заряд: заряжен/не заряжен).</a:t>
            </a:r>
          </a:p>
          <a:p>
            <a:endParaRPr lang="ru-RU" dirty="0" smtClean="0"/>
          </a:p>
          <a:p>
            <a:r>
              <a:rPr lang="ru-RU" b="1" dirty="0" smtClean="0"/>
              <a:t>Виды сигналов</a:t>
            </a:r>
            <a:r>
              <a:rPr lang="ru-RU" dirty="0" smtClean="0"/>
              <a:t>:</a:t>
            </a:r>
          </a:p>
          <a:p>
            <a:r>
              <a:rPr lang="ru-RU" b="1" dirty="0" smtClean="0"/>
              <a:t>1.</a:t>
            </a:r>
            <a:r>
              <a:rPr lang="ru-RU" dirty="0" smtClean="0"/>
              <a:t> </a:t>
            </a:r>
            <a:r>
              <a:rPr lang="ru-RU" b="1" dirty="0" smtClean="0"/>
              <a:t>непрерывный</a:t>
            </a:r>
            <a:r>
              <a:rPr lang="ru-RU" dirty="0" smtClean="0"/>
              <a:t> (пр.: звук </a:t>
            </a:r>
            <a:r>
              <a:rPr lang="ru-RU" dirty="0"/>
              <a:t>– это непрерывный волновой процесс</a:t>
            </a:r>
            <a:r>
              <a:rPr lang="ru-RU" dirty="0" smtClean="0"/>
              <a:t>)</a:t>
            </a:r>
          </a:p>
          <a:p>
            <a:r>
              <a:rPr lang="ru-RU" dirty="0"/>
              <a:t>Непрерывный электрический сигнал в технических системах передачи и обработки информации называют </a:t>
            </a:r>
            <a:r>
              <a:rPr lang="ru-RU" b="1" dirty="0"/>
              <a:t>аналоговым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smtClean="0"/>
              <a:t>2. дискретный</a:t>
            </a:r>
            <a:r>
              <a:rPr lang="ru-RU" dirty="0" smtClean="0"/>
              <a:t> - </a:t>
            </a:r>
            <a:r>
              <a:rPr lang="ru-RU" dirty="0"/>
              <a:t>означает «разделенный», состоящий из отдельных частиц, элементов.</a:t>
            </a:r>
          </a:p>
          <a:p>
            <a:r>
              <a:rPr lang="ru-RU" dirty="0"/>
              <a:t>При </a:t>
            </a:r>
            <a:r>
              <a:rPr lang="ru-RU" u="sng" dirty="0"/>
              <a:t>цифровой</a:t>
            </a:r>
            <a:r>
              <a:rPr lang="ru-RU" dirty="0"/>
              <a:t> передаче и обработки информации используются </a:t>
            </a:r>
            <a:r>
              <a:rPr lang="ru-RU" u="sng" dirty="0"/>
              <a:t>дискретные</a:t>
            </a:r>
            <a:r>
              <a:rPr lang="ru-RU" dirty="0"/>
              <a:t> сигналы.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4FCC-12C2-4FF3-B7E5-35CA2746110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82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15" y="2380109"/>
            <a:ext cx="7156771" cy="342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5556" y="1052736"/>
            <a:ext cx="7992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Определите, где на графике пример аналогового , а где дискретного сигнала?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4FCC-12C2-4FF3-B7E5-35CA2746110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55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836712"/>
            <a:ext cx="7992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Определите аналоговые и дискретные способы передачи данных?</a:t>
            </a:r>
            <a:endParaRPr lang="ru-RU" sz="2400" dirty="0"/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3" y="4107944"/>
            <a:ext cx="1864371" cy="183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3" y="1412776"/>
            <a:ext cx="1626477" cy="2197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ÐÐ°ÑÑÐ¸Ð½ÐºÐ¸ Ð¿Ð¾ Ð·Ð°Ð¿ÑÐ¾ÑÑ ÑÐµÐ»ÐµÐ²Ð¸Ð·Ð¾Ñ 1930Ð³ Ð»Ð¸Ð½Ð·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883" y="4021301"/>
            <a:ext cx="2399927" cy="191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10" y="1628800"/>
            <a:ext cx="2227428" cy="199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9" descr="ÐÐ°ÑÑÐ¸Ð½ÐºÐ¸ Ð¿Ð¾ Ð·Ð°Ð¿ÑÐ¾ÑÑ Ð­Ð»ÐµÐºÑÑÐ¾Ð½Ð½Ð°Ñ Ð¿Ð¾ÑÑ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1" descr="ÐÐ°ÑÑÐ¸Ð½ÐºÐ¸ Ð¿Ð¾ Ð·Ð°Ð¿ÑÐ¾ÑÑ Ð­Ð»ÐµÐºÑÑÐ¾Ð½Ð½Ð°Ñ Ð¿Ð¾ÑÑÐ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1" name="Picture 13" descr="ÐÐ°ÑÑÐ¸Ð½ÐºÐ¸ Ð¿Ð¾ Ð·Ð°Ð¿ÑÐ¾ÑÑ Ð­Ð»ÐµÐºÑÑÐ¾Ð½Ð½Ð°Ñ Ð¿Ð¾ÑÑÐ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05" y="1811652"/>
            <a:ext cx="1899241" cy="175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440" y="4352160"/>
            <a:ext cx="1534910" cy="158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5872" y="3626050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Радио (1895г.)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915816" y="3626050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Электронная почта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647974" y="3626050"/>
            <a:ext cx="30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Телеграф </a:t>
            </a:r>
            <a:r>
              <a:rPr lang="ru-RU" dirty="0" smtClean="0"/>
              <a:t>Морзе (1837г.)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44900" y="5941243"/>
            <a:ext cx="214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Телефон (1876г.)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72" y="5941243"/>
            <a:ext cx="257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Телевидение (1930г.)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707549" y="5941243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Интернет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4FCC-12C2-4FF3-B7E5-35CA2746110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58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4FCC-12C2-4FF3-B7E5-35CA2746110E}" type="slidenum">
              <a:rPr lang="ru-RU" smtClean="0"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0728"/>
            <a:ext cx="6785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solidFill>
                  <a:schemeClr val="accent1"/>
                </a:solidFill>
              </a:rPr>
              <a:t>Кодирование и декодирование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916832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Код</a:t>
            </a:r>
            <a:r>
              <a:rPr lang="ru-RU" sz="2400" dirty="0"/>
              <a:t> — система условных знаков (символов), предназначенных для представления информации в соответствии с определенными правилами.</a:t>
            </a:r>
          </a:p>
          <a:p>
            <a:r>
              <a:rPr lang="ru-RU" sz="2400" b="1" dirty="0"/>
              <a:t>Кодирование</a:t>
            </a:r>
            <a:r>
              <a:rPr lang="ru-RU" sz="2400" dirty="0"/>
              <a:t> — переход от одной формы представления информации к другой, наиболее удобной для её хранения, передачи или обработки.</a:t>
            </a:r>
          </a:p>
          <a:p>
            <a:r>
              <a:rPr lang="ru-RU" sz="2400" b="1" dirty="0"/>
              <a:t>Декодирование</a:t>
            </a:r>
            <a:r>
              <a:rPr lang="ru-RU" sz="2400" dirty="0"/>
              <a:t> — процесс по восстановлению первоначальной формы представления информации, т. е. операция, обратная кодированию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8743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751" y="692696"/>
            <a:ext cx="8422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9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Кодирование и декодирование</a:t>
            </a:r>
          </a:p>
        </p:txBody>
      </p:sp>
      <p:graphicFrame>
        <p:nvGraphicFramePr>
          <p:cNvPr id="4" name="Group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797678"/>
              </p:ext>
            </p:extLst>
          </p:nvPr>
        </p:nvGraphicFramePr>
        <p:xfrm>
          <a:off x="2406328" y="1556792"/>
          <a:ext cx="4331345" cy="316037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231010"/>
                <a:gridCol w="2100335"/>
              </a:tblGrid>
              <a:tr h="793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знаковая система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знаковая система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/>
                </a:tc>
              </a:tr>
              <a:tr h="554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       О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        ▲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5" marB="45715" anchor="ctr" horzOverflow="overflow"/>
                </a:tc>
              </a:tr>
              <a:tr h="554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       Л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☼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5" marB="45715" anchor="ctr" horzOverflow="overflow"/>
                </a:tc>
              </a:tr>
              <a:tr h="554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       М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         ♥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5" marB="45715" anchor="ctr" horzOverflow="overflow"/>
                </a:tc>
              </a:tr>
              <a:tr h="552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        К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□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5" marB="45715" anchor="ctr" horzOverflow="overflow"/>
                </a:tc>
              </a:tr>
            </a:tbl>
          </a:graphicData>
        </a:graphic>
      </p:graphicFrame>
      <p:sp>
        <p:nvSpPr>
          <p:cNvPr id="5" name="Text Box 57"/>
          <p:cNvSpPr txBox="1">
            <a:spLocks noChangeArrowheads="1"/>
          </p:cNvSpPr>
          <p:nvPr/>
        </p:nvSpPr>
        <p:spPr bwMode="auto">
          <a:xfrm>
            <a:off x="1079500" y="5199583"/>
            <a:ext cx="698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latin typeface="+mn-lt"/>
              </a:rPr>
              <a:t>Что здесь </a:t>
            </a:r>
            <a:r>
              <a:rPr lang="ru-RU" sz="2400" b="1" dirty="0" smtClean="0">
                <a:latin typeface="+mn-lt"/>
              </a:rPr>
              <a:t>закодировано?</a:t>
            </a:r>
            <a:endParaRPr lang="ru-RU" sz="2400" b="1" dirty="0">
              <a:latin typeface="+mn-lt"/>
            </a:endParaRPr>
          </a:p>
        </p:txBody>
      </p:sp>
      <p:sp>
        <p:nvSpPr>
          <p:cNvPr id="6" name="Text Box 58"/>
          <p:cNvSpPr txBox="1">
            <a:spLocks noChangeArrowheads="1"/>
          </p:cNvSpPr>
          <p:nvPr/>
        </p:nvSpPr>
        <p:spPr bwMode="auto">
          <a:xfrm>
            <a:off x="2412206" y="5661025"/>
            <a:ext cx="43195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000" b="1" dirty="0"/>
              <a:t>♥ ▲ ☼ ▲ □ ▲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4FCC-12C2-4FF3-B7E5-35CA2746110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16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27664"/>
            <a:ext cx="792088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Стандарты </a:t>
            </a:r>
            <a:r>
              <a:rPr lang="ru-RU" sz="3600" b="1" dirty="0">
                <a:solidFill>
                  <a:schemeClr val="tx1"/>
                </a:solidFill>
              </a:rPr>
              <a:t>кодирования символов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ASCII</a:t>
            </a:r>
            <a:r>
              <a:rPr lang="ru-RU" dirty="0" smtClean="0"/>
              <a:t> (1963г.)- </a:t>
            </a:r>
            <a:r>
              <a:rPr lang="ru-RU" dirty="0"/>
              <a:t>семиразрядный двоичный код</a:t>
            </a:r>
            <a:endParaRPr lang="ru-RU" dirty="0" smtClean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/>
              <a:t>П</a:t>
            </a:r>
            <a:r>
              <a:rPr lang="ru-RU" dirty="0" smtClean="0"/>
              <a:t>озволял </a:t>
            </a:r>
            <a:r>
              <a:rPr lang="ru-RU" dirty="0"/>
              <a:t>закодировать 2</a:t>
            </a:r>
            <a:r>
              <a:rPr lang="ru-RU" baseline="30000" dirty="0"/>
              <a:t>7</a:t>
            </a:r>
            <a:r>
              <a:rPr lang="ru-RU" dirty="0"/>
              <a:t>=128 </a:t>
            </a:r>
            <a:r>
              <a:rPr lang="ru-RU" dirty="0" smtClean="0"/>
              <a:t>символов.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UNICODE</a:t>
            </a:r>
            <a:r>
              <a:rPr lang="ru-RU" dirty="0"/>
              <a:t> </a:t>
            </a:r>
            <a:r>
              <a:rPr lang="ru-RU" dirty="0" smtClean="0"/>
              <a:t> (1991г.)- 16ти-разрядный двоичный код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dirty="0"/>
              <a:t>Позволял закодировать </a:t>
            </a:r>
            <a:r>
              <a:rPr lang="ru-RU" dirty="0" smtClean="0"/>
              <a:t>2</a:t>
            </a:r>
            <a:r>
              <a:rPr lang="ru-RU" baseline="30000" dirty="0" smtClean="0"/>
              <a:t>16</a:t>
            </a:r>
            <a:r>
              <a:rPr lang="ru-RU" dirty="0" smtClean="0"/>
              <a:t>=65526 </a:t>
            </a:r>
            <a:r>
              <a:rPr lang="ru-RU" dirty="0"/>
              <a:t>символов</a:t>
            </a:r>
            <a:r>
              <a:rPr lang="ru-RU" dirty="0" smtClean="0"/>
              <a:t>.</a:t>
            </a:r>
          </a:p>
          <a:p>
            <a:pPr marL="68580" indent="0">
              <a:buNone/>
            </a:pPr>
            <a:r>
              <a:rPr lang="ru-RU" dirty="0"/>
              <a:t>И</a:t>
            </a:r>
            <a:r>
              <a:rPr lang="ru-RU" dirty="0" smtClean="0"/>
              <a:t>спользуется </a:t>
            </a:r>
            <a:r>
              <a:rPr lang="ru-RU" dirty="0"/>
              <a:t>ОС </a:t>
            </a:r>
            <a:r>
              <a:rPr lang="en-US" dirty="0" smtClean="0"/>
              <a:t>Windows</a:t>
            </a:r>
            <a:r>
              <a:rPr lang="ru-RU" dirty="0" smtClean="0"/>
              <a:t>.</a:t>
            </a:r>
            <a:endParaRPr lang="ru-RU" dirty="0"/>
          </a:p>
          <a:p>
            <a:pPr marL="6858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4FCC-12C2-4FF3-B7E5-35CA2746110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82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ÑÐ°Ð±Ð»Ð¸ÑÐ° unicode ÐºÐ¸ÑÐ¸Ð»Ð»Ð¸ÑÐ° 0400-04F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4394879" cy="59020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5364087" y="997277"/>
            <a:ext cx="3168353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 smtClean="0">
                <a:latin typeface="+mn-lt"/>
              </a:rPr>
              <a:t>Закодируйте фразу с помощью стандарта </a:t>
            </a:r>
            <a:r>
              <a:rPr lang="ru-RU" sz="2400" dirty="0" err="1" smtClean="0"/>
              <a:t>UNICODE</a:t>
            </a:r>
            <a:r>
              <a:rPr lang="ru-RU" sz="2400" b="1" dirty="0" smtClean="0">
                <a:latin typeface="+mn-lt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endParaRPr lang="ru-RU" sz="2400" b="1" dirty="0" smtClean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400" b="1" dirty="0" smtClean="0">
                <a:latin typeface="+mn-lt"/>
              </a:rPr>
              <a:t>Я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 dirty="0">
                <a:latin typeface="+mn-lt"/>
              </a:rPr>
              <a:t>л</a:t>
            </a:r>
            <a:r>
              <a:rPr lang="ru-RU" sz="2400" b="1" dirty="0" smtClean="0">
                <a:latin typeface="+mn-lt"/>
              </a:rPr>
              <a:t>юблю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 dirty="0" smtClean="0">
                <a:latin typeface="+mn-lt"/>
              </a:rPr>
              <a:t>учиться</a:t>
            </a:r>
            <a:endParaRPr lang="ru-RU" sz="2400" b="1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4FCC-12C2-4FF3-B7E5-35CA2746110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88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153</TotalTime>
  <Words>367</Words>
  <Application>Microsoft Office PowerPoint</Application>
  <PresentationFormat>Экран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Различные формы представления информации.   Кодирование и декодирование.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Стандарты кодирования символов</vt:lpstr>
      <vt:lpstr>Презентация PowerPoint</vt:lpstr>
      <vt:lpstr>Контрольные вопросы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Различные формы представления информации.   Кодирование и декодирование.</dc:title>
  <dc:creator>0-34</dc:creator>
  <cp:lastModifiedBy>User</cp:lastModifiedBy>
  <cp:revision>24</cp:revision>
  <dcterms:created xsi:type="dcterms:W3CDTF">2018-09-08T08:38:31Z</dcterms:created>
  <dcterms:modified xsi:type="dcterms:W3CDTF">2021-09-10T10:05:24Z</dcterms:modified>
</cp:coreProperties>
</file>