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5"/>
  </p:notesMasterIdLst>
  <p:sldIdLst>
    <p:sldId id="331" r:id="rId2"/>
    <p:sldId id="308" r:id="rId3"/>
    <p:sldId id="309" r:id="rId4"/>
    <p:sldId id="312" r:id="rId5"/>
    <p:sldId id="301" r:id="rId6"/>
    <p:sldId id="332" r:id="rId7"/>
    <p:sldId id="311" r:id="rId8"/>
    <p:sldId id="313" r:id="rId9"/>
    <p:sldId id="256" r:id="rId10"/>
    <p:sldId id="269" r:id="rId11"/>
    <p:sldId id="310" r:id="rId12"/>
    <p:sldId id="302" r:id="rId13"/>
    <p:sldId id="258" r:id="rId14"/>
    <p:sldId id="303" r:id="rId15"/>
    <p:sldId id="257" r:id="rId16"/>
    <p:sldId id="270" r:id="rId17"/>
    <p:sldId id="304" r:id="rId18"/>
    <p:sldId id="294" r:id="rId19"/>
    <p:sldId id="290" r:id="rId20"/>
    <p:sldId id="272" r:id="rId21"/>
    <p:sldId id="316" r:id="rId22"/>
    <p:sldId id="317" r:id="rId23"/>
    <p:sldId id="318" r:id="rId24"/>
    <p:sldId id="319" r:id="rId25"/>
    <p:sldId id="288" r:id="rId26"/>
    <p:sldId id="273" r:id="rId27"/>
    <p:sldId id="291" r:id="rId28"/>
    <p:sldId id="320" r:id="rId29"/>
    <p:sldId id="321" r:id="rId30"/>
    <p:sldId id="322" r:id="rId31"/>
    <p:sldId id="323" r:id="rId32"/>
    <p:sldId id="286" r:id="rId33"/>
    <p:sldId id="324" r:id="rId34"/>
    <p:sldId id="325" r:id="rId35"/>
    <p:sldId id="326" r:id="rId36"/>
    <p:sldId id="327" r:id="rId37"/>
    <p:sldId id="328" r:id="rId38"/>
    <p:sldId id="330" r:id="rId39"/>
    <p:sldId id="300" r:id="rId40"/>
    <p:sldId id="275" r:id="rId41"/>
    <p:sldId id="285" r:id="rId42"/>
    <p:sldId id="287" r:id="rId43"/>
    <p:sldId id="295" r:id="rId44"/>
    <p:sldId id="299" r:id="rId45"/>
    <p:sldId id="284" r:id="rId46"/>
    <p:sldId id="276" r:id="rId47"/>
    <p:sldId id="306" r:id="rId48"/>
    <p:sldId id="278" r:id="rId49"/>
    <p:sldId id="260" r:id="rId50"/>
    <p:sldId id="282" r:id="rId51"/>
    <p:sldId id="280" r:id="rId52"/>
    <p:sldId id="261" r:id="rId53"/>
    <p:sldId id="283"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2" autoAdjust="0"/>
    <p:restoredTop sz="89078" autoAdjust="0"/>
  </p:normalViewPr>
  <p:slideViewPr>
    <p:cSldViewPr>
      <p:cViewPr>
        <p:scale>
          <a:sx n="69" d="100"/>
          <a:sy n="69" d="100"/>
        </p:scale>
        <p:origin x="-3000" y="-8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ED22C-25D6-4740-AFD4-C0584CCCE215}" type="doc">
      <dgm:prSet loTypeId="urn:microsoft.com/office/officeart/2005/8/layout/orgChart1" loCatId="hierarchy" qsTypeId="urn:microsoft.com/office/officeart/2005/8/quickstyle/simple1" qsCatId="simple" csTypeId="urn:microsoft.com/office/officeart/2005/8/colors/accent1_2" csCatId="accent1"/>
      <dgm:spPr/>
    </dgm:pt>
    <dgm:pt modelId="{25D264BD-00A7-4C31-A70B-0ACF3BF262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Персональный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компьютер</a:t>
          </a:r>
        </a:p>
      </dgm:t>
    </dgm:pt>
    <dgm:pt modelId="{7685452E-9630-4DFF-B273-A0F411199EFB}" type="parTrans" cxnId="{ABBC4D93-E5D7-4F09-9941-397B664F105D}">
      <dgm:prSet/>
      <dgm:spPr/>
    </dgm:pt>
    <dgm:pt modelId="{1C2B6175-FB68-4C64-AF55-61990275D2CA}" type="sibTrans" cxnId="{ABBC4D93-E5D7-4F09-9941-397B664F105D}">
      <dgm:prSet/>
      <dgm:spPr/>
    </dgm:pt>
    <dgm:pt modelId="{86C0F2B5-B122-48F1-935D-C5B07FB2D5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аппаратные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средства</a:t>
          </a:r>
        </a:p>
      </dgm:t>
    </dgm:pt>
    <dgm:pt modelId="{9B985F91-75D6-45CB-9707-4042AC54F117}" type="parTrans" cxnId="{041D928F-D6EF-47E1-B997-68CFBC40DDB6}">
      <dgm:prSet/>
      <dgm:spPr/>
    </dgm:pt>
    <dgm:pt modelId="{DC97A066-FB4A-41D6-B0DB-A7C99111DB37}" type="sibTrans" cxnId="{041D928F-D6EF-47E1-B997-68CFBC40DDB6}">
      <dgm:prSet/>
      <dgm:spPr/>
    </dgm:pt>
    <dgm:pt modelId="{342CD08F-2451-45DA-89BC-76C9812CA2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программное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обеспечение</a:t>
          </a:r>
        </a:p>
      </dgm:t>
    </dgm:pt>
    <dgm:pt modelId="{6F1129DA-9B8D-4283-ABDC-C78C1790F30A}" type="parTrans" cxnId="{DAD62983-57AA-4BC2-8BC6-F72BE5FFF429}">
      <dgm:prSet/>
      <dgm:spPr/>
    </dgm:pt>
    <dgm:pt modelId="{4048782D-C1CE-4464-95AF-EB7877BA1786}" type="sibTrans" cxnId="{DAD62983-57AA-4BC2-8BC6-F72BE5FFF429}">
      <dgm:prSet/>
      <dgm:spPr/>
    </dgm:pt>
    <dgm:pt modelId="{E4AA4EBF-48F8-4071-8017-5245DC5F5BAD}" type="pres">
      <dgm:prSet presAssocID="{0C4ED22C-25D6-4740-AFD4-C0584CCCE215}" presName="hierChild1" presStyleCnt="0">
        <dgm:presLayoutVars>
          <dgm:orgChart val="1"/>
          <dgm:chPref val="1"/>
          <dgm:dir/>
          <dgm:animOne val="branch"/>
          <dgm:animLvl val="lvl"/>
          <dgm:resizeHandles/>
        </dgm:presLayoutVars>
      </dgm:prSet>
      <dgm:spPr/>
    </dgm:pt>
    <dgm:pt modelId="{0CFBD4A7-CBD7-4516-9F1D-A836420E9DB9}" type="pres">
      <dgm:prSet presAssocID="{25D264BD-00A7-4C31-A70B-0ACF3BF2625F}" presName="hierRoot1" presStyleCnt="0">
        <dgm:presLayoutVars>
          <dgm:hierBranch/>
        </dgm:presLayoutVars>
      </dgm:prSet>
      <dgm:spPr/>
    </dgm:pt>
    <dgm:pt modelId="{3129E808-14B6-4B5A-BDC0-3E013A25639E}" type="pres">
      <dgm:prSet presAssocID="{25D264BD-00A7-4C31-A70B-0ACF3BF2625F}" presName="rootComposite1" presStyleCnt="0"/>
      <dgm:spPr/>
    </dgm:pt>
    <dgm:pt modelId="{354ED6E1-6301-4CDF-9A6F-FD4751336D9F}" type="pres">
      <dgm:prSet presAssocID="{25D264BD-00A7-4C31-A70B-0ACF3BF2625F}" presName="rootText1" presStyleLbl="node0" presStyleIdx="0" presStyleCnt="1">
        <dgm:presLayoutVars>
          <dgm:chPref val="3"/>
        </dgm:presLayoutVars>
      </dgm:prSet>
      <dgm:spPr/>
      <dgm:t>
        <a:bodyPr/>
        <a:lstStyle/>
        <a:p>
          <a:endParaRPr lang="ru-RU"/>
        </a:p>
      </dgm:t>
    </dgm:pt>
    <dgm:pt modelId="{E0A2B47D-27E4-4BFF-94B3-CD10CC3EB061}" type="pres">
      <dgm:prSet presAssocID="{25D264BD-00A7-4C31-A70B-0ACF3BF2625F}" presName="rootConnector1" presStyleLbl="node1" presStyleIdx="0" presStyleCnt="0"/>
      <dgm:spPr/>
      <dgm:t>
        <a:bodyPr/>
        <a:lstStyle/>
        <a:p>
          <a:endParaRPr lang="ru-RU"/>
        </a:p>
      </dgm:t>
    </dgm:pt>
    <dgm:pt modelId="{E93281D4-5E22-4298-A27B-FB9892F5124B}" type="pres">
      <dgm:prSet presAssocID="{25D264BD-00A7-4C31-A70B-0ACF3BF2625F}" presName="hierChild2" presStyleCnt="0"/>
      <dgm:spPr/>
    </dgm:pt>
    <dgm:pt modelId="{F1D34C6B-016E-4631-A1F5-503ACC3AA568}" type="pres">
      <dgm:prSet presAssocID="{9B985F91-75D6-45CB-9707-4042AC54F117}" presName="Name35" presStyleLbl="parChTrans1D2" presStyleIdx="0" presStyleCnt="2"/>
      <dgm:spPr/>
    </dgm:pt>
    <dgm:pt modelId="{C8DD27C9-53CE-4B74-BA82-868F9F4DEEA7}" type="pres">
      <dgm:prSet presAssocID="{86C0F2B5-B122-48F1-935D-C5B07FB2D5F4}" presName="hierRoot2" presStyleCnt="0">
        <dgm:presLayoutVars>
          <dgm:hierBranch/>
        </dgm:presLayoutVars>
      </dgm:prSet>
      <dgm:spPr/>
    </dgm:pt>
    <dgm:pt modelId="{ABF4ACE5-40E8-42BD-9362-320611A4594E}" type="pres">
      <dgm:prSet presAssocID="{86C0F2B5-B122-48F1-935D-C5B07FB2D5F4}" presName="rootComposite" presStyleCnt="0"/>
      <dgm:spPr/>
    </dgm:pt>
    <dgm:pt modelId="{263669DA-5BBB-4F0C-B30B-8B7F36D27E8C}" type="pres">
      <dgm:prSet presAssocID="{86C0F2B5-B122-48F1-935D-C5B07FB2D5F4}" presName="rootText" presStyleLbl="node2" presStyleIdx="0" presStyleCnt="2">
        <dgm:presLayoutVars>
          <dgm:chPref val="3"/>
        </dgm:presLayoutVars>
      </dgm:prSet>
      <dgm:spPr/>
      <dgm:t>
        <a:bodyPr/>
        <a:lstStyle/>
        <a:p>
          <a:endParaRPr lang="ru-RU"/>
        </a:p>
      </dgm:t>
    </dgm:pt>
    <dgm:pt modelId="{E1B8CAEC-947F-4342-ADF5-D030203BA82D}" type="pres">
      <dgm:prSet presAssocID="{86C0F2B5-B122-48F1-935D-C5B07FB2D5F4}" presName="rootConnector" presStyleLbl="node2" presStyleIdx="0" presStyleCnt="2"/>
      <dgm:spPr/>
      <dgm:t>
        <a:bodyPr/>
        <a:lstStyle/>
        <a:p>
          <a:endParaRPr lang="ru-RU"/>
        </a:p>
      </dgm:t>
    </dgm:pt>
    <dgm:pt modelId="{B8CF1574-500B-4AB5-924A-B2EF081A4F31}" type="pres">
      <dgm:prSet presAssocID="{86C0F2B5-B122-48F1-935D-C5B07FB2D5F4}" presName="hierChild4" presStyleCnt="0"/>
      <dgm:spPr/>
    </dgm:pt>
    <dgm:pt modelId="{DC94AE45-DC3D-490F-ADA2-6AD3602ED599}" type="pres">
      <dgm:prSet presAssocID="{86C0F2B5-B122-48F1-935D-C5B07FB2D5F4}" presName="hierChild5" presStyleCnt="0"/>
      <dgm:spPr/>
    </dgm:pt>
    <dgm:pt modelId="{00DB52AB-533A-4BBE-B793-CB4BF4386D20}" type="pres">
      <dgm:prSet presAssocID="{6F1129DA-9B8D-4283-ABDC-C78C1790F30A}" presName="Name35" presStyleLbl="parChTrans1D2" presStyleIdx="1" presStyleCnt="2"/>
      <dgm:spPr/>
    </dgm:pt>
    <dgm:pt modelId="{DE1089ED-2699-4351-B6DB-ABAACFB05CBC}" type="pres">
      <dgm:prSet presAssocID="{342CD08F-2451-45DA-89BC-76C9812CA2BA}" presName="hierRoot2" presStyleCnt="0">
        <dgm:presLayoutVars>
          <dgm:hierBranch/>
        </dgm:presLayoutVars>
      </dgm:prSet>
      <dgm:spPr/>
    </dgm:pt>
    <dgm:pt modelId="{B4B86FC7-19B5-4BB7-B612-DECAA41CF8BE}" type="pres">
      <dgm:prSet presAssocID="{342CD08F-2451-45DA-89BC-76C9812CA2BA}" presName="rootComposite" presStyleCnt="0"/>
      <dgm:spPr/>
    </dgm:pt>
    <dgm:pt modelId="{2BA0E114-9079-44E5-805D-DE7DC60AB4B7}" type="pres">
      <dgm:prSet presAssocID="{342CD08F-2451-45DA-89BC-76C9812CA2BA}" presName="rootText" presStyleLbl="node2" presStyleIdx="1" presStyleCnt="2">
        <dgm:presLayoutVars>
          <dgm:chPref val="3"/>
        </dgm:presLayoutVars>
      </dgm:prSet>
      <dgm:spPr/>
      <dgm:t>
        <a:bodyPr/>
        <a:lstStyle/>
        <a:p>
          <a:endParaRPr lang="ru-RU"/>
        </a:p>
      </dgm:t>
    </dgm:pt>
    <dgm:pt modelId="{A8E9F9FA-058D-4E91-B708-C55E6BE68F9B}" type="pres">
      <dgm:prSet presAssocID="{342CD08F-2451-45DA-89BC-76C9812CA2BA}" presName="rootConnector" presStyleLbl="node2" presStyleIdx="1" presStyleCnt="2"/>
      <dgm:spPr/>
      <dgm:t>
        <a:bodyPr/>
        <a:lstStyle/>
        <a:p>
          <a:endParaRPr lang="ru-RU"/>
        </a:p>
      </dgm:t>
    </dgm:pt>
    <dgm:pt modelId="{DDD37CEB-2370-40BC-8DD4-0E2E3A426A7C}" type="pres">
      <dgm:prSet presAssocID="{342CD08F-2451-45DA-89BC-76C9812CA2BA}" presName="hierChild4" presStyleCnt="0"/>
      <dgm:spPr/>
    </dgm:pt>
    <dgm:pt modelId="{D546B1A5-DEFD-41D6-8F6C-3C23EC4D3766}" type="pres">
      <dgm:prSet presAssocID="{342CD08F-2451-45DA-89BC-76C9812CA2BA}" presName="hierChild5" presStyleCnt="0"/>
      <dgm:spPr/>
    </dgm:pt>
    <dgm:pt modelId="{E79E3BCD-BE88-4B69-B1A2-1B5DA5B21469}" type="pres">
      <dgm:prSet presAssocID="{25D264BD-00A7-4C31-A70B-0ACF3BF2625F}" presName="hierChild3" presStyleCnt="0"/>
      <dgm:spPr/>
    </dgm:pt>
  </dgm:ptLst>
  <dgm:cxnLst>
    <dgm:cxn modelId="{0329A33F-1227-4FBF-8F49-8DF6483CDFC9}" type="presOf" srcId="{25D264BD-00A7-4C31-A70B-0ACF3BF2625F}" destId="{E0A2B47D-27E4-4BFF-94B3-CD10CC3EB061}" srcOrd="1" destOrd="0" presId="urn:microsoft.com/office/officeart/2005/8/layout/orgChart1"/>
    <dgm:cxn modelId="{1141C195-E1DF-4026-870F-9DFF26759D73}" type="presOf" srcId="{25D264BD-00A7-4C31-A70B-0ACF3BF2625F}" destId="{354ED6E1-6301-4CDF-9A6F-FD4751336D9F}" srcOrd="0" destOrd="0" presId="urn:microsoft.com/office/officeart/2005/8/layout/orgChart1"/>
    <dgm:cxn modelId="{55751361-45CB-4A64-BBD8-C023B12850B2}" type="presOf" srcId="{86C0F2B5-B122-48F1-935D-C5B07FB2D5F4}" destId="{263669DA-5BBB-4F0C-B30B-8B7F36D27E8C}" srcOrd="0" destOrd="0" presId="urn:microsoft.com/office/officeart/2005/8/layout/orgChart1"/>
    <dgm:cxn modelId="{DAD62983-57AA-4BC2-8BC6-F72BE5FFF429}" srcId="{25D264BD-00A7-4C31-A70B-0ACF3BF2625F}" destId="{342CD08F-2451-45DA-89BC-76C9812CA2BA}" srcOrd="1" destOrd="0" parTransId="{6F1129DA-9B8D-4283-ABDC-C78C1790F30A}" sibTransId="{4048782D-C1CE-4464-95AF-EB7877BA1786}"/>
    <dgm:cxn modelId="{041D928F-D6EF-47E1-B997-68CFBC40DDB6}" srcId="{25D264BD-00A7-4C31-A70B-0ACF3BF2625F}" destId="{86C0F2B5-B122-48F1-935D-C5B07FB2D5F4}" srcOrd="0" destOrd="0" parTransId="{9B985F91-75D6-45CB-9707-4042AC54F117}" sibTransId="{DC97A066-FB4A-41D6-B0DB-A7C99111DB37}"/>
    <dgm:cxn modelId="{ABBC4D93-E5D7-4F09-9941-397B664F105D}" srcId="{0C4ED22C-25D6-4740-AFD4-C0584CCCE215}" destId="{25D264BD-00A7-4C31-A70B-0ACF3BF2625F}" srcOrd="0" destOrd="0" parTransId="{7685452E-9630-4DFF-B273-A0F411199EFB}" sibTransId="{1C2B6175-FB68-4C64-AF55-61990275D2CA}"/>
    <dgm:cxn modelId="{6536E93A-ECCC-4384-B533-7916A38A8E8B}" type="presOf" srcId="{0C4ED22C-25D6-4740-AFD4-C0584CCCE215}" destId="{E4AA4EBF-48F8-4071-8017-5245DC5F5BAD}" srcOrd="0" destOrd="0" presId="urn:microsoft.com/office/officeart/2005/8/layout/orgChart1"/>
    <dgm:cxn modelId="{2BCEB8DE-D9F2-4705-89E1-D75A631556F8}" type="presOf" srcId="{342CD08F-2451-45DA-89BC-76C9812CA2BA}" destId="{A8E9F9FA-058D-4E91-B708-C55E6BE68F9B}" srcOrd="1" destOrd="0" presId="urn:microsoft.com/office/officeart/2005/8/layout/orgChart1"/>
    <dgm:cxn modelId="{2EEC3B5E-C96E-4164-B71D-366CEEDA9B51}" type="presOf" srcId="{9B985F91-75D6-45CB-9707-4042AC54F117}" destId="{F1D34C6B-016E-4631-A1F5-503ACC3AA568}" srcOrd="0" destOrd="0" presId="urn:microsoft.com/office/officeart/2005/8/layout/orgChart1"/>
    <dgm:cxn modelId="{2E614A24-944D-4A36-A346-5A78FA1E79BC}" type="presOf" srcId="{86C0F2B5-B122-48F1-935D-C5B07FB2D5F4}" destId="{E1B8CAEC-947F-4342-ADF5-D030203BA82D}" srcOrd="1" destOrd="0" presId="urn:microsoft.com/office/officeart/2005/8/layout/orgChart1"/>
    <dgm:cxn modelId="{FF7924FA-D9EC-4200-B124-C7EED0AA897B}" type="presOf" srcId="{6F1129DA-9B8D-4283-ABDC-C78C1790F30A}" destId="{00DB52AB-533A-4BBE-B793-CB4BF4386D20}" srcOrd="0" destOrd="0" presId="urn:microsoft.com/office/officeart/2005/8/layout/orgChart1"/>
    <dgm:cxn modelId="{0BA1ED2E-0B3C-484A-9D27-E95E7B9E76D2}" type="presOf" srcId="{342CD08F-2451-45DA-89BC-76C9812CA2BA}" destId="{2BA0E114-9079-44E5-805D-DE7DC60AB4B7}" srcOrd="0" destOrd="0" presId="urn:microsoft.com/office/officeart/2005/8/layout/orgChart1"/>
    <dgm:cxn modelId="{27D1D974-2EFA-4F6B-AC83-0287C0F2EBA6}" type="presParOf" srcId="{E4AA4EBF-48F8-4071-8017-5245DC5F5BAD}" destId="{0CFBD4A7-CBD7-4516-9F1D-A836420E9DB9}" srcOrd="0" destOrd="0" presId="urn:microsoft.com/office/officeart/2005/8/layout/orgChart1"/>
    <dgm:cxn modelId="{5018E7D7-6FDE-4940-A05A-1D570A163D4E}" type="presParOf" srcId="{0CFBD4A7-CBD7-4516-9F1D-A836420E9DB9}" destId="{3129E808-14B6-4B5A-BDC0-3E013A25639E}" srcOrd="0" destOrd="0" presId="urn:microsoft.com/office/officeart/2005/8/layout/orgChart1"/>
    <dgm:cxn modelId="{BE0E3936-1732-48D3-8603-166CB357D9F8}" type="presParOf" srcId="{3129E808-14B6-4B5A-BDC0-3E013A25639E}" destId="{354ED6E1-6301-4CDF-9A6F-FD4751336D9F}" srcOrd="0" destOrd="0" presId="urn:microsoft.com/office/officeart/2005/8/layout/orgChart1"/>
    <dgm:cxn modelId="{354E172E-1812-4FC7-BD00-3B7F853502C0}" type="presParOf" srcId="{3129E808-14B6-4B5A-BDC0-3E013A25639E}" destId="{E0A2B47D-27E4-4BFF-94B3-CD10CC3EB061}" srcOrd="1" destOrd="0" presId="urn:microsoft.com/office/officeart/2005/8/layout/orgChart1"/>
    <dgm:cxn modelId="{BE4616E3-C049-45CF-AB76-828D79DC31CA}" type="presParOf" srcId="{0CFBD4A7-CBD7-4516-9F1D-A836420E9DB9}" destId="{E93281D4-5E22-4298-A27B-FB9892F5124B}" srcOrd="1" destOrd="0" presId="urn:microsoft.com/office/officeart/2005/8/layout/orgChart1"/>
    <dgm:cxn modelId="{94A00515-7806-4160-BAC2-A5283DA4D18D}" type="presParOf" srcId="{E93281D4-5E22-4298-A27B-FB9892F5124B}" destId="{F1D34C6B-016E-4631-A1F5-503ACC3AA568}" srcOrd="0" destOrd="0" presId="urn:microsoft.com/office/officeart/2005/8/layout/orgChart1"/>
    <dgm:cxn modelId="{CEC394CD-6C24-41F1-8547-69BB90E0D0E8}" type="presParOf" srcId="{E93281D4-5E22-4298-A27B-FB9892F5124B}" destId="{C8DD27C9-53CE-4B74-BA82-868F9F4DEEA7}" srcOrd="1" destOrd="0" presId="urn:microsoft.com/office/officeart/2005/8/layout/orgChart1"/>
    <dgm:cxn modelId="{38AD8AC9-858C-49CD-BE5A-31D5E919B243}" type="presParOf" srcId="{C8DD27C9-53CE-4B74-BA82-868F9F4DEEA7}" destId="{ABF4ACE5-40E8-42BD-9362-320611A4594E}" srcOrd="0" destOrd="0" presId="urn:microsoft.com/office/officeart/2005/8/layout/orgChart1"/>
    <dgm:cxn modelId="{5962A202-A686-46ED-89C6-03E78C02596C}" type="presParOf" srcId="{ABF4ACE5-40E8-42BD-9362-320611A4594E}" destId="{263669DA-5BBB-4F0C-B30B-8B7F36D27E8C}" srcOrd="0" destOrd="0" presId="urn:microsoft.com/office/officeart/2005/8/layout/orgChart1"/>
    <dgm:cxn modelId="{3B94B623-89C8-41E0-B01C-3D60369DD981}" type="presParOf" srcId="{ABF4ACE5-40E8-42BD-9362-320611A4594E}" destId="{E1B8CAEC-947F-4342-ADF5-D030203BA82D}" srcOrd="1" destOrd="0" presId="urn:microsoft.com/office/officeart/2005/8/layout/orgChart1"/>
    <dgm:cxn modelId="{55D2E8A7-0EB4-40D5-9BC4-9B72136FF546}" type="presParOf" srcId="{C8DD27C9-53CE-4B74-BA82-868F9F4DEEA7}" destId="{B8CF1574-500B-4AB5-924A-B2EF081A4F31}" srcOrd="1" destOrd="0" presId="urn:microsoft.com/office/officeart/2005/8/layout/orgChart1"/>
    <dgm:cxn modelId="{90E79303-11C4-4E88-9835-1EC64CE98C78}" type="presParOf" srcId="{C8DD27C9-53CE-4B74-BA82-868F9F4DEEA7}" destId="{DC94AE45-DC3D-490F-ADA2-6AD3602ED599}" srcOrd="2" destOrd="0" presId="urn:microsoft.com/office/officeart/2005/8/layout/orgChart1"/>
    <dgm:cxn modelId="{25DED383-70FF-4346-B816-02FC78062C65}" type="presParOf" srcId="{E93281D4-5E22-4298-A27B-FB9892F5124B}" destId="{00DB52AB-533A-4BBE-B793-CB4BF4386D20}" srcOrd="2" destOrd="0" presId="urn:microsoft.com/office/officeart/2005/8/layout/orgChart1"/>
    <dgm:cxn modelId="{1722872C-0064-4F3E-A563-E9E3CC2C5D7F}" type="presParOf" srcId="{E93281D4-5E22-4298-A27B-FB9892F5124B}" destId="{DE1089ED-2699-4351-B6DB-ABAACFB05CBC}" srcOrd="3" destOrd="0" presId="urn:microsoft.com/office/officeart/2005/8/layout/orgChart1"/>
    <dgm:cxn modelId="{C2AAEE27-DF6E-41BB-BEAB-17639CD293C3}" type="presParOf" srcId="{DE1089ED-2699-4351-B6DB-ABAACFB05CBC}" destId="{B4B86FC7-19B5-4BB7-B612-DECAA41CF8BE}" srcOrd="0" destOrd="0" presId="urn:microsoft.com/office/officeart/2005/8/layout/orgChart1"/>
    <dgm:cxn modelId="{840E5795-142D-4FD1-B563-BA42F03B7B31}" type="presParOf" srcId="{B4B86FC7-19B5-4BB7-B612-DECAA41CF8BE}" destId="{2BA0E114-9079-44E5-805D-DE7DC60AB4B7}" srcOrd="0" destOrd="0" presId="urn:microsoft.com/office/officeart/2005/8/layout/orgChart1"/>
    <dgm:cxn modelId="{7C9308D1-AEEA-4099-A89D-7F87204B79C4}" type="presParOf" srcId="{B4B86FC7-19B5-4BB7-B612-DECAA41CF8BE}" destId="{A8E9F9FA-058D-4E91-B708-C55E6BE68F9B}" srcOrd="1" destOrd="0" presId="urn:microsoft.com/office/officeart/2005/8/layout/orgChart1"/>
    <dgm:cxn modelId="{42C14264-49A2-4872-8287-30BCB29CD5B7}" type="presParOf" srcId="{DE1089ED-2699-4351-B6DB-ABAACFB05CBC}" destId="{DDD37CEB-2370-40BC-8DD4-0E2E3A426A7C}" srcOrd="1" destOrd="0" presId="urn:microsoft.com/office/officeart/2005/8/layout/orgChart1"/>
    <dgm:cxn modelId="{5A35FE26-23EF-40CB-B0E5-92E0D5C25E9F}" type="presParOf" srcId="{DE1089ED-2699-4351-B6DB-ABAACFB05CBC}" destId="{D546B1A5-DEFD-41D6-8F6C-3C23EC4D3766}" srcOrd="2" destOrd="0" presId="urn:microsoft.com/office/officeart/2005/8/layout/orgChart1"/>
    <dgm:cxn modelId="{E7AFC276-9363-4014-BA20-8FA58A1B67F2}" type="presParOf" srcId="{0CFBD4A7-CBD7-4516-9F1D-A836420E9DB9}" destId="{E79E3BCD-BE88-4B69-B1A2-1B5DA5B2146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A0E4D-87B2-4152-8011-8E335F91EDCA}" type="doc">
      <dgm:prSet loTypeId="urn:microsoft.com/office/officeart/2005/8/layout/orgChart1" loCatId="hierarchy" qsTypeId="urn:microsoft.com/office/officeart/2005/8/quickstyle/simple1" qsCatId="simple" csTypeId="urn:microsoft.com/office/officeart/2005/8/colors/accent1_2" csCatId="accent1"/>
      <dgm:spPr/>
    </dgm:pt>
    <dgm:pt modelId="{639C236D-1E52-4F46-A18F-2ED7F5AB793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Видеосистема</a:t>
          </a:r>
          <a:endParaRPr kumimoji="0" lang="en-US" b="1" i="1"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компьютера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tx1"/>
              </a:solidFill>
              <a:effectLst/>
              <a:latin typeface="Arial" charset="0"/>
              <a:cs typeface="Arial" charset="0"/>
            </a:rPr>
            <a:t> </a:t>
          </a:r>
        </a:p>
      </dgm:t>
    </dgm:pt>
    <dgm:pt modelId="{5491CEF3-82D4-4F20-99B9-45CB89A80A6E}" type="parTrans" cxnId="{3D3B8759-DAB6-41EB-8751-E54BDC54A975}">
      <dgm:prSet/>
      <dgm:spPr/>
    </dgm:pt>
    <dgm:pt modelId="{2C6D9224-E7CF-4EF1-809E-0A3B3A3B4ABE}" type="sibTrans" cxnId="{3D3B8759-DAB6-41EB-8751-E54BDC54A975}">
      <dgm:prSet/>
      <dgm:spPr/>
    </dgm:pt>
    <dgm:pt modelId="{F50F91CF-941B-4FB5-B91F-60DF93B5B26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монитор</a:t>
          </a:r>
        </a:p>
      </dgm:t>
    </dgm:pt>
    <dgm:pt modelId="{13156005-E91A-4076-B59A-AFDB8EDBE15C}" type="parTrans" cxnId="{5C9E2233-C49C-4151-AF30-0AD6CF2628E1}">
      <dgm:prSet/>
      <dgm:spPr/>
    </dgm:pt>
    <dgm:pt modelId="{5F9FB876-0008-4770-8D09-CDC2DEF84410}" type="sibTrans" cxnId="{5C9E2233-C49C-4151-AF30-0AD6CF2628E1}">
      <dgm:prSet/>
      <dgm:spPr/>
    </dgm:pt>
    <dgm:pt modelId="{65360FC6-8D4B-47AC-B299-72A2B05833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bg1"/>
              </a:solidFill>
              <a:effectLst/>
              <a:latin typeface="Arial" charset="0"/>
              <a:cs typeface="Arial" charset="0"/>
            </a:rPr>
            <a:t>видеокарта</a:t>
          </a:r>
        </a:p>
      </dgm:t>
    </dgm:pt>
    <dgm:pt modelId="{07FB755C-0625-4F4D-922E-1BE0F591CA2B}" type="parTrans" cxnId="{BC5E0DEB-9A74-4D5C-99C4-B4CD4962EA24}">
      <dgm:prSet/>
      <dgm:spPr/>
    </dgm:pt>
    <dgm:pt modelId="{F9CF0261-44D8-4EDC-A450-5D5E1DD89833}" type="sibTrans" cxnId="{BC5E0DEB-9A74-4D5C-99C4-B4CD4962EA24}">
      <dgm:prSet/>
      <dgm:spPr/>
    </dgm:pt>
    <dgm:pt modelId="{2381B711-AE5B-4851-A385-44AD120977F6}" type="pres">
      <dgm:prSet presAssocID="{612A0E4D-87B2-4152-8011-8E335F91EDCA}" presName="hierChild1" presStyleCnt="0">
        <dgm:presLayoutVars>
          <dgm:orgChart val="1"/>
          <dgm:chPref val="1"/>
          <dgm:dir/>
          <dgm:animOne val="branch"/>
          <dgm:animLvl val="lvl"/>
          <dgm:resizeHandles/>
        </dgm:presLayoutVars>
      </dgm:prSet>
      <dgm:spPr/>
    </dgm:pt>
    <dgm:pt modelId="{81E37083-D1DA-4746-B189-DD7939AC4712}" type="pres">
      <dgm:prSet presAssocID="{639C236D-1E52-4F46-A18F-2ED7F5AB7938}" presName="hierRoot1" presStyleCnt="0">
        <dgm:presLayoutVars>
          <dgm:hierBranch/>
        </dgm:presLayoutVars>
      </dgm:prSet>
      <dgm:spPr/>
    </dgm:pt>
    <dgm:pt modelId="{BDAECDA2-9F26-4977-ACD6-CF6C949C96F9}" type="pres">
      <dgm:prSet presAssocID="{639C236D-1E52-4F46-A18F-2ED7F5AB7938}" presName="rootComposite1" presStyleCnt="0"/>
      <dgm:spPr/>
    </dgm:pt>
    <dgm:pt modelId="{8B7AF396-ABD4-434A-A377-E53D160CDD9A}" type="pres">
      <dgm:prSet presAssocID="{639C236D-1E52-4F46-A18F-2ED7F5AB7938}" presName="rootText1" presStyleLbl="node0" presStyleIdx="0" presStyleCnt="1">
        <dgm:presLayoutVars>
          <dgm:chPref val="3"/>
        </dgm:presLayoutVars>
      </dgm:prSet>
      <dgm:spPr/>
      <dgm:t>
        <a:bodyPr/>
        <a:lstStyle/>
        <a:p>
          <a:endParaRPr lang="ru-RU"/>
        </a:p>
      </dgm:t>
    </dgm:pt>
    <dgm:pt modelId="{C371DB3F-91F8-4189-A912-46CF54234FEF}" type="pres">
      <dgm:prSet presAssocID="{639C236D-1E52-4F46-A18F-2ED7F5AB7938}" presName="rootConnector1" presStyleLbl="node1" presStyleIdx="0" presStyleCnt="0"/>
      <dgm:spPr/>
      <dgm:t>
        <a:bodyPr/>
        <a:lstStyle/>
        <a:p>
          <a:endParaRPr lang="ru-RU"/>
        </a:p>
      </dgm:t>
    </dgm:pt>
    <dgm:pt modelId="{B9B17A1A-C368-4EA6-A697-2E43149A1879}" type="pres">
      <dgm:prSet presAssocID="{639C236D-1E52-4F46-A18F-2ED7F5AB7938}" presName="hierChild2" presStyleCnt="0"/>
      <dgm:spPr/>
    </dgm:pt>
    <dgm:pt modelId="{1E0E4D9E-C5F2-45DB-8F19-FC2FA752B3F6}" type="pres">
      <dgm:prSet presAssocID="{13156005-E91A-4076-B59A-AFDB8EDBE15C}" presName="Name35" presStyleLbl="parChTrans1D2" presStyleIdx="0" presStyleCnt="2"/>
      <dgm:spPr/>
    </dgm:pt>
    <dgm:pt modelId="{28643BA4-849A-4C7D-B829-FC705778C78F}" type="pres">
      <dgm:prSet presAssocID="{F50F91CF-941B-4FB5-B91F-60DF93B5B26D}" presName="hierRoot2" presStyleCnt="0">
        <dgm:presLayoutVars>
          <dgm:hierBranch/>
        </dgm:presLayoutVars>
      </dgm:prSet>
      <dgm:spPr/>
    </dgm:pt>
    <dgm:pt modelId="{B4F94655-A04A-46D2-B41A-9F5ABE27AA2C}" type="pres">
      <dgm:prSet presAssocID="{F50F91CF-941B-4FB5-B91F-60DF93B5B26D}" presName="rootComposite" presStyleCnt="0"/>
      <dgm:spPr/>
    </dgm:pt>
    <dgm:pt modelId="{074A2018-9AD5-4437-8BAC-05F799DA92C2}" type="pres">
      <dgm:prSet presAssocID="{F50F91CF-941B-4FB5-B91F-60DF93B5B26D}" presName="rootText" presStyleLbl="node2" presStyleIdx="0" presStyleCnt="2">
        <dgm:presLayoutVars>
          <dgm:chPref val="3"/>
        </dgm:presLayoutVars>
      </dgm:prSet>
      <dgm:spPr/>
      <dgm:t>
        <a:bodyPr/>
        <a:lstStyle/>
        <a:p>
          <a:endParaRPr lang="ru-RU"/>
        </a:p>
      </dgm:t>
    </dgm:pt>
    <dgm:pt modelId="{048C261C-38FB-4011-9AB7-8BDBF0260D10}" type="pres">
      <dgm:prSet presAssocID="{F50F91CF-941B-4FB5-B91F-60DF93B5B26D}" presName="rootConnector" presStyleLbl="node2" presStyleIdx="0" presStyleCnt="2"/>
      <dgm:spPr/>
      <dgm:t>
        <a:bodyPr/>
        <a:lstStyle/>
        <a:p>
          <a:endParaRPr lang="ru-RU"/>
        </a:p>
      </dgm:t>
    </dgm:pt>
    <dgm:pt modelId="{D3FE79F6-2CF4-405A-8115-5BDC05B85EAA}" type="pres">
      <dgm:prSet presAssocID="{F50F91CF-941B-4FB5-B91F-60DF93B5B26D}" presName="hierChild4" presStyleCnt="0"/>
      <dgm:spPr/>
    </dgm:pt>
    <dgm:pt modelId="{E198192F-7904-4D2B-82FD-CE0CA487BABC}" type="pres">
      <dgm:prSet presAssocID="{F50F91CF-941B-4FB5-B91F-60DF93B5B26D}" presName="hierChild5" presStyleCnt="0"/>
      <dgm:spPr/>
    </dgm:pt>
    <dgm:pt modelId="{65CCB337-F3D3-4D95-8279-9773460A96A4}" type="pres">
      <dgm:prSet presAssocID="{07FB755C-0625-4F4D-922E-1BE0F591CA2B}" presName="Name35" presStyleLbl="parChTrans1D2" presStyleIdx="1" presStyleCnt="2"/>
      <dgm:spPr/>
    </dgm:pt>
    <dgm:pt modelId="{DF567F1B-EFB2-4D22-80B8-97B288D99D5C}" type="pres">
      <dgm:prSet presAssocID="{65360FC6-8D4B-47AC-B299-72A2B05833EC}" presName="hierRoot2" presStyleCnt="0">
        <dgm:presLayoutVars>
          <dgm:hierBranch/>
        </dgm:presLayoutVars>
      </dgm:prSet>
      <dgm:spPr/>
    </dgm:pt>
    <dgm:pt modelId="{EC218F0A-864A-4EEC-A064-0B467F0D13E2}" type="pres">
      <dgm:prSet presAssocID="{65360FC6-8D4B-47AC-B299-72A2B05833EC}" presName="rootComposite" presStyleCnt="0"/>
      <dgm:spPr/>
    </dgm:pt>
    <dgm:pt modelId="{1A83AF52-7877-4C4F-9BA2-9ED451842B02}" type="pres">
      <dgm:prSet presAssocID="{65360FC6-8D4B-47AC-B299-72A2B05833EC}" presName="rootText" presStyleLbl="node2" presStyleIdx="1" presStyleCnt="2">
        <dgm:presLayoutVars>
          <dgm:chPref val="3"/>
        </dgm:presLayoutVars>
      </dgm:prSet>
      <dgm:spPr/>
      <dgm:t>
        <a:bodyPr/>
        <a:lstStyle/>
        <a:p>
          <a:endParaRPr lang="ru-RU"/>
        </a:p>
      </dgm:t>
    </dgm:pt>
    <dgm:pt modelId="{83093DC4-7720-4F9D-B36C-81A389CE2248}" type="pres">
      <dgm:prSet presAssocID="{65360FC6-8D4B-47AC-B299-72A2B05833EC}" presName="rootConnector" presStyleLbl="node2" presStyleIdx="1" presStyleCnt="2"/>
      <dgm:spPr/>
      <dgm:t>
        <a:bodyPr/>
        <a:lstStyle/>
        <a:p>
          <a:endParaRPr lang="ru-RU"/>
        </a:p>
      </dgm:t>
    </dgm:pt>
    <dgm:pt modelId="{FD4F7C58-110F-44C0-B71C-396EEB5B5FF6}" type="pres">
      <dgm:prSet presAssocID="{65360FC6-8D4B-47AC-B299-72A2B05833EC}" presName="hierChild4" presStyleCnt="0"/>
      <dgm:spPr/>
    </dgm:pt>
    <dgm:pt modelId="{F0B26987-0EE7-4AD7-B6EA-1F7A6E467CBC}" type="pres">
      <dgm:prSet presAssocID="{65360FC6-8D4B-47AC-B299-72A2B05833EC}" presName="hierChild5" presStyleCnt="0"/>
      <dgm:spPr/>
    </dgm:pt>
    <dgm:pt modelId="{92771A23-03DF-4DF5-A05A-200FA50F7151}" type="pres">
      <dgm:prSet presAssocID="{639C236D-1E52-4F46-A18F-2ED7F5AB7938}" presName="hierChild3" presStyleCnt="0"/>
      <dgm:spPr/>
    </dgm:pt>
  </dgm:ptLst>
  <dgm:cxnLst>
    <dgm:cxn modelId="{0D1CE7A0-FDE6-447D-816D-30BA1FBCA7FE}" type="presOf" srcId="{65360FC6-8D4B-47AC-B299-72A2B05833EC}" destId="{1A83AF52-7877-4C4F-9BA2-9ED451842B02}" srcOrd="0" destOrd="0" presId="urn:microsoft.com/office/officeart/2005/8/layout/orgChart1"/>
    <dgm:cxn modelId="{5C9E2233-C49C-4151-AF30-0AD6CF2628E1}" srcId="{639C236D-1E52-4F46-A18F-2ED7F5AB7938}" destId="{F50F91CF-941B-4FB5-B91F-60DF93B5B26D}" srcOrd="0" destOrd="0" parTransId="{13156005-E91A-4076-B59A-AFDB8EDBE15C}" sibTransId="{5F9FB876-0008-4770-8D09-CDC2DEF84410}"/>
    <dgm:cxn modelId="{4094617B-E92F-4DB5-9804-DA0A886DE85F}" type="presOf" srcId="{13156005-E91A-4076-B59A-AFDB8EDBE15C}" destId="{1E0E4D9E-C5F2-45DB-8F19-FC2FA752B3F6}" srcOrd="0" destOrd="0" presId="urn:microsoft.com/office/officeart/2005/8/layout/orgChart1"/>
    <dgm:cxn modelId="{E5932985-20F1-4977-B5D4-0438AF8FB6D2}" type="presOf" srcId="{639C236D-1E52-4F46-A18F-2ED7F5AB7938}" destId="{8B7AF396-ABD4-434A-A377-E53D160CDD9A}" srcOrd="0" destOrd="0" presId="urn:microsoft.com/office/officeart/2005/8/layout/orgChart1"/>
    <dgm:cxn modelId="{39A4CB87-CEAD-404D-AC81-5449582B4FDD}" type="presOf" srcId="{612A0E4D-87B2-4152-8011-8E335F91EDCA}" destId="{2381B711-AE5B-4851-A385-44AD120977F6}" srcOrd="0" destOrd="0" presId="urn:microsoft.com/office/officeart/2005/8/layout/orgChart1"/>
    <dgm:cxn modelId="{F256BF62-04B0-4CFC-8B12-37533887D777}" type="presOf" srcId="{F50F91CF-941B-4FB5-B91F-60DF93B5B26D}" destId="{074A2018-9AD5-4437-8BAC-05F799DA92C2}" srcOrd="0" destOrd="0" presId="urn:microsoft.com/office/officeart/2005/8/layout/orgChart1"/>
    <dgm:cxn modelId="{BC5E0DEB-9A74-4D5C-99C4-B4CD4962EA24}" srcId="{639C236D-1E52-4F46-A18F-2ED7F5AB7938}" destId="{65360FC6-8D4B-47AC-B299-72A2B05833EC}" srcOrd="1" destOrd="0" parTransId="{07FB755C-0625-4F4D-922E-1BE0F591CA2B}" sibTransId="{F9CF0261-44D8-4EDC-A450-5D5E1DD89833}"/>
    <dgm:cxn modelId="{43B696B4-9EC7-47D9-A41C-A02DF5668013}" type="presOf" srcId="{639C236D-1E52-4F46-A18F-2ED7F5AB7938}" destId="{C371DB3F-91F8-4189-A912-46CF54234FEF}" srcOrd="1" destOrd="0" presId="urn:microsoft.com/office/officeart/2005/8/layout/orgChart1"/>
    <dgm:cxn modelId="{0CBC7550-F6FB-4517-B8C2-A6F365E12B86}" type="presOf" srcId="{65360FC6-8D4B-47AC-B299-72A2B05833EC}" destId="{83093DC4-7720-4F9D-B36C-81A389CE2248}" srcOrd="1" destOrd="0" presId="urn:microsoft.com/office/officeart/2005/8/layout/orgChart1"/>
    <dgm:cxn modelId="{6099016E-C506-4634-BDE5-0E00E8F33B4B}" type="presOf" srcId="{07FB755C-0625-4F4D-922E-1BE0F591CA2B}" destId="{65CCB337-F3D3-4D95-8279-9773460A96A4}" srcOrd="0" destOrd="0" presId="urn:microsoft.com/office/officeart/2005/8/layout/orgChart1"/>
    <dgm:cxn modelId="{3D3B8759-DAB6-41EB-8751-E54BDC54A975}" srcId="{612A0E4D-87B2-4152-8011-8E335F91EDCA}" destId="{639C236D-1E52-4F46-A18F-2ED7F5AB7938}" srcOrd="0" destOrd="0" parTransId="{5491CEF3-82D4-4F20-99B9-45CB89A80A6E}" sibTransId="{2C6D9224-E7CF-4EF1-809E-0A3B3A3B4ABE}"/>
    <dgm:cxn modelId="{3A727E2B-BE29-4786-A864-2729E6F76323}" type="presOf" srcId="{F50F91CF-941B-4FB5-B91F-60DF93B5B26D}" destId="{048C261C-38FB-4011-9AB7-8BDBF0260D10}" srcOrd="1" destOrd="0" presId="urn:microsoft.com/office/officeart/2005/8/layout/orgChart1"/>
    <dgm:cxn modelId="{9C56343B-DF44-4046-93DD-2750A96D7FEA}" type="presParOf" srcId="{2381B711-AE5B-4851-A385-44AD120977F6}" destId="{81E37083-D1DA-4746-B189-DD7939AC4712}" srcOrd="0" destOrd="0" presId="urn:microsoft.com/office/officeart/2005/8/layout/orgChart1"/>
    <dgm:cxn modelId="{7520D9E5-0D77-40A5-9D8B-A9DAC2D5D759}" type="presParOf" srcId="{81E37083-D1DA-4746-B189-DD7939AC4712}" destId="{BDAECDA2-9F26-4977-ACD6-CF6C949C96F9}" srcOrd="0" destOrd="0" presId="urn:microsoft.com/office/officeart/2005/8/layout/orgChart1"/>
    <dgm:cxn modelId="{EDD49298-1981-4E43-A281-D603DD58E1D3}" type="presParOf" srcId="{BDAECDA2-9F26-4977-ACD6-CF6C949C96F9}" destId="{8B7AF396-ABD4-434A-A377-E53D160CDD9A}" srcOrd="0" destOrd="0" presId="urn:microsoft.com/office/officeart/2005/8/layout/orgChart1"/>
    <dgm:cxn modelId="{5E1D8547-E4B7-44FA-8A30-D82292D13692}" type="presParOf" srcId="{BDAECDA2-9F26-4977-ACD6-CF6C949C96F9}" destId="{C371DB3F-91F8-4189-A912-46CF54234FEF}" srcOrd="1" destOrd="0" presId="urn:microsoft.com/office/officeart/2005/8/layout/orgChart1"/>
    <dgm:cxn modelId="{604B1006-4E91-4738-9428-B0B7DDD607F1}" type="presParOf" srcId="{81E37083-D1DA-4746-B189-DD7939AC4712}" destId="{B9B17A1A-C368-4EA6-A697-2E43149A1879}" srcOrd="1" destOrd="0" presId="urn:microsoft.com/office/officeart/2005/8/layout/orgChart1"/>
    <dgm:cxn modelId="{1344EB2D-10FF-41FA-BEE0-648C7950CB34}" type="presParOf" srcId="{B9B17A1A-C368-4EA6-A697-2E43149A1879}" destId="{1E0E4D9E-C5F2-45DB-8F19-FC2FA752B3F6}" srcOrd="0" destOrd="0" presId="urn:microsoft.com/office/officeart/2005/8/layout/orgChart1"/>
    <dgm:cxn modelId="{BD90CC52-E352-43F3-B7C8-8D911878C0E7}" type="presParOf" srcId="{B9B17A1A-C368-4EA6-A697-2E43149A1879}" destId="{28643BA4-849A-4C7D-B829-FC705778C78F}" srcOrd="1" destOrd="0" presId="urn:microsoft.com/office/officeart/2005/8/layout/orgChart1"/>
    <dgm:cxn modelId="{7629745B-3649-4363-B526-A07DF8675257}" type="presParOf" srcId="{28643BA4-849A-4C7D-B829-FC705778C78F}" destId="{B4F94655-A04A-46D2-B41A-9F5ABE27AA2C}" srcOrd="0" destOrd="0" presId="urn:microsoft.com/office/officeart/2005/8/layout/orgChart1"/>
    <dgm:cxn modelId="{A23CE326-BC17-41BD-B835-0258B7A6EDF1}" type="presParOf" srcId="{B4F94655-A04A-46D2-B41A-9F5ABE27AA2C}" destId="{074A2018-9AD5-4437-8BAC-05F799DA92C2}" srcOrd="0" destOrd="0" presId="urn:microsoft.com/office/officeart/2005/8/layout/orgChart1"/>
    <dgm:cxn modelId="{E0C271E5-A168-4985-86FF-B58E3D0A71E2}" type="presParOf" srcId="{B4F94655-A04A-46D2-B41A-9F5ABE27AA2C}" destId="{048C261C-38FB-4011-9AB7-8BDBF0260D10}" srcOrd="1" destOrd="0" presId="urn:microsoft.com/office/officeart/2005/8/layout/orgChart1"/>
    <dgm:cxn modelId="{A9CBCB23-BCC5-45A6-A296-4DA79BF7A565}" type="presParOf" srcId="{28643BA4-849A-4C7D-B829-FC705778C78F}" destId="{D3FE79F6-2CF4-405A-8115-5BDC05B85EAA}" srcOrd="1" destOrd="0" presId="urn:microsoft.com/office/officeart/2005/8/layout/orgChart1"/>
    <dgm:cxn modelId="{04296ED5-FDE9-4A80-A7D8-AFD4E4B90B5C}" type="presParOf" srcId="{28643BA4-849A-4C7D-B829-FC705778C78F}" destId="{E198192F-7904-4D2B-82FD-CE0CA487BABC}" srcOrd="2" destOrd="0" presId="urn:microsoft.com/office/officeart/2005/8/layout/orgChart1"/>
    <dgm:cxn modelId="{7423B434-7845-4443-B304-0A71F7C90FDF}" type="presParOf" srcId="{B9B17A1A-C368-4EA6-A697-2E43149A1879}" destId="{65CCB337-F3D3-4D95-8279-9773460A96A4}" srcOrd="2" destOrd="0" presId="urn:microsoft.com/office/officeart/2005/8/layout/orgChart1"/>
    <dgm:cxn modelId="{9B4E41E2-5A87-4C27-9C92-92551E0B35F9}" type="presParOf" srcId="{B9B17A1A-C368-4EA6-A697-2E43149A1879}" destId="{DF567F1B-EFB2-4D22-80B8-97B288D99D5C}" srcOrd="3" destOrd="0" presId="urn:microsoft.com/office/officeart/2005/8/layout/orgChart1"/>
    <dgm:cxn modelId="{433E2331-5E55-413A-BE3E-2995E4582912}" type="presParOf" srcId="{DF567F1B-EFB2-4D22-80B8-97B288D99D5C}" destId="{EC218F0A-864A-4EEC-A064-0B467F0D13E2}" srcOrd="0" destOrd="0" presId="urn:microsoft.com/office/officeart/2005/8/layout/orgChart1"/>
    <dgm:cxn modelId="{52E548A5-42AD-446E-A131-C4D497E61BD4}" type="presParOf" srcId="{EC218F0A-864A-4EEC-A064-0B467F0D13E2}" destId="{1A83AF52-7877-4C4F-9BA2-9ED451842B02}" srcOrd="0" destOrd="0" presId="urn:microsoft.com/office/officeart/2005/8/layout/orgChart1"/>
    <dgm:cxn modelId="{5FC8F20D-BCEA-498B-A2A1-9A0D4BB11209}" type="presParOf" srcId="{EC218F0A-864A-4EEC-A064-0B467F0D13E2}" destId="{83093DC4-7720-4F9D-B36C-81A389CE2248}" srcOrd="1" destOrd="0" presId="urn:microsoft.com/office/officeart/2005/8/layout/orgChart1"/>
    <dgm:cxn modelId="{1EB6BA3B-2FED-4FF9-A760-30DA6AEEA3E3}" type="presParOf" srcId="{DF567F1B-EFB2-4D22-80B8-97B288D99D5C}" destId="{FD4F7C58-110F-44C0-B71C-396EEB5B5FF6}" srcOrd="1" destOrd="0" presId="urn:microsoft.com/office/officeart/2005/8/layout/orgChart1"/>
    <dgm:cxn modelId="{33E41320-AE7C-47BF-89C8-DE454995A46D}" type="presParOf" srcId="{DF567F1B-EFB2-4D22-80B8-97B288D99D5C}" destId="{F0B26987-0EE7-4AD7-B6EA-1F7A6E467CBC}" srcOrd="2" destOrd="0" presId="urn:microsoft.com/office/officeart/2005/8/layout/orgChart1"/>
    <dgm:cxn modelId="{094D5670-FCF9-48C8-B9A4-C6254C615326}" type="presParOf" srcId="{81E37083-D1DA-4746-B189-DD7939AC4712}" destId="{92771A23-03DF-4DF5-A05A-200FA50F71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B52AB-533A-4BBE-B793-CB4BF4386D20}">
      <dsp:nvSpPr>
        <dsp:cNvPr id="0" name=""/>
        <dsp:cNvSpPr/>
      </dsp:nvSpPr>
      <dsp:spPr>
        <a:xfrm>
          <a:off x="4114800" y="1874551"/>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D34C6B-016E-4631-A1F5-503ACC3AA568}">
      <dsp:nvSpPr>
        <dsp:cNvPr id="0" name=""/>
        <dsp:cNvSpPr/>
      </dsp:nvSpPr>
      <dsp:spPr>
        <a:xfrm>
          <a:off x="1862986" y="1874551"/>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ED6E1-6301-4CDF-9A6F-FD4751336D9F}">
      <dsp:nvSpPr>
        <dsp:cNvPr id="0" name=""/>
        <dsp:cNvSpPr/>
      </dsp:nvSpPr>
      <dsp:spPr>
        <a:xfrm>
          <a:off x="2253797" y="13549"/>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800" b="1" i="1" u="none" strike="noStrike" kern="1200" cap="none" normalizeH="0" baseline="0" smtClean="0">
              <a:ln>
                <a:noFill/>
              </a:ln>
              <a:solidFill>
                <a:schemeClr val="bg1"/>
              </a:solidFill>
              <a:effectLst/>
              <a:latin typeface="Arial" charset="0"/>
              <a:cs typeface="Arial" charset="0"/>
            </a:rPr>
            <a:t>Персональный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800" b="1" i="1" u="none" strike="noStrike" kern="1200" cap="none" normalizeH="0" baseline="0" smtClean="0">
              <a:ln>
                <a:noFill/>
              </a:ln>
              <a:solidFill>
                <a:schemeClr val="bg1"/>
              </a:solidFill>
              <a:effectLst/>
              <a:latin typeface="Arial" charset="0"/>
              <a:cs typeface="Arial" charset="0"/>
            </a:rPr>
            <a:t>компьютер</a:t>
          </a:r>
        </a:p>
      </dsp:txBody>
      <dsp:txXfrm>
        <a:off x="2253797" y="13549"/>
        <a:ext cx="3722005" cy="1861002"/>
      </dsp:txXfrm>
    </dsp:sp>
    <dsp:sp modelId="{263669DA-5BBB-4F0C-B30B-8B7F36D27E8C}">
      <dsp:nvSpPr>
        <dsp:cNvPr id="0" name=""/>
        <dsp:cNvSpPr/>
      </dsp:nvSpPr>
      <dsp:spPr>
        <a:xfrm>
          <a:off x="1984" y="2656173"/>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800" b="1" i="1" u="none" strike="noStrike" kern="1200" cap="none" normalizeH="0" baseline="0" smtClean="0">
              <a:ln>
                <a:noFill/>
              </a:ln>
              <a:solidFill>
                <a:schemeClr val="bg1"/>
              </a:solidFill>
              <a:effectLst/>
              <a:latin typeface="Arial" charset="0"/>
              <a:cs typeface="Arial" charset="0"/>
            </a:rPr>
            <a:t>аппаратные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800" b="1" i="1" u="none" strike="noStrike" kern="1200" cap="none" normalizeH="0" baseline="0" smtClean="0">
              <a:ln>
                <a:noFill/>
              </a:ln>
              <a:solidFill>
                <a:schemeClr val="bg1"/>
              </a:solidFill>
              <a:effectLst/>
              <a:latin typeface="Arial" charset="0"/>
              <a:cs typeface="Arial" charset="0"/>
            </a:rPr>
            <a:t>средства</a:t>
          </a:r>
        </a:p>
      </dsp:txBody>
      <dsp:txXfrm>
        <a:off x="1984" y="2656173"/>
        <a:ext cx="3722005" cy="1861002"/>
      </dsp:txXfrm>
    </dsp:sp>
    <dsp:sp modelId="{2BA0E114-9079-44E5-805D-DE7DC60AB4B7}">
      <dsp:nvSpPr>
        <dsp:cNvPr id="0" name=""/>
        <dsp:cNvSpPr/>
      </dsp:nvSpPr>
      <dsp:spPr>
        <a:xfrm>
          <a:off x="4505610" y="2656173"/>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800" b="1" i="1" u="none" strike="noStrike" kern="1200" cap="none" normalizeH="0" baseline="0" smtClean="0">
              <a:ln>
                <a:noFill/>
              </a:ln>
              <a:solidFill>
                <a:schemeClr val="bg1"/>
              </a:solidFill>
              <a:effectLst/>
              <a:latin typeface="Arial" charset="0"/>
              <a:cs typeface="Arial" charset="0"/>
            </a:rPr>
            <a:t>программное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800" b="1" i="1" u="none" strike="noStrike" kern="1200" cap="none" normalizeH="0" baseline="0" smtClean="0">
              <a:ln>
                <a:noFill/>
              </a:ln>
              <a:solidFill>
                <a:schemeClr val="bg1"/>
              </a:solidFill>
              <a:effectLst/>
              <a:latin typeface="Arial" charset="0"/>
              <a:cs typeface="Arial" charset="0"/>
            </a:rPr>
            <a:t>обеспечение</a:t>
          </a:r>
        </a:p>
      </dsp:txBody>
      <dsp:txXfrm>
        <a:off x="4505610" y="2656173"/>
        <a:ext cx="3722005" cy="1861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5AB54E3-7C32-40DD-A64C-9BCB7C6D0B60}" type="datetimeFigureOut">
              <a:rPr lang="ru-RU"/>
              <a:pPr>
                <a:defRPr/>
              </a:pPr>
              <a:t>20.01.2025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095B96F-01E4-4182-87A5-4F3A56BF3BF1}" type="slidenum">
              <a:rPr lang="ru-RU"/>
              <a:pPr>
                <a:defRPr/>
              </a:pPr>
              <a:t>‹#›</a:t>
            </a:fld>
            <a:endParaRPr lang="ru-RU"/>
          </a:p>
        </p:txBody>
      </p:sp>
    </p:spTree>
    <p:extLst>
      <p:ext uri="{BB962C8B-B14F-4D97-AF65-F5344CB8AC3E}">
        <p14:creationId xmlns:p14="http://schemas.microsoft.com/office/powerpoint/2010/main" val="2715269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iikt.narod.ru/osnov/mat3/comp/intel.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«Мозгом» центральной части компьютера является </a:t>
            </a:r>
            <a:r>
              <a:rPr lang="ru-RU" smtClean="0">
                <a:hlinkClick r:id="rId3"/>
              </a:rPr>
              <a:t>процессор</a:t>
            </a:r>
            <a:r>
              <a:rPr lang="ru-RU" smtClean="0"/>
              <a:t>. Он расшифровывает и выполняет задания, совершая арифметические и логические операции, а также осуществляет управление всеми процессами в компьютере. Поэтому его функциональными частями являются устройство управления (УУ) и арифметико-логическое устройство (АЛУ), технологически не разделяемые на отдельные устройства.</a:t>
            </a:r>
          </a:p>
          <a:p>
            <a:pPr eaLnBrk="1" hangingPunct="1">
              <a:spcBef>
                <a:spcPct val="0"/>
              </a:spcBef>
            </a:pPr>
            <a:endParaRPr lang="ru-RU" smtClean="0"/>
          </a:p>
        </p:txBody>
      </p:sp>
      <p:sp>
        <p:nvSpPr>
          <p:cNvPr id="634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A409F5-04FC-4190-A6E9-0B59C2D5D8A5}" type="slidenum">
              <a:rPr lang="ru-RU" smtClean="0"/>
              <a:pPr/>
              <a:t>5</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1.основные устройства </a:t>
            </a:r>
            <a:r>
              <a:rPr lang="ru-RU" b="1" smtClean="0"/>
              <a:t>ввода</a:t>
            </a:r>
            <a:r>
              <a:rPr lang="ru-RU" smtClean="0"/>
              <a:t>: клавиатуру и манипулятор «мышь»;</a:t>
            </a:r>
          </a:p>
          <a:p>
            <a:pPr eaLnBrk="1" hangingPunct="1">
              <a:spcBef>
                <a:spcPct val="0"/>
              </a:spcBef>
            </a:pPr>
            <a:r>
              <a:rPr lang="ru-RU" smtClean="0"/>
              <a:t>2.основное устройство </a:t>
            </a:r>
            <a:r>
              <a:rPr lang="ru-RU" b="1" smtClean="0"/>
              <a:t>вывода</a:t>
            </a:r>
            <a:r>
              <a:rPr lang="ru-RU" smtClean="0"/>
              <a:t>: монитор;</a:t>
            </a:r>
          </a:p>
          <a:p>
            <a:pPr eaLnBrk="1" hangingPunct="1">
              <a:spcBef>
                <a:spcPct val="0"/>
              </a:spcBef>
            </a:pPr>
            <a:r>
              <a:rPr lang="ru-RU" b="1" smtClean="0"/>
              <a:t>3.центральная</a:t>
            </a:r>
            <a:r>
              <a:rPr lang="ru-RU" smtClean="0"/>
              <a:t> часть располагается в системном блоке;</a:t>
            </a:r>
          </a:p>
          <a:p>
            <a:pPr eaLnBrk="1" hangingPunct="1">
              <a:spcBef>
                <a:spcPct val="0"/>
              </a:spcBef>
            </a:pPr>
            <a:r>
              <a:rPr lang="ru-RU" b="1" smtClean="0"/>
              <a:t>4.внешняя</a:t>
            </a:r>
            <a:r>
              <a:rPr lang="ru-RU" smtClean="0"/>
              <a:t> память располагается на носителях – дисках и приводится в действие специальными приводами – дисководами;</a:t>
            </a:r>
          </a:p>
          <a:p>
            <a:pPr eaLnBrk="1" hangingPunct="1">
              <a:spcBef>
                <a:spcPct val="0"/>
              </a:spcBef>
            </a:pPr>
            <a:r>
              <a:rPr lang="ru-RU" smtClean="0"/>
              <a:t>5.в единую конфигурацию все части ПК соединены с помощью устройств </a:t>
            </a:r>
            <a:r>
              <a:rPr lang="ru-RU" b="1" smtClean="0"/>
              <a:t>сопряжения</a:t>
            </a:r>
            <a:r>
              <a:rPr lang="ru-RU" smtClean="0"/>
              <a:t>.</a:t>
            </a:r>
          </a:p>
          <a:p>
            <a:pPr eaLnBrk="1" hangingPunct="1">
              <a:spcBef>
                <a:spcPct val="0"/>
              </a:spcBef>
            </a:pPr>
            <a:endParaRPr lang="ru-RU" smtClean="0"/>
          </a:p>
        </p:txBody>
      </p:sp>
      <p:sp>
        <p:nvSpPr>
          <p:cNvPr id="645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DE2D66-3EE4-481F-8882-40FEB61607CE}" type="slidenum">
              <a:rPr lang="ru-RU" smtClean="0"/>
              <a:pPr/>
              <a:t>12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pPr>
              <a:defRPr/>
            </a:pPr>
            <a:fld id="{15CC12A9-B91D-4A4A-8413-2CC77D06C829}" type="slidenum">
              <a:rPr lang="ru-RU" altLang="en-US"/>
              <a:pPr>
                <a:defRPr/>
              </a:pPr>
              <a:t>‹#›</a:t>
            </a:fld>
            <a:endParaRPr lang="ru-R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pPr>
              <a:defRPr/>
            </a:pPr>
            <a:fld id="{187DCF15-AE3B-4A12-9973-3959A18366B8}" type="slidenum">
              <a:rPr lang="ru-RU" altLang="en-US"/>
              <a:pPr>
                <a:defRPr/>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pPr>
              <a:defRPr/>
            </a:pPr>
            <a:fld id="{EA9A85F8-7CC4-4C00-A3B6-C4D032993B86}" type="slidenum">
              <a:rPr lang="ru-RU" altLang="en-US"/>
              <a:pPr>
                <a:defRPr/>
              </a:pPr>
              <a:t>‹#›</a:t>
            </a:fld>
            <a:endParaRPr lang="ru-R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30725"/>
          </a:xfrm>
        </p:spPr>
        <p:txBody>
          <a:bodyPr rtlCol="0">
            <a:normAutofit/>
          </a:bodyPr>
          <a:lstStyle/>
          <a:p>
            <a:pPr lvl="0"/>
            <a:endParaRPr lang="ru-RU" noProof="0" smtClean="0"/>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pPr>
              <a:defRPr/>
            </a:pPr>
            <a:fld id="{87382B44-EC90-4417-9602-9B4E41B8A0CF}" type="slidenum">
              <a:rPr lang="ru-RU" altLang="en-US"/>
              <a:pPr>
                <a:defRPr/>
              </a:pPr>
              <a:t>‹#›</a:t>
            </a:fld>
            <a:endParaRPr lang="ru-RU"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600200"/>
            <a:ext cx="4038600" cy="4530725"/>
          </a:xfrm>
        </p:spPr>
        <p:txBody>
          <a:bodyPr rtlCol="0">
            <a:normAutofit/>
          </a:bodyPr>
          <a:lstStyle/>
          <a:p>
            <a:pPr lvl="0"/>
            <a:endParaRPr lang="ru-RU" noProof="0" smtClean="0"/>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pPr>
              <a:defRPr/>
            </a:pPr>
            <a:fld id="{60A93FFF-1FD9-4DA7-B54F-48CDFD5DE4EE}" type="slidenum">
              <a:rPr lang="ru-RU" altLang="en-US"/>
              <a:pPr>
                <a:defRPr/>
              </a:pPr>
              <a:t>‹#›</a:t>
            </a:fld>
            <a:endParaRPr lang="ru-RU"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pPr>
              <a:defRPr/>
            </a:pPr>
            <a:fld id="{D8DEBA72-B359-4A28-B95E-C703BD5D1112}" type="slidenum">
              <a:rPr lang="ru-RU" altLang="en-US"/>
              <a:pPr>
                <a:defRPr/>
              </a:pPr>
              <a:t>‹#›</a:t>
            </a:fld>
            <a:endParaRPr lang="ru-RU"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A60284FB-D7EA-46BB-921D-D2A4C8C9DACA}"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828800"/>
            <a:ext cx="4038600" cy="4302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828800"/>
            <a:ext cx="4038600" cy="20748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56063"/>
            <a:ext cx="4038600" cy="20748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1676400" cy="45720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781800" y="6248400"/>
            <a:ext cx="1905000" cy="457200"/>
          </a:xfrm>
        </p:spPr>
        <p:txBody>
          <a:bodyPr/>
          <a:lstStyle>
            <a:lvl1pPr>
              <a:defRPr/>
            </a:lvl1pPr>
          </a:lstStyle>
          <a:p>
            <a:pPr>
              <a:defRPr/>
            </a:pPr>
            <a:fld id="{4CA3C817-D942-468E-8226-762D02F900EA}"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pPr>
              <a:defRPr/>
            </a:pPr>
            <a:fld id="{4BFBE3EA-CDA0-4F08-92A1-84C83F24C2EA}" type="slidenum">
              <a:rPr lang="ru-RU" altLang="en-US"/>
              <a:pPr>
                <a:defRPr/>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pPr>
              <a:defRPr/>
            </a:pPr>
            <a:fld id="{17D63720-C920-461A-ABA6-1CDE95CFF906}" type="slidenum">
              <a:rPr lang="ru-RU" altLang="en-US"/>
              <a:pPr>
                <a:defRPr/>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pPr>
              <a:defRPr/>
            </a:pPr>
            <a:fld id="{AB13A712-0376-4D5B-81CF-4DA0404EB161}" type="slidenum">
              <a:rPr lang="ru-RU" altLang="en-US"/>
              <a:pPr>
                <a:defRPr/>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ltLang="en-US"/>
          </a:p>
        </p:txBody>
      </p:sp>
      <p:sp>
        <p:nvSpPr>
          <p:cNvPr id="8"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9" name="Номер слайда 5"/>
          <p:cNvSpPr>
            <a:spLocks noGrp="1"/>
          </p:cNvSpPr>
          <p:nvPr>
            <p:ph type="sldNum" sz="quarter" idx="12"/>
          </p:nvPr>
        </p:nvSpPr>
        <p:spPr/>
        <p:txBody>
          <a:bodyPr/>
          <a:lstStyle>
            <a:lvl1pPr>
              <a:defRPr/>
            </a:lvl1pPr>
          </a:lstStyle>
          <a:p>
            <a:pPr>
              <a:defRPr/>
            </a:pPr>
            <a:fld id="{162D8FCD-5DC4-4E2F-97F1-DFB7FFDA35F0}" type="slidenum">
              <a:rPr lang="ru-RU" altLang="en-US"/>
              <a:pPr>
                <a:defRPr/>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ltLang="en-US"/>
          </a:p>
        </p:txBody>
      </p:sp>
      <p:sp>
        <p:nvSpPr>
          <p:cNvPr id="4"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5" name="Номер слайда 5"/>
          <p:cNvSpPr>
            <a:spLocks noGrp="1"/>
          </p:cNvSpPr>
          <p:nvPr>
            <p:ph type="sldNum" sz="quarter" idx="12"/>
          </p:nvPr>
        </p:nvSpPr>
        <p:spPr/>
        <p:txBody>
          <a:bodyPr/>
          <a:lstStyle>
            <a:lvl1pPr>
              <a:defRPr/>
            </a:lvl1pPr>
          </a:lstStyle>
          <a:p>
            <a:pPr>
              <a:defRPr/>
            </a:pPr>
            <a:fld id="{2C07E865-2101-4DE2-A9BF-84D406F600F0}" type="slidenum">
              <a:rPr lang="ru-RU" altLang="en-US"/>
              <a:pPr>
                <a:defRPr/>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ltLang="en-US"/>
          </a:p>
        </p:txBody>
      </p:sp>
      <p:sp>
        <p:nvSpPr>
          <p:cNvPr id="3"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4" name="Номер слайда 5"/>
          <p:cNvSpPr>
            <a:spLocks noGrp="1"/>
          </p:cNvSpPr>
          <p:nvPr>
            <p:ph type="sldNum" sz="quarter" idx="12"/>
          </p:nvPr>
        </p:nvSpPr>
        <p:spPr/>
        <p:txBody>
          <a:bodyPr/>
          <a:lstStyle>
            <a:lvl1pPr>
              <a:defRPr/>
            </a:lvl1pPr>
          </a:lstStyle>
          <a:p>
            <a:pPr>
              <a:defRPr/>
            </a:pPr>
            <a:fld id="{2BEAA8B9-EE5E-4B34-8FD1-55A5A322AC6C}" type="slidenum">
              <a:rPr lang="ru-RU" altLang="en-US"/>
              <a:pPr>
                <a:defRPr/>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pPr>
              <a:defRPr/>
            </a:pPr>
            <a:fld id="{613EF7CD-8FA7-4034-A0CD-DD73AA6F7942}" type="slidenum">
              <a:rPr lang="ru-RU" altLang="en-US"/>
              <a:pPr>
                <a:defRPr/>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pPr>
              <a:defRPr/>
            </a:pPr>
            <a:fld id="{283DAE79-A62B-4CD8-B52F-AA3DF5D966E5}" type="slidenum">
              <a:rPr lang="ru-RU" altLang="en-US"/>
              <a:pPr>
                <a:defRPr/>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lt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lt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B9AF62-4E90-41DC-96F7-20506C339D47}"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33.png"/><Relationship Id="rId5" Type="http://schemas.openxmlformats.org/officeDocument/2006/relationships/oleObject" Target="../embeddings/oleObject4.bin"/><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57200" y="2667000"/>
            <a:ext cx="8229600" cy="1143000"/>
          </a:xfrm>
        </p:spPr>
        <p:txBody>
          <a:bodyPr/>
          <a:lstStyle/>
          <a:p>
            <a:r>
              <a:rPr lang="ru-RU" sz="3600" dirty="0" smtClean="0"/>
              <a:t>«Архитектура компьютеров и их основные характеристики»</a:t>
            </a:r>
          </a:p>
        </p:txBody>
      </p:sp>
      <p:sp>
        <p:nvSpPr>
          <p:cNvPr id="8195" name="Содержимое 2"/>
          <p:cNvSpPr>
            <a:spLocks noGrp="1"/>
          </p:cNvSpPr>
          <p:nvPr>
            <p:ph idx="1"/>
          </p:nvPr>
        </p:nvSpPr>
        <p:spPr/>
        <p:txBody>
          <a:bodyPr/>
          <a:lstStyle/>
          <a:p>
            <a:pPr>
              <a:buFont typeface="Arial" charset="0"/>
              <a:buNone/>
            </a:pPr>
            <a:endParaRPr lang="ru-RU" dirty="0" smtClean="0"/>
          </a:p>
          <a:p>
            <a:pPr>
              <a:buFont typeface="Arial" charset="0"/>
              <a:buNone/>
            </a:pPr>
            <a:endParaRPr lang="ru-RU" dirty="0" smtClean="0"/>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81000" y="6858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endParaRPr lang="ru-RU" smtClean="0"/>
          </a:p>
        </p:txBody>
      </p:sp>
      <p:sp>
        <p:nvSpPr>
          <p:cNvPr id="17411" name="Текст 2"/>
          <p:cNvSpPr>
            <a:spLocks noGrp="1"/>
          </p:cNvSpPr>
          <p:nvPr>
            <p:ph type="body" sz="half" idx="1"/>
          </p:nvPr>
        </p:nvSpPr>
        <p:spPr/>
        <p:txBody>
          <a:bodyPr/>
          <a:lstStyle/>
          <a:p>
            <a:endParaRPr lang="ru-RU" smtClean="0"/>
          </a:p>
        </p:txBody>
      </p:sp>
      <p:sp>
        <p:nvSpPr>
          <p:cNvPr id="17412" name="Диаграмма 3"/>
          <p:cNvSpPr>
            <a:spLocks noGrp="1" noTextEdit="1"/>
          </p:cNvSpPr>
          <p:nvPr>
            <p:ph type="chart" sz="half" idx="2"/>
          </p:nvPr>
        </p:nvSpPr>
        <p:spPr/>
      </p:sp>
      <p:pic>
        <p:nvPicPr>
          <p:cNvPr id="1741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p:cNvPicPr>
            <a:picLocks noChangeAspect="1" noChangeArrowheads="1"/>
          </p:cNvPicPr>
          <p:nvPr/>
        </p:nvPicPr>
        <p:blipFill>
          <a:blip r:embed="rId3" cstate="email"/>
          <a:srcRect/>
          <a:stretch>
            <a:fillRect/>
          </a:stretch>
        </p:blipFill>
        <p:spPr bwMode="auto">
          <a:xfrm>
            <a:off x="304800" y="152400"/>
            <a:ext cx="8610600" cy="6324600"/>
          </a:xfrm>
          <a:prstGeom prst="rect">
            <a:avLst/>
          </a:prstGeom>
          <a:noFill/>
          <a:ln w="9525">
            <a:solidFill>
              <a:srgbClr val="002060"/>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lang="ru-RU" sz="3800" b="1" smtClean="0"/>
              <a:t>Базовая конфигурация компьютера:</a:t>
            </a:r>
          </a:p>
        </p:txBody>
      </p:sp>
      <p:sp>
        <p:nvSpPr>
          <p:cNvPr id="19459" name="Rectangle 9"/>
          <p:cNvSpPr>
            <a:spLocks noGrp="1" noChangeArrowheads="1"/>
          </p:cNvSpPr>
          <p:nvPr>
            <p:ph type="body" sz="half" idx="1"/>
          </p:nvPr>
        </p:nvSpPr>
        <p:spPr/>
        <p:txBody>
          <a:bodyPr/>
          <a:lstStyle/>
          <a:p>
            <a:pPr eaLnBrk="1" hangingPunct="1"/>
            <a:r>
              <a:rPr lang="ru-RU" sz="3500" smtClean="0"/>
              <a:t>системный блок;</a:t>
            </a:r>
          </a:p>
          <a:p>
            <a:pPr eaLnBrk="1" hangingPunct="1"/>
            <a:r>
              <a:rPr lang="ru-RU" sz="3500" smtClean="0"/>
              <a:t>монитор;</a:t>
            </a:r>
          </a:p>
          <a:p>
            <a:pPr eaLnBrk="1" hangingPunct="1"/>
            <a:r>
              <a:rPr lang="ru-RU" sz="3500" smtClean="0"/>
              <a:t>клавиатура;</a:t>
            </a:r>
          </a:p>
          <a:p>
            <a:pPr eaLnBrk="1" hangingPunct="1"/>
            <a:r>
              <a:rPr lang="ru-RU" sz="3500" smtClean="0"/>
              <a:t>мышь.</a:t>
            </a:r>
          </a:p>
          <a:p>
            <a:pPr eaLnBrk="1" hangingPunct="1"/>
            <a:endParaRPr lang="ru-RU" sz="3500" smtClean="0"/>
          </a:p>
        </p:txBody>
      </p:sp>
      <p:pic>
        <p:nvPicPr>
          <p:cNvPr id="19460" name="Picture 15" descr="1183531691komp"/>
          <p:cNvPicPr>
            <a:picLocks noGrp="1" noChangeAspect="1" noChangeArrowheads="1"/>
          </p:cNvPicPr>
          <p:nvPr>
            <p:ph type="chart" sz="half" idx="2"/>
          </p:nvPr>
        </p:nvPicPr>
        <p:blipFill>
          <a:blip r:embed="rId2" cstate="email"/>
          <a:srcRect/>
          <a:stretch>
            <a:fillRect/>
          </a:stretch>
        </p:blipFill>
        <p:spPr>
          <a:xfrm>
            <a:off x="4114800" y="2667000"/>
            <a:ext cx="4038600" cy="3028950"/>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p:cNvPicPr>
            <a:picLocks noChangeAspect="1" noChangeArrowheads="1"/>
          </p:cNvPicPr>
          <p:nvPr/>
        </p:nvPicPr>
        <p:blipFill>
          <a:blip r:embed="rId2" cstate="email"/>
          <a:srcRect/>
          <a:stretch>
            <a:fillRect/>
          </a:stretch>
        </p:blipFill>
        <p:spPr bwMode="auto">
          <a:xfrm>
            <a:off x="228600" y="152400"/>
            <a:ext cx="8763000" cy="6400800"/>
          </a:xfrm>
          <a:prstGeom prst="rect">
            <a:avLst/>
          </a:prstGeom>
          <a:noFill/>
          <a:ln w="9525">
            <a:solidFill>
              <a:srgbClr val="002060"/>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lstStyle/>
          <a:p>
            <a:pPr algn="l" eaLnBrk="1" hangingPunct="1"/>
            <a:r>
              <a:rPr lang="ru-RU" b="1" smtClean="0"/>
              <a:t>Системный блок:</a:t>
            </a:r>
          </a:p>
        </p:txBody>
      </p:sp>
      <p:sp>
        <p:nvSpPr>
          <p:cNvPr id="21507" name="Rectangle 3"/>
          <p:cNvSpPr>
            <a:spLocks noGrp="1" noChangeArrowheads="1"/>
          </p:cNvSpPr>
          <p:nvPr>
            <p:ph type="body" sz="half" idx="1"/>
          </p:nvPr>
        </p:nvSpPr>
        <p:spPr>
          <a:xfrm>
            <a:off x="457200" y="1371600"/>
            <a:ext cx="4035425" cy="4530725"/>
          </a:xfrm>
        </p:spPr>
        <p:txBody>
          <a:bodyPr/>
          <a:lstStyle/>
          <a:p>
            <a:pPr eaLnBrk="1" hangingPunct="1">
              <a:lnSpc>
                <a:spcPct val="90000"/>
              </a:lnSpc>
              <a:buFont typeface="Wingdings" pitchFamily="2" charset="2"/>
              <a:buNone/>
            </a:pPr>
            <a:r>
              <a:rPr lang="ru-RU" sz="2600" b="1" smtClean="0"/>
              <a:t>  </a:t>
            </a:r>
            <a:r>
              <a:rPr lang="ru-RU" sz="2600" smtClean="0"/>
              <a:t> </a:t>
            </a:r>
            <a:r>
              <a:rPr lang="ru-RU" smtClean="0"/>
              <a:t>Основной блок компьютера.</a:t>
            </a:r>
          </a:p>
          <a:p>
            <a:pPr eaLnBrk="1" hangingPunct="1">
              <a:lnSpc>
                <a:spcPct val="90000"/>
              </a:lnSpc>
              <a:buFont typeface="Wingdings" pitchFamily="2" charset="2"/>
              <a:buNone/>
            </a:pPr>
            <a:r>
              <a:rPr lang="ru-RU" smtClean="0"/>
              <a:t>   В нем находятся внутренние устройства.</a:t>
            </a:r>
          </a:p>
          <a:p>
            <a:pPr eaLnBrk="1" hangingPunct="1">
              <a:lnSpc>
                <a:spcPct val="90000"/>
              </a:lnSpc>
              <a:buFont typeface="Wingdings" pitchFamily="2" charset="2"/>
              <a:buNone/>
            </a:pPr>
            <a:r>
              <a:rPr lang="ru-RU" smtClean="0"/>
              <a:t>   К нему подключаются внешние устройства.</a:t>
            </a:r>
          </a:p>
        </p:txBody>
      </p:sp>
      <p:pic>
        <p:nvPicPr>
          <p:cNvPr id="21508" name="Picture 8" descr="prec_t3400"/>
          <p:cNvPicPr>
            <a:picLocks noChangeAspect="1" noChangeArrowheads="1"/>
          </p:cNvPicPr>
          <p:nvPr/>
        </p:nvPicPr>
        <p:blipFill>
          <a:blip r:embed="rId2" cstate="email"/>
          <a:srcRect/>
          <a:stretch>
            <a:fillRect/>
          </a:stretch>
        </p:blipFill>
        <p:spPr bwMode="auto">
          <a:xfrm>
            <a:off x="4800600" y="609600"/>
            <a:ext cx="3843338" cy="5233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Grp="1" noChangeArrowheads="1"/>
          </p:cNvSpPr>
          <p:nvPr>
            <p:ph type="title"/>
          </p:nvPr>
        </p:nvSpPr>
        <p:spPr/>
        <p:txBody>
          <a:bodyPr/>
          <a:lstStyle/>
          <a:p>
            <a:pPr eaLnBrk="1" hangingPunct="1"/>
            <a:r>
              <a:rPr lang="ru-RU" sz="3800" b="1" smtClean="0"/>
              <a:t>Составные части системного блока:</a:t>
            </a:r>
          </a:p>
        </p:txBody>
      </p:sp>
      <p:sp>
        <p:nvSpPr>
          <p:cNvPr id="22531" name="Rectangle 24"/>
          <p:cNvSpPr>
            <a:spLocks noGrp="1" noChangeArrowheads="1"/>
          </p:cNvSpPr>
          <p:nvPr>
            <p:ph idx="1"/>
          </p:nvPr>
        </p:nvSpPr>
        <p:spPr>
          <a:xfrm>
            <a:off x="457200" y="1219200"/>
            <a:ext cx="8229600" cy="4911725"/>
          </a:xfrm>
        </p:spPr>
        <p:txBody>
          <a:bodyPr/>
          <a:lstStyle/>
          <a:p>
            <a:pPr marL="571500" indent="-571500" algn="ctr" eaLnBrk="1" hangingPunct="1">
              <a:buFont typeface="Wingdings" pitchFamily="2" charset="2"/>
              <a:buNone/>
            </a:pPr>
            <a:r>
              <a:rPr lang="ru-RU" sz="3600" b="1" smtClean="0">
                <a:solidFill>
                  <a:schemeClr val="tx2"/>
                </a:solidFill>
              </a:rPr>
              <a:t>Корпус</a:t>
            </a:r>
          </a:p>
        </p:txBody>
      </p:sp>
      <p:sp>
        <p:nvSpPr>
          <p:cNvPr id="22532" name="Line 25"/>
          <p:cNvSpPr>
            <a:spLocks noChangeShapeType="1"/>
          </p:cNvSpPr>
          <p:nvPr/>
        </p:nvSpPr>
        <p:spPr bwMode="auto">
          <a:xfrm flipH="1">
            <a:off x="3048000" y="1828800"/>
            <a:ext cx="990600" cy="609600"/>
          </a:xfrm>
          <a:prstGeom prst="line">
            <a:avLst/>
          </a:prstGeom>
          <a:noFill/>
          <a:ln w="9525">
            <a:solidFill>
              <a:schemeClr val="tx1"/>
            </a:solidFill>
            <a:round/>
            <a:headEnd/>
            <a:tailEnd type="triangle" w="med" len="med"/>
          </a:ln>
        </p:spPr>
        <p:txBody>
          <a:bodyPr/>
          <a:lstStyle/>
          <a:p>
            <a:endParaRPr lang="ru-RU"/>
          </a:p>
        </p:txBody>
      </p:sp>
      <p:sp>
        <p:nvSpPr>
          <p:cNvPr id="22533" name="Line 26"/>
          <p:cNvSpPr>
            <a:spLocks noChangeShapeType="1"/>
          </p:cNvSpPr>
          <p:nvPr/>
        </p:nvSpPr>
        <p:spPr bwMode="auto">
          <a:xfrm>
            <a:off x="5334000" y="1828800"/>
            <a:ext cx="762000" cy="609600"/>
          </a:xfrm>
          <a:prstGeom prst="line">
            <a:avLst/>
          </a:prstGeom>
          <a:noFill/>
          <a:ln w="9525">
            <a:solidFill>
              <a:schemeClr val="tx1"/>
            </a:solidFill>
            <a:round/>
            <a:headEnd/>
            <a:tailEnd type="triangle" w="med" len="med"/>
          </a:ln>
        </p:spPr>
        <p:txBody>
          <a:bodyPr/>
          <a:lstStyle/>
          <a:p>
            <a:endParaRPr lang="ru-RU"/>
          </a:p>
        </p:txBody>
      </p:sp>
      <p:sp>
        <p:nvSpPr>
          <p:cNvPr id="22534" name="Text Box 27"/>
          <p:cNvSpPr txBox="1">
            <a:spLocks noChangeArrowheads="1"/>
          </p:cNvSpPr>
          <p:nvPr/>
        </p:nvSpPr>
        <p:spPr bwMode="auto">
          <a:xfrm>
            <a:off x="457200" y="2514600"/>
            <a:ext cx="4038600" cy="641350"/>
          </a:xfrm>
          <a:prstGeom prst="rect">
            <a:avLst/>
          </a:prstGeom>
          <a:noFill/>
          <a:ln w="9525">
            <a:noFill/>
            <a:miter lim="800000"/>
            <a:headEnd/>
            <a:tailEnd/>
          </a:ln>
        </p:spPr>
        <p:txBody>
          <a:bodyPr>
            <a:spAutoFit/>
          </a:bodyPr>
          <a:lstStyle/>
          <a:p>
            <a:pPr>
              <a:spcBef>
                <a:spcPct val="50000"/>
              </a:spcBef>
            </a:pPr>
            <a:r>
              <a:rPr lang="ru-RU" sz="3600"/>
              <a:t>горизонтальный</a:t>
            </a:r>
          </a:p>
        </p:txBody>
      </p:sp>
      <p:sp>
        <p:nvSpPr>
          <p:cNvPr id="22535" name="Text Box 28"/>
          <p:cNvSpPr txBox="1">
            <a:spLocks noChangeArrowheads="1"/>
          </p:cNvSpPr>
          <p:nvPr/>
        </p:nvSpPr>
        <p:spPr bwMode="auto">
          <a:xfrm>
            <a:off x="5334000" y="2438400"/>
            <a:ext cx="3276600" cy="641350"/>
          </a:xfrm>
          <a:prstGeom prst="rect">
            <a:avLst/>
          </a:prstGeom>
          <a:noFill/>
          <a:ln w="9525">
            <a:noFill/>
            <a:miter lim="800000"/>
            <a:headEnd/>
            <a:tailEnd/>
          </a:ln>
        </p:spPr>
        <p:txBody>
          <a:bodyPr>
            <a:spAutoFit/>
          </a:bodyPr>
          <a:lstStyle/>
          <a:p>
            <a:pPr>
              <a:spcBef>
                <a:spcPct val="50000"/>
              </a:spcBef>
            </a:pPr>
            <a:r>
              <a:rPr lang="ru-RU" sz="3600"/>
              <a:t>вертикальный</a:t>
            </a:r>
          </a:p>
        </p:txBody>
      </p:sp>
      <p:pic>
        <p:nvPicPr>
          <p:cNvPr id="22536" name="Picture 29" descr="CoolerMaster_Elite_330_RC_330_KKPB_GP"/>
          <p:cNvPicPr>
            <a:picLocks noChangeAspect="1" noChangeArrowheads="1"/>
          </p:cNvPicPr>
          <p:nvPr/>
        </p:nvPicPr>
        <p:blipFill>
          <a:blip r:embed="rId2" cstate="email"/>
          <a:srcRect/>
          <a:stretch>
            <a:fillRect/>
          </a:stretch>
        </p:blipFill>
        <p:spPr bwMode="auto">
          <a:xfrm>
            <a:off x="6248400" y="3200400"/>
            <a:ext cx="1866900" cy="2616200"/>
          </a:xfrm>
          <a:prstGeom prst="rect">
            <a:avLst/>
          </a:prstGeom>
          <a:noFill/>
          <a:ln w="9525">
            <a:noFill/>
            <a:miter lim="800000"/>
            <a:headEnd/>
            <a:tailEnd/>
          </a:ln>
        </p:spPr>
      </p:pic>
      <p:pic>
        <p:nvPicPr>
          <p:cNvPr id="22537" name="Picture 30" descr="45"/>
          <p:cNvPicPr>
            <a:picLocks noChangeAspect="1" noChangeArrowheads="1"/>
          </p:cNvPicPr>
          <p:nvPr/>
        </p:nvPicPr>
        <p:blipFill>
          <a:blip r:embed="rId3" cstate="email"/>
          <a:srcRect/>
          <a:stretch>
            <a:fillRect/>
          </a:stretch>
        </p:blipFill>
        <p:spPr bwMode="auto">
          <a:xfrm>
            <a:off x="1219200" y="3657600"/>
            <a:ext cx="3276600" cy="1773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1"/>
          <p:cNvPicPr>
            <a:picLocks noChangeAspect="1" noChangeArrowheads="1"/>
          </p:cNvPicPr>
          <p:nvPr/>
        </p:nvPicPr>
        <p:blipFill>
          <a:blip r:embed="rId2" cstate="email"/>
          <a:srcRect/>
          <a:stretch>
            <a:fillRect/>
          </a:stretch>
        </p:blipFill>
        <p:spPr bwMode="auto">
          <a:xfrm>
            <a:off x="0" y="735013"/>
            <a:ext cx="9144000" cy="5803900"/>
          </a:xfrm>
          <a:prstGeom prst="rect">
            <a:avLst/>
          </a:prstGeom>
          <a:noFill/>
          <a:ln w="9525">
            <a:solidFill>
              <a:srgbClr val="002060"/>
            </a:solidFill>
            <a:miter lim="800000"/>
            <a:headEnd/>
            <a:tailEnd/>
          </a:ln>
        </p:spPr>
      </p:pic>
      <p:sp>
        <p:nvSpPr>
          <p:cNvPr id="23555" name="TextBox 2"/>
          <p:cNvSpPr txBox="1">
            <a:spLocks noChangeArrowheads="1"/>
          </p:cNvSpPr>
          <p:nvPr/>
        </p:nvSpPr>
        <p:spPr bwMode="auto">
          <a:xfrm>
            <a:off x="0" y="0"/>
            <a:ext cx="8991600" cy="461963"/>
          </a:xfrm>
          <a:prstGeom prst="rect">
            <a:avLst/>
          </a:prstGeom>
          <a:noFill/>
          <a:ln w="9525">
            <a:noFill/>
            <a:miter lim="800000"/>
            <a:headEnd/>
            <a:tailEnd/>
          </a:ln>
        </p:spPr>
        <p:txBody>
          <a:bodyPr>
            <a:spAutoFit/>
          </a:bodyPr>
          <a:lstStyle/>
          <a:p>
            <a:r>
              <a:rPr lang="ru-RU" sz="2400" b="1" i="1">
                <a:solidFill>
                  <a:schemeClr val="accent2"/>
                </a:solidFill>
              </a:rPr>
              <a:t>Материнская плата</a:t>
            </a:r>
            <a:r>
              <a:rPr lang="en-US" sz="2400" b="1" i="1">
                <a:solidFill>
                  <a:schemeClr val="accent2"/>
                </a:solidFill>
              </a:rPr>
              <a:t>:</a:t>
            </a:r>
            <a:endParaRPr lang="ru-RU" sz="24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971550" y="333375"/>
            <a:ext cx="7772400" cy="855663"/>
          </a:xfrm>
        </p:spPr>
        <p:txBody>
          <a:bodyPr/>
          <a:lstStyle/>
          <a:p>
            <a:pPr eaLnBrk="1" hangingPunct="1"/>
            <a:r>
              <a:rPr lang="ru-RU" sz="3600" b="1" i="1" smtClean="0">
                <a:solidFill>
                  <a:schemeClr val="accent2"/>
                </a:solidFill>
              </a:rPr>
              <a:t>Компоненты материнской платы.</a:t>
            </a:r>
          </a:p>
        </p:txBody>
      </p:sp>
      <p:sp>
        <p:nvSpPr>
          <p:cNvPr id="22535" name="Rectangle 7"/>
          <p:cNvSpPr>
            <a:spLocks noGrp="1" noChangeArrowheads="1"/>
          </p:cNvSpPr>
          <p:nvPr>
            <p:ph type="subTitle" idx="1"/>
          </p:nvPr>
        </p:nvSpPr>
        <p:spPr>
          <a:xfrm>
            <a:off x="4038600" y="1295400"/>
            <a:ext cx="5105400" cy="4953000"/>
          </a:xfrm>
        </p:spPr>
        <p:txBody>
          <a:bodyPr/>
          <a:lstStyle/>
          <a:p>
            <a:pPr marL="179388" algn="l">
              <a:buFont typeface="Arial" charset="0"/>
              <a:buChar char="•"/>
            </a:pPr>
            <a:r>
              <a:rPr lang="ru-RU" sz="2400" smtClean="0">
                <a:solidFill>
                  <a:schemeClr val="tx1"/>
                </a:solidFill>
              </a:rPr>
              <a:t>   гнездо для процессора;</a:t>
            </a:r>
          </a:p>
          <a:p>
            <a:pPr marL="179388" algn="l">
              <a:buFont typeface="Arial" charset="0"/>
              <a:buChar char="•"/>
            </a:pPr>
            <a:r>
              <a:rPr lang="ru-RU" sz="2400" smtClean="0">
                <a:solidFill>
                  <a:schemeClr val="tx1"/>
                </a:solidFill>
              </a:rPr>
              <a:t>базовая система ввода/вывода (ROM BIOS);</a:t>
            </a:r>
          </a:p>
          <a:p>
            <a:pPr marL="179388" algn="l">
              <a:buFont typeface="Arial" charset="0"/>
              <a:buChar char="•"/>
            </a:pPr>
            <a:r>
              <a:rPr lang="ru-RU" sz="2400" smtClean="0">
                <a:solidFill>
                  <a:schemeClr val="tx1"/>
                </a:solidFill>
              </a:rPr>
              <a:t>гнезда модулей оперативной памяти DRAM;</a:t>
            </a:r>
          </a:p>
          <a:p>
            <a:pPr marL="179388" algn="l">
              <a:buFont typeface="Arial" charset="0"/>
              <a:buChar char="•"/>
            </a:pPr>
            <a:r>
              <a:rPr lang="ru-RU" sz="2400" smtClean="0">
                <a:solidFill>
                  <a:schemeClr val="tx1"/>
                </a:solidFill>
              </a:rPr>
              <a:t>разъемы шины;</a:t>
            </a:r>
          </a:p>
          <a:p>
            <a:pPr marL="179388" algn="l">
              <a:buFont typeface="Arial" charset="0"/>
              <a:buChar char="•"/>
            </a:pPr>
            <a:r>
              <a:rPr lang="ru-RU" sz="2400" smtClean="0">
                <a:solidFill>
                  <a:schemeClr val="tx1"/>
                </a:solidFill>
              </a:rPr>
              <a:t>микросхемы системной логики;</a:t>
            </a:r>
          </a:p>
          <a:p>
            <a:pPr marL="179388" algn="l">
              <a:buFont typeface="Arial" charset="0"/>
              <a:buChar char="•"/>
            </a:pPr>
            <a:r>
              <a:rPr lang="ru-RU" sz="2400" smtClean="0">
                <a:solidFill>
                  <a:schemeClr val="tx1"/>
                </a:solidFill>
              </a:rPr>
              <a:t>батарея.</a:t>
            </a:r>
          </a:p>
        </p:txBody>
      </p:sp>
      <p:pic>
        <p:nvPicPr>
          <p:cNvPr id="24580" name="Picture 5" descr="15"/>
          <p:cNvPicPr>
            <a:picLocks noGrp="1" noChangeAspect="1" noChangeArrowheads="1"/>
          </p:cNvPicPr>
          <p:nvPr>
            <p:ph idx="4294967295"/>
          </p:nvPr>
        </p:nvPicPr>
        <p:blipFill>
          <a:blip r:embed="rId2" cstate="email"/>
          <a:srcRect/>
          <a:stretch>
            <a:fillRect/>
          </a:stretch>
        </p:blipFill>
        <p:spPr>
          <a:xfrm>
            <a:off x="0" y="990600"/>
            <a:ext cx="3973513" cy="4584700"/>
          </a:xfrm>
          <a:noFill/>
        </p:spPr>
      </p:pic>
    </p:spTree>
  </p:cSld>
  <p:clrMapOvr>
    <a:masterClrMapping/>
  </p:clrMapOvr>
  <p:transition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animEffect transition="in" filter="fade">
                                      <p:cBhvr>
                                        <p:cTn id="9" dur="500"/>
                                        <p:tgtEl>
                                          <p:spTgt spid="225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535">
                                            <p:txEl>
                                              <p:pRg st="0" end="0"/>
                                            </p:txEl>
                                          </p:spTgt>
                                        </p:tgtEl>
                                        <p:attrNameLst>
                                          <p:attrName>style.visibility</p:attrName>
                                        </p:attrNameLst>
                                      </p:cBhvr>
                                      <p:to>
                                        <p:strVal val="visible"/>
                                      </p:to>
                                    </p:set>
                                    <p:anim calcmode="lin" valueType="num">
                                      <p:cBhvr>
                                        <p:cTn id="14" dur="500" fill="hold"/>
                                        <p:tgtEl>
                                          <p:spTgt spid="225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253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253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535">
                                            <p:txEl>
                                              <p:pRg st="1" end="1"/>
                                            </p:txEl>
                                          </p:spTgt>
                                        </p:tgtEl>
                                        <p:attrNameLst>
                                          <p:attrName>style.visibility</p:attrName>
                                        </p:attrNameLst>
                                      </p:cBhvr>
                                      <p:to>
                                        <p:strVal val="visible"/>
                                      </p:to>
                                    </p:set>
                                    <p:anim calcmode="lin" valueType="num">
                                      <p:cBhvr>
                                        <p:cTn id="21" dur="500" fill="hold"/>
                                        <p:tgtEl>
                                          <p:spTgt spid="2253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253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253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2535">
                                            <p:txEl>
                                              <p:pRg st="2" end="2"/>
                                            </p:txEl>
                                          </p:spTgt>
                                        </p:tgtEl>
                                        <p:attrNameLst>
                                          <p:attrName>style.visibility</p:attrName>
                                        </p:attrNameLst>
                                      </p:cBhvr>
                                      <p:to>
                                        <p:strVal val="visible"/>
                                      </p:to>
                                    </p:set>
                                    <p:anim calcmode="lin" valueType="num">
                                      <p:cBhvr>
                                        <p:cTn id="28" dur="500" fill="hold"/>
                                        <p:tgtEl>
                                          <p:spTgt spid="2253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253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253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2535">
                                            <p:txEl>
                                              <p:pRg st="3" end="3"/>
                                            </p:txEl>
                                          </p:spTgt>
                                        </p:tgtEl>
                                        <p:attrNameLst>
                                          <p:attrName>style.visibility</p:attrName>
                                        </p:attrNameLst>
                                      </p:cBhvr>
                                      <p:to>
                                        <p:strVal val="visible"/>
                                      </p:to>
                                    </p:set>
                                    <p:anim calcmode="lin" valueType="num">
                                      <p:cBhvr>
                                        <p:cTn id="35" dur="500" fill="hold"/>
                                        <p:tgtEl>
                                          <p:spTgt spid="2253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253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25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535">
                                            <p:txEl>
                                              <p:pRg st="4" end="4"/>
                                            </p:txEl>
                                          </p:spTgt>
                                        </p:tgtEl>
                                        <p:attrNameLst>
                                          <p:attrName>style.visibility</p:attrName>
                                        </p:attrNameLst>
                                      </p:cBhvr>
                                      <p:to>
                                        <p:strVal val="visible"/>
                                      </p:to>
                                    </p:set>
                                    <p:anim calcmode="lin" valueType="num">
                                      <p:cBhvr>
                                        <p:cTn id="42" dur="500" fill="hold"/>
                                        <p:tgtEl>
                                          <p:spTgt spid="2253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253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2253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2535">
                                            <p:txEl>
                                              <p:pRg st="5" end="5"/>
                                            </p:txEl>
                                          </p:spTgt>
                                        </p:tgtEl>
                                        <p:attrNameLst>
                                          <p:attrName>style.visibility</p:attrName>
                                        </p:attrNameLst>
                                      </p:cBhvr>
                                      <p:to>
                                        <p:strVal val="visible"/>
                                      </p:to>
                                    </p:set>
                                    <p:anim calcmode="lin" valueType="num">
                                      <p:cBhvr>
                                        <p:cTn id="49" dur="500" fill="hold"/>
                                        <p:tgtEl>
                                          <p:spTgt spid="2253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22535">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225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4267200"/>
          </a:xfrm>
        </p:spPr>
        <p:txBody>
          <a:bodyPr/>
          <a:lstStyle/>
          <a:p>
            <a:pPr algn="l" eaLnBrk="1" hangingPunct="1">
              <a:buFontTx/>
              <a:buChar char="•"/>
            </a:pPr>
            <a:r>
              <a:rPr lang="ru-RU" sz="3200" b="1" i="1" smtClean="0">
                <a:solidFill>
                  <a:schemeClr val="accent2"/>
                </a:solidFill>
              </a:rPr>
              <a:t>Процессор.</a:t>
            </a:r>
            <a:br>
              <a:rPr lang="ru-RU" sz="3200" b="1" i="1" smtClean="0">
                <a:solidFill>
                  <a:schemeClr val="accent2"/>
                </a:solidFill>
              </a:rPr>
            </a:br>
            <a:r>
              <a:rPr lang="ru-RU" sz="2000" b="1" i="1" smtClean="0"/>
              <a:t>Центральный процессор(ЦП) </a:t>
            </a:r>
            <a:r>
              <a:rPr lang="ru-RU" sz="2000" b="1" smtClean="0"/>
              <a:t>- это электронный модуль, который выполняет в компьютерной системе основную вычислительную работу и управляет взаимодействием между всеми блоками и системами компьютера. </a:t>
            </a:r>
            <a:br>
              <a:rPr lang="ru-RU" sz="2000" b="1" smtClean="0"/>
            </a:br>
            <a:r>
              <a:rPr lang="ru-RU" sz="2000" b="1" smtClean="0"/>
              <a:t/>
            </a:r>
            <a:br>
              <a:rPr lang="ru-RU" sz="2000" b="1" smtClean="0"/>
            </a:br>
            <a:r>
              <a:rPr lang="ru-RU" sz="2000" b="1" smtClean="0"/>
              <a:t>Именно к ЦП стягиваются все магистрали компьютерной системы. Центральный процессор находится в функциональном центре компьютерной системы</a:t>
            </a:r>
            <a:r>
              <a:rPr lang="en-US" sz="2000" b="1" smtClean="0"/>
              <a:t> c </a:t>
            </a:r>
            <a:r>
              <a:rPr lang="ru-RU" sz="2000" b="1" smtClean="0"/>
              <a:t>его помощью компьютер решает очень сложные задачи за короткие промежутки времени.</a:t>
            </a:r>
            <a:br>
              <a:rPr lang="ru-RU" sz="2000" b="1" smtClean="0"/>
            </a:br>
            <a:r>
              <a:rPr lang="ru-RU" sz="2000" b="1" smtClean="0"/>
              <a:t/>
            </a:r>
            <a:br>
              <a:rPr lang="ru-RU" sz="2000" b="1" smtClean="0"/>
            </a:br>
            <a:r>
              <a:rPr lang="ru-RU" sz="2000" b="1" smtClean="0"/>
              <a:t> Каждый микропроцессор имеет определённое число элементов памяти, называемых</a:t>
            </a:r>
            <a:r>
              <a:rPr lang="ru-RU" sz="2000" b="1" u="sng" smtClean="0"/>
              <a:t> регистрами</a:t>
            </a:r>
            <a:r>
              <a:rPr lang="ru-RU" sz="2000" b="1" smtClean="0"/>
              <a:t>, </a:t>
            </a:r>
            <a:r>
              <a:rPr lang="ru-RU" sz="2000" b="1" u="sng" smtClean="0"/>
              <a:t>арифметико-логическое устройство</a:t>
            </a:r>
            <a:r>
              <a:rPr lang="ru-RU" sz="2000" b="1" smtClean="0"/>
              <a:t> ( АЛУ ), и </a:t>
            </a:r>
            <a:r>
              <a:rPr lang="ru-RU" sz="2000" b="1" u="sng" smtClean="0"/>
              <a:t>устройство управления</a:t>
            </a:r>
            <a:r>
              <a:rPr lang="ru-RU" sz="2000" b="1" smtClean="0"/>
              <a:t>. </a:t>
            </a:r>
            <a:r>
              <a:rPr lang="ru-RU" sz="2000" smtClean="0"/>
              <a:t/>
            </a:r>
            <a:br>
              <a:rPr lang="ru-RU" sz="2000" smtClean="0"/>
            </a:br>
            <a:endParaRPr lang="ru-RU" sz="2000" smtClean="0"/>
          </a:p>
        </p:txBody>
      </p:sp>
      <p:sp>
        <p:nvSpPr>
          <p:cNvPr id="26628" name="Rectangle 4"/>
          <p:cNvSpPr>
            <a:spLocks noGrp="1" noChangeArrowheads="1"/>
          </p:cNvSpPr>
          <p:nvPr>
            <p:ph idx="1"/>
          </p:nvPr>
        </p:nvSpPr>
        <p:spPr>
          <a:xfrm>
            <a:off x="457200" y="4476750"/>
            <a:ext cx="8382000" cy="2381250"/>
          </a:xfrm>
        </p:spPr>
        <p:txBody>
          <a:bodyPr/>
          <a:lstStyle/>
          <a:p>
            <a:pPr eaLnBrk="1" hangingPunct="1">
              <a:lnSpc>
                <a:spcPct val="80000"/>
              </a:lnSpc>
            </a:pPr>
            <a:r>
              <a:rPr lang="ru-RU" sz="2000" b="1" u="sng" smtClean="0"/>
              <a:t>Регистры</a:t>
            </a:r>
            <a:r>
              <a:rPr lang="ru-RU" sz="2000" b="1" smtClean="0"/>
              <a:t> используются для временного хранения выполняемой команды, адресов памяти, обрабатываемых данных и другой внутренней информации микропроцессора. </a:t>
            </a:r>
          </a:p>
          <a:p>
            <a:pPr eaLnBrk="1" hangingPunct="1">
              <a:lnSpc>
                <a:spcPct val="80000"/>
              </a:lnSpc>
            </a:pPr>
            <a:r>
              <a:rPr lang="ru-RU" sz="2000" b="1" smtClean="0"/>
              <a:t>В </a:t>
            </a:r>
            <a:r>
              <a:rPr lang="ru-RU" sz="2000" b="1" u="sng" smtClean="0"/>
              <a:t>АЛУ</a:t>
            </a:r>
            <a:r>
              <a:rPr lang="ru-RU" sz="2000" b="1" smtClean="0"/>
              <a:t> производится арифметическая и логическая обработка данных. </a:t>
            </a:r>
            <a:endParaRPr lang="ru-RU" sz="2000" b="1" u="sng" smtClean="0"/>
          </a:p>
          <a:p>
            <a:pPr eaLnBrk="1" hangingPunct="1">
              <a:lnSpc>
                <a:spcPct val="80000"/>
              </a:lnSpc>
            </a:pPr>
            <a:r>
              <a:rPr lang="ru-RU" sz="2000" b="1" u="sng" smtClean="0"/>
              <a:t>Устройство управления</a:t>
            </a:r>
            <a:r>
              <a:rPr lang="ru-RU" sz="2000" b="1" smtClean="0"/>
              <a:t> реализует временную диаграмму и вырабатывает необходимые управляющие сигналы для внутренней работы микропроцессора и связи его с другой аппаратурой через внешние шины микропроцессора</a:t>
            </a:r>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ru-RU" b="1" smtClean="0"/>
              <a:t>Архитектура персонального компьютера</a:t>
            </a:r>
            <a:endParaRPr lang="ru-RU" smtClean="0"/>
          </a:p>
        </p:txBody>
      </p:sp>
      <p:sp>
        <p:nvSpPr>
          <p:cNvPr id="9219" name="Содержимое 2"/>
          <p:cNvSpPr>
            <a:spLocks noGrp="1"/>
          </p:cNvSpPr>
          <p:nvPr>
            <p:ph idx="1"/>
          </p:nvPr>
        </p:nvSpPr>
        <p:spPr/>
        <p:txBody>
          <a:bodyPr/>
          <a:lstStyle/>
          <a:p>
            <a:pPr eaLnBrk="1" hangingPunct="1">
              <a:buFont typeface="Arial" charset="0"/>
              <a:buNone/>
            </a:pPr>
            <a:r>
              <a:rPr lang="ru-RU" sz="3600" b="1" u="sng" smtClean="0"/>
              <a:t>Архитектура</a:t>
            </a:r>
            <a:r>
              <a:rPr lang="ru-RU" sz="3600" smtClean="0"/>
              <a:t> — это наиболее общие принципы построения компьютера, отражающие программное управление работой и взаимодействием его основных функциональных узлов.</a:t>
            </a:r>
          </a:p>
          <a:p>
            <a:pPr eaLnBrk="1" hangingPunct="1"/>
            <a:endParaRPr lang="ru-RU" sz="36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304800" y="228600"/>
            <a:ext cx="8229600" cy="1139825"/>
          </a:xfrm>
        </p:spPr>
        <p:txBody>
          <a:bodyPr/>
          <a:lstStyle/>
          <a:p>
            <a:pPr algn="l" eaLnBrk="1" hangingPunct="1"/>
            <a:r>
              <a:rPr lang="ru-RU" b="1" smtClean="0"/>
              <a:t>Процессор:</a:t>
            </a:r>
          </a:p>
        </p:txBody>
      </p:sp>
      <p:sp>
        <p:nvSpPr>
          <p:cNvPr id="25603" name="Rectangle 6"/>
          <p:cNvSpPr>
            <a:spLocks noGrp="1" noChangeArrowheads="1"/>
          </p:cNvSpPr>
          <p:nvPr>
            <p:ph type="body" sz="half" idx="1"/>
          </p:nvPr>
        </p:nvSpPr>
        <p:spPr>
          <a:xfrm>
            <a:off x="457200" y="1295400"/>
            <a:ext cx="4114800" cy="4800600"/>
          </a:xfrm>
        </p:spPr>
        <p:txBody>
          <a:bodyPr/>
          <a:lstStyle/>
          <a:p>
            <a:pPr eaLnBrk="1" hangingPunct="1">
              <a:lnSpc>
                <a:spcPct val="90000"/>
              </a:lnSpc>
              <a:buFont typeface="Wingdings" pitchFamily="2" charset="2"/>
              <a:buNone/>
            </a:pPr>
            <a:r>
              <a:rPr lang="ru-RU" sz="2600" smtClean="0"/>
              <a:t>Управляет всеми ресурсами компьютера</a:t>
            </a:r>
            <a:endParaRPr lang="en-US" sz="2600" smtClean="0"/>
          </a:p>
          <a:p>
            <a:pPr eaLnBrk="1" hangingPunct="1">
              <a:lnSpc>
                <a:spcPct val="90000"/>
              </a:lnSpc>
              <a:buFont typeface="Wingdings" pitchFamily="2" charset="2"/>
              <a:buNone/>
            </a:pPr>
            <a:r>
              <a:rPr lang="ru-RU" sz="2600" smtClean="0"/>
              <a:t> и выполняемыми программами.</a:t>
            </a:r>
          </a:p>
          <a:p>
            <a:pPr eaLnBrk="1" hangingPunct="1">
              <a:lnSpc>
                <a:spcPct val="90000"/>
              </a:lnSpc>
              <a:buFont typeface="Wingdings" pitchFamily="2" charset="2"/>
              <a:buNone/>
            </a:pPr>
            <a:endParaRPr lang="en-US" sz="2600" b="1" smtClean="0">
              <a:solidFill>
                <a:schemeClr val="tx2"/>
              </a:solidFill>
            </a:endParaRPr>
          </a:p>
          <a:p>
            <a:pPr eaLnBrk="1" hangingPunct="1">
              <a:lnSpc>
                <a:spcPct val="90000"/>
              </a:lnSpc>
              <a:buFont typeface="Wingdings" pitchFamily="2" charset="2"/>
              <a:buNone/>
            </a:pPr>
            <a:r>
              <a:rPr lang="ru-RU" sz="2600" b="1" smtClean="0">
                <a:solidFill>
                  <a:schemeClr val="tx2"/>
                </a:solidFill>
              </a:rPr>
              <a:t>Характеристики:</a:t>
            </a:r>
          </a:p>
          <a:p>
            <a:pPr eaLnBrk="1" hangingPunct="1">
              <a:lnSpc>
                <a:spcPct val="90000"/>
              </a:lnSpc>
            </a:pPr>
            <a:r>
              <a:rPr lang="ru-RU" sz="2600" smtClean="0"/>
              <a:t>модель;</a:t>
            </a:r>
          </a:p>
          <a:p>
            <a:pPr eaLnBrk="1" hangingPunct="1">
              <a:lnSpc>
                <a:spcPct val="90000"/>
              </a:lnSpc>
            </a:pPr>
            <a:r>
              <a:rPr lang="ru-RU" sz="2600" smtClean="0"/>
              <a:t>тактовая частота;</a:t>
            </a:r>
          </a:p>
          <a:p>
            <a:pPr eaLnBrk="1" hangingPunct="1">
              <a:lnSpc>
                <a:spcPct val="90000"/>
              </a:lnSpc>
            </a:pPr>
            <a:r>
              <a:rPr lang="ru-RU" sz="2600" smtClean="0"/>
              <a:t>разрядность</a:t>
            </a:r>
          </a:p>
          <a:p>
            <a:pPr eaLnBrk="1" hangingPunct="1">
              <a:lnSpc>
                <a:spcPct val="90000"/>
              </a:lnSpc>
            </a:pPr>
            <a:endParaRPr lang="ru-RU" sz="2600" smtClean="0"/>
          </a:p>
        </p:txBody>
      </p:sp>
      <p:pic>
        <p:nvPicPr>
          <p:cNvPr id="28676" name="Picture 8" descr="9F6Ax1024y768"/>
          <p:cNvPicPr>
            <a:picLocks noChangeAspect="1" noChangeArrowheads="1"/>
          </p:cNvPicPr>
          <p:nvPr/>
        </p:nvPicPr>
        <p:blipFill>
          <a:blip r:embed="rId2" cstate="email"/>
          <a:srcRect/>
          <a:stretch>
            <a:fillRect/>
          </a:stretch>
        </p:blipFill>
        <p:spPr bwMode="auto">
          <a:xfrm>
            <a:off x="4495800" y="3581400"/>
            <a:ext cx="3829050" cy="2489200"/>
          </a:xfrm>
          <a:prstGeom prst="rect">
            <a:avLst/>
          </a:prstGeom>
          <a:noFill/>
          <a:ln w="9525">
            <a:noFill/>
            <a:miter lim="800000"/>
            <a:headEnd/>
            <a:tailEnd/>
          </a:ln>
        </p:spPr>
      </p:pic>
      <p:pic>
        <p:nvPicPr>
          <p:cNvPr id="28677" name="Picture 10" descr="3443408"/>
          <p:cNvPicPr>
            <a:picLocks noChangeAspect="1" noChangeArrowheads="1"/>
          </p:cNvPicPr>
          <p:nvPr/>
        </p:nvPicPr>
        <p:blipFill>
          <a:blip r:embed="rId3" cstate="email"/>
          <a:srcRect/>
          <a:stretch>
            <a:fillRect/>
          </a:stretch>
        </p:blipFill>
        <p:spPr bwMode="auto">
          <a:xfrm>
            <a:off x="6400800" y="0"/>
            <a:ext cx="2743200" cy="2743200"/>
          </a:xfrm>
          <a:prstGeom prst="rect">
            <a:avLst/>
          </a:prstGeom>
          <a:noFill/>
          <a:ln w="9525">
            <a:noFill/>
            <a:miter lim="800000"/>
            <a:headEnd/>
            <a:tailEnd/>
          </a:ln>
        </p:spPr>
      </p:pic>
      <p:sp>
        <p:nvSpPr>
          <p:cNvPr id="28678" name="Text Box 11"/>
          <p:cNvSpPr txBox="1">
            <a:spLocks noChangeArrowheads="1"/>
          </p:cNvSpPr>
          <p:nvPr/>
        </p:nvSpPr>
        <p:spPr bwMode="auto">
          <a:xfrm>
            <a:off x="6629400" y="2711450"/>
            <a:ext cx="1981200" cy="641350"/>
          </a:xfrm>
          <a:prstGeom prst="rect">
            <a:avLst/>
          </a:prstGeom>
          <a:noFill/>
          <a:ln w="9525">
            <a:noFill/>
            <a:miter lim="800000"/>
            <a:headEnd/>
            <a:tailEnd/>
          </a:ln>
        </p:spPr>
        <p:txBody>
          <a:bodyPr>
            <a:spAutoFit/>
          </a:bodyPr>
          <a:lstStyle/>
          <a:p>
            <a:pPr algn="ctr">
              <a:spcBef>
                <a:spcPct val="50000"/>
              </a:spcBef>
            </a:pPr>
            <a:r>
              <a:rPr lang="ru-RU"/>
              <a:t>кулер процессора</a:t>
            </a:r>
          </a:p>
        </p:txBody>
      </p:sp>
      <p:pic>
        <p:nvPicPr>
          <p:cNvPr id="28679" name="Picture 9" descr="L_00002464"/>
          <p:cNvPicPr>
            <a:picLocks noChangeAspect="1" noChangeArrowheads="1"/>
          </p:cNvPicPr>
          <p:nvPr/>
        </p:nvPicPr>
        <p:blipFill>
          <a:blip r:embed="rId4" cstate="email"/>
          <a:srcRect/>
          <a:stretch>
            <a:fillRect/>
          </a:stretch>
        </p:blipFill>
        <p:spPr bwMode="auto">
          <a:xfrm>
            <a:off x="4343400" y="914400"/>
            <a:ext cx="2286000" cy="2343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r>
              <a:rPr lang="ru-RU" b="1" u="sng" smtClean="0"/>
              <a:t>Модификация процессоров.</a:t>
            </a:r>
            <a:endParaRPr lang="ru-RU" smtClean="0"/>
          </a:p>
        </p:txBody>
      </p:sp>
      <p:sp>
        <p:nvSpPr>
          <p:cNvPr id="3" name="Содержимое 2"/>
          <p:cNvSpPr>
            <a:spLocks noGrp="1"/>
          </p:cNvSpPr>
          <p:nvPr>
            <p:ph idx="1"/>
          </p:nvPr>
        </p:nvSpPr>
        <p:spPr>
          <a:xfrm>
            <a:off x="228600" y="1219200"/>
            <a:ext cx="8915400" cy="5410200"/>
          </a:xfrm>
        </p:spPr>
        <p:txBody>
          <a:bodyPr/>
          <a:lstStyle/>
          <a:p>
            <a:pPr>
              <a:buFont typeface="Arial" charset="0"/>
              <a:buNone/>
            </a:pPr>
            <a:r>
              <a:rPr lang="ru-RU" sz="2800" smtClean="0"/>
              <a:t>Фирма </a:t>
            </a:r>
            <a:r>
              <a:rPr lang="ru-RU" sz="2800" b="1" smtClean="0"/>
              <a:t>Intel</a:t>
            </a:r>
            <a:r>
              <a:rPr lang="ru-RU" sz="2800" smtClean="0"/>
              <a:t>  предлагает процессоры следующих модификаций:</a:t>
            </a:r>
          </a:p>
          <a:p>
            <a:r>
              <a:rPr lang="en-US" sz="2800" smtClean="0"/>
              <a:t>Xeon</a:t>
            </a:r>
            <a:r>
              <a:rPr lang="ru-RU" sz="2800" smtClean="0"/>
              <a:t> – для серверов учреждений.</a:t>
            </a:r>
          </a:p>
          <a:p>
            <a:r>
              <a:rPr lang="ru-RU" sz="2800" smtClean="0"/>
              <a:t>Intel </a:t>
            </a:r>
            <a:r>
              <a:rPr lang="en-US" sz="2800" smtClean="0"/>
              <a:t>Pentium </a:t>
            </a:r>
            <a:r>
              <a:rPr lang="ru-RU" sz="2800" smtClean="0"/>
              <a:t>-  для производительных настольных компьютеров.</a:t>
            </a:r>
          </a:p>
          <a:p>
            <a:r>
              <a:rPr lang="ru-RU" sz="2800" smtClean="0"/>
              <a:t>Се</a:t>
            </a:r>
            <a:r>
              <a:rPr lang="en-US" sz="2800" smtClean="0"/>
              <a:t>leron</a:t>
            </a:r>
            <a:r>
              <a:rPr lang="ru-RU" sz="2800" smtClean="0"/>
              <a:t> – домашние ПК.</a:t>
            </a:r>
          </a:p>
          <a:p>
            <a:pPr>
              <a:buFont typeface="Arial" charset="0"/>
              <a:buNone/>
            </a:pPr>
            <a:r>
              <a:rPr lang="ru-RU" sz="2800" smtClean="0"/>
              <a:t>Фирма </a:t>
            </a:r>
            <a:r>
              <a:rPr lang="en-US" sz="2800" b="1" smtClean="0"/>
              <a:t>AMD</a:t>
            </a:r>
            <a:r>
              <a:rPr lang="ru-RU" sz="2800" smtClean="0"/>
              <a:t> предлагает следующие модификации: </a:t>
            </a:r>
          </a:p>
          <a:p>
            <a:r>
              <a:rPr lang="en-US" sz="2800" smtClean="0"/>
              <a:t>Athlon</a:t>
            </a:r>
            <a:r>
              <a:rPr lang="ru-RU" sz="2800" smtClean="0"/>
              <a:t> - для настольных компьютеров и графических станций</a:t>
            </a:r>
          </a:p>
          <a:p>
            <a:r>
              <a:rPr lang="en-US" sz="2800" smtClean="0"/>
              <a:t>Duron</a:t>
            </a:r>
            <a:r>
              <a:rPr lang="ru-RU" sz="2800" smtClean="0"/>
              <a:t> – для недорогих домашних компьютеров.</a:t>
            </a:r>
          </a:p>
          <a:p>
            <a:endParaRPr lang="ru-RU"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p:txBody>
          <a:bodyPr/>
          <a:lstStyle/>
          <a:p>
            <a:r>
              <a:rPr lang="ru-RU" b="1" smtClean="0"/>
              <a:t>Разрядность процессора </a:t>
            </a:r>
            <a:r>
              <a:rPr lang="ru-RU" smtClean="0"/>
              <a:t>показывает, сколько бит данных он может принять и обработать в  своих регистрах    за один такт.    </a:t>
            </a:r>
          </a:p>
          <a:p>
            <a:r>
              <a:rPr lang="ru-RU" smtClean="0"/>
              <a:t>Первые процессоры  были 16-разрядные.  Современные процессоры  семейства Intel Pentium 32-разрядные, 64-разрядные. </a:t>
            </a:r>
          </a:p>
          <a:p>
            <a:endParaRPr lang="ru-RU"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p:txBody>
          <a:bodyPr/>
          <a:lstStyle/>
          <a:p>
            <a:r>
              <a:rPr lang="ru-RU" b="1" smtClean="0"/>
              <a:t>Тактовая частота показывает,  </a:t>
            </a:r>
            <a:r>
              <a:rPr lang="ru-RU" smtClean="0"/>
              <a:t>сколько операций может производить ЦП за одну секунду.</a:t>
            </a:r>
          </a:p>
          <a:p>
            <a:r>
              <a:rPr lang="ru-RU" smtClean="0"/>
              <a:t>Первые процессоры  могли работать с частотой не  выше 4,77  МГц, а сегодня до 3000 МГц и выше.</a:t>
            </a:r>
          </a:p>
          <a:p>
            <a:endParaRPr lang="ru-RU"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Заголовок 1"/>
          <p:cNvSpPr>
            <a:spLocks noGrp="1"/>
          </p:cNvSpPr>
          <p:nvPr>
            <p:ph type="title"/>
          </p:nvPr>
        </p:nvSpPr>
        <p:spPr>
          <a:xfrm>
            <a:off x="457200" y="0"/>
            <a:ext cx="8229600" cy="1143000"/>
          </a:xfrm>
        </p:spPr>
        <p:txBody>
          <a:bodyPr/>
          <a:lstStyle/>
          <a:p>
            <a:r>
              <a:rPr lang="ru-RU" b="1" smtClean="0"/>
              <a:t>Виды памяти</a:t>
            </a:r>
            <a:endParaRPr lang="ru-RU" smtClean="0"/>
          </a:p>
        </p:txBody>
      </p:sp>
      <p:sp>
        <p:nvSpPr>
          <p:cNvPr id="3" name="Содержимое 2"/>
          <p:cNvSpPr>
            <a:spLocks noGrp="1"/>
          </p:cNvSpPr>
          <p:nvPr>
            <p:ph idx="1"/>
          </p:nvPr>
        </p:nvSpPr>
        <p:spPr>
          <a:xfrm>
            <a:off x="0" y="990600"/>
            <a:ext cx="9144000" cy="5715000"/>
          </a:xfrm>
        </p:spPr>
        <p:txBody>
          <a:bodyPr/>
          <a:lstStyle/>
          <a:p>
            <a:pPr>
              <a:buFont typeface="Arial" charset="0"/>
              <a:buNone/>
              <a:defRPr/>
            </a:pPr>
            <a:r>
              <a:rPr lang="ru-RU" smtClean="0"/>
              <a:t>Память компьютера делится на:</a:t>
            </a:r>
          </a:p>
          <a:p>
            <a:pPr marL="514350" indent="-514350">
              <a:buFont typeface="+mj-lt"/>
              <a:buAutoNum type="arabicPeriod"/>
              <a:defRPr/>
            </a:pPr>
            <a:r>
              <a:rPr lang="ru-RU" b="1" u="sng" smtClean="0"/>
              <a:t>внутреннюю</a:t>
            </a:r>
            <a:r>
              <a:rPr lang="ru-RU" smtClean="0"/>
              <a:t> — </a:t>
            </a:r>
            <a:r>
              <a:rPr lang="ru-RU" b="1" smtClean="0"/>
              <a:t>оперативную</a:t>
            </a:r>
            <a:r>
              <a:rPr lang="ru-RU" smtClean="0"/>
              <a:t> (энергозависима, «быстрая»)</a:t>
            </a:r>
          </a:p>
          <a:p>
            <a:pPr marL="514350" indent="-514350">
              <a:buFont typeface="+mj-lt"/>
              <a:buAutoNum type="arabicPeriod"/>
              <a:defRPr/>
            </a:pPr>
            <a:r>
              <a:rPr lang="ru-RU" b="1" u="sng" smtClean="0"/>
              <a:t>внешнюю</a:t>
            </a:r>
            <a:r>
              <a:rPr lang="ru-RU" smtClean="0"/>
              <a:t> — </a:t>
            </a:r>
            <a:r>
              <a:rPr lang="ru-RU" b="1" smtClean="0"/>
              <a:t>долговременную </a:t>
            </a:r>
            <a:r>
              <a:rPr lang="ru-RU" smtClean="0"/>
              <a:t>(энергонезависима, «медленная»)</a:t>
            </a:r>
          </a:p>
          <a:p>
            <a:pPr marL="514350" indent="-514350">
              <a:buFont typeface="Arial" charset="0"/>
              <a:buNone/>
              <a:defRPr/>
            </a:pPr>
            <a:r>
              <a:rPr lang="ru-RU" smtClean="0"/>
              <a:t>Быстродействие определяется </a:t>
            </a:r>
            <a:r>
              <a:rPr lang="ru-RU" u="sng" smtClean="0"/>
              <a:t>временем доступа </a:t>
            </a:r>
            <a:r>
              <a:rPr lang="ru-RU" smtClean="0"/>
              <a:t>процессора к данным: </a:t>
            </a:r>
          </a:p>
          <a:p>
            <a:pPr marL="514350" indent="-514350">
              <a:buFont typeface="Arial" charset="0"/>
              <a:buNone/>
              <a:defRPr/>
            </a:pPr>
            <a:r>
              <a:rPr lang="ru-RU" smtClean="0"/>
              <a:t>Время доступа совр.жесткого диска         секунды</a:t>
            </a:r>
          </a:p>
          <a:p>
            <a:pPr marL="514350" indent="-514350">
              <a:buFont typeface="Arial" charset="0"/>
              <a:buNone/>
              <a:defRPr/>
            </a:pPr>
            <a:r>
              <a:rPr lang="ru-RU" smtClean="0"/>
              <a:t>Время доступа опер.памяти                   секунды</a:t>
            </a:r>
          </a:p>
          <a:p>
            <a:pPr marL="514350" indent="-514350">
              <a:buFont typeface="Arial" charset="0"/>
              <a:buNone/>
              <a:defRPr/>
            </a:pPr>
            <a:endParaRPr lang="ru-RU" dirty="0"/>
          </a:p>
        </p:txBody>
      </p:sp>
      <p:graphicFrame>
        <p:nvGraphicFramePr>
          <p:cNvPr id="2050" name="Object 2"/>
          <p:cNvGraphicFramePr>
            <a:graphicFrameLocks noChangeAspect="1"/>
          </p:cNvGraphicFramePr>
          <p:nvPr/>
        </p:nvGraphicFramePr>
        <p:xfrm>
          <a:off x="6324600" y="4724400"/>
          <a:ext cx="795338" cy="577850"/>
        </p:xfrm>
        <a:graphic>
          <a:graphicData uri="http://schemas.openxmlformats.org/presentationml/2006/ole">
            <mc:AlternateContent xmlns:mc="http://schemas.openxmlformats.org/markup-compatibility/2006">
              <mc:Choice xmlns:v="urn:schemas-microsoft-com:vml" Requires="v">
                <p:oleObj spid="_x0000_s2060" name="Формула" r:id="rId3" imgW="279360" imgH="203040" progId="Equation.3">
                  <p:embed/>
                </p:oleObj>
              </mc:Choice>
              <mc:Fallback>
                <p:oleObj name="Формула" r:id="rId3" imgW="27936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724400"/>
                        <a:ext cx="795338"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5035550" y="5257800"/>
          <a:ext cx="1498600" cy="704850"/>
        </p:xfrm>
        <a:graphic>
          <a:graphicData uri="http://schemas.openxmlformats.org/presentationml/2006/ole">
            <mc:AlternateContent xmlns:mc="http://schemas.openxmlformats.org/markup-compatibility/2006">
              <mc:Choice xmlns:v="urn:schemas-microsoft-com:vml" Requires="v">
                <p:oleObj spid="_x0000_s2061" name="Формула" r:id="rId5" imgW="431640" imgH="203040" progId="Equation.3">
                  <p:embed/>
                </p:oleObj>
              </mc:Choice>
              <mc:Fallback>
                <p:oleObj name="Формула" r:id="rId5" imgW="43164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5550" y="5257800"/>
                        <a:ext cx="1498600"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body" sz="half" idx="1"/>
          </p:nvPr>
        </p:nvSpPr>
        <p:spPr>
          <a:xfrm>
            <a:off x="228600" y="1524000"/>
            <a:ext cx="4278313" cy="4918075"/>
          </a:xfrm>
        </p:spPr>
        <p:txBody>
          <a:bodyPr/>
          <a:lstStyle/>
          <a:p>
            <a:pPr eaLnBrk="1" hangingPunct="1">
              <a:buFont typeface="Wingdings" pitchFamily="2" charset="2"/>
              <a:buNone/>
            </a:pPr>
            <a:r>
              <a:rPr lang="ru-RU" sz="2800" smtClean="0"/>
              <a:t>    Оперативная память предназначена для хранения программ и данных, которые используются процессором в текущий момент. </a:t>
            </a:r>
          </a:p>
          <a:p>
            <a:pPr eaLnBrk="1" hangingPunct="1">
              <a:buFont typeface="Wingdings" pitchFamily="2" charset="2"/>
              <a:buNone/>
            </a:pPr>
            <a:r>
              <a:rPr lang="ru-RU" sz="2800" smtClean="0"/>
              <a:t>Содержимое оперативной памяти пропадает после выключения питания.</a:t>
            </a:r>
          </a:p>
        </p:txBody>
      </p:sp>
      <p:pic>
        <p:nvPicPr>
          <p:cNvPr id="17418" name="Picture 10" descr="Оперативная память2"/>
          <p:cNvPicPr>
            <a:picLocks noChangeAspect="1" noChangeArrowheads="1"/>
          </p:cNvPicPr>
          <p:nvPr/>
        </p:nvPicPr>
        <p:blipFill>
          <a:blip r:embed="rId2" cstate="email"/>
          <a:srcRect/>
          <a:stretch>
            <a:fillRect/>
          </a:stretch>
        </p:blipFill>
        <p:spPr bwMode="auto">
          <a:xfrm>
            <a:off x="4567238" y="2708275"/>
            <a:ext cx="4500562" cy="1863725"/>
          </a:xfrm>
          <a:prstGeom prst="rect">
            <a:avLst/>
          </a:prstGeom>
          <a:noFill/>
          <a:ln w="9525">
            <a:noFill/>
            <a:miter lim="800000"/>
            <a:headEnd/>
            <a:tailEnd/>
          </a:ln>
        </p:spPr>
      </p:pic>
      <p:sp>
        <p:nvSpPr>
          <p:cNvPr id="32772" name="AutoShape 11">
            <a:hlinkClick r:id="rId3" action="ppaction://hlinksldjump" highlightClick="1"/>
          </p:cNvPr>
          <p:cNvSpPr>
            <a:spLocks noChangeArrowheads="1"/>
          </p:cNvSpPr>
          <p:nvPr/>
        </p:nvSpPr>
        <p:spPr bwMode="auto">
          <a:xfrm>
            <a:off x="8675688" y="6524625"/>
            <a:ext cx="468312" cy="333375"/>
          </a:xfrm>
          <a:prstGeom prst="actionButtonHome">
            <a:avLst/>
          </a:prstGeom>
          <a:solidFill>
            <a:schemeClr val="accent1"/>
          </a:solidFill>
          <a:ln w="9525">
            <a:noFill/>
            <a:miter lim="800000"/>
            <a:headEnd/>
            <a:tailEnd/>
          </a:ln>
        </p:spPr>
        <p:txBody>
          <a:bodyPr wrap="none" anchor="ctr"/>
          <a:lstStyle/>
          <a:p>
            <a:endParaRPr lang="ru-RU"/>
          </a:p>
        </p:txBody>
      </p:sp>
      <p:sp>
        <p:nvSpPr>
          <p:cNvPr id="32773" name="Прямоугольник 5"/>
          <p:cNvSpPr>
            <a:spLocks noChangeArrowheads="1"/>
          </p:cNvSpPr>
          <p:nvPr/>
        </p:nvSpPr>
        <p:spPr bwMode="auto">
          <a:xfrm>
            <a:off x="914400" y="533400"/>
            <a:ext cx="5710238" cy="708025"/>
          </a:xfrm>
          <a:prstGeom prst="rect">
            <a:avLst/>
          </a:prstGeom>
          <a:noFill/>
          <a:ln w="9525">
            <a:noFill/>
            <a:miter lim="800000"/>
            <a:headEnd/>
            <a:tailEnd/>
          </a:ln>
        </p:spPr>
        <p:txBody>
          <a:bodyPr wrap="none">
            <a:spAutoFit/>
          </a:bodyPr>
          <a:lstStyle/>
          <a:p>
            <a:r>
              <a:rPr lang="ru-RU" sz="4000" b="1"/>
              <a:t>Оперативная память:</a:t>
            </a:r>
            <a:endParaRPr lang="ru-RU" sz="40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7418"/>
                                        </p:tgtEl>
                                        <p:attrNameLst>
                                          <p:attrName>style.visibility</p:attrName>
                                        </p:attrNameLst>
                                      </p:cBhvr>
                                      <p:to>
                                        <p:strVal val="visible"/>
                                      </p:to>
                                    </p:set>
                                    <p:anim calcmode="lin" valueType="num">
                                      <p:cBhvr>
                                        <p:cTn id="7" dur="1000" fill="hold"/>
                                        <p:tgtEl>
                                          <p:spTgt spid="17418"/>
                                        </p:tgtEl>
                                        <p:attrNameLst>
                                          <p:attrName>ppt_w</p:attrName>
                                        </p:attrNameLst>
                                      </p:cBhvr>
                                      <p:tavLst>
                                        <p:tav tm="0">
                                          <p:val>
                                            <p:fltVal val="0"/>
                                          </p:val>
                                        </p:tav>
                                        <p:tav tm="100000">
                                          <p:val>
                                            <p:strVal val="#ppt_w"/>
                                          </p:val>
                                        </p:tav>
                                      </p:tavLst>
                                    </p:anim>
                                    <p:anim calcmode="lin" valueType="num">
                                      <p:cBhvr>
                                        <p:cTn id="8" dur="1000" fill="hold"/>
                                        <p:tgtEl>
                                          <p:spTgt spid="17418"/>
                                        </p:tgtEl>
                                        <p:attrNameLst>
                                          <p:attrName>ppt_h</p:attrName>
                                        </p:attrNameLst>
                                      </p:cBhvr>
                                      <p:tavLst>
                                        <p:tav tm="0">
                                          <p:val>
                                            <p:fltVal val="0"/>
                                          </p:val>
                                        </p:tav>
                                        <p:tav tm="100000">
                                          <p:val>
                                            <p:strVal val="#ppt_h"/>
                                          </p:val>
                                        </p:tav>
                                      </p:tavLst>
                                    </p:anim>
                                    <p:anim calcmode="lin" valueType="num">
                                      <p:cBhvr>
                                        <p:cTn id="9" dur="1000" fill="hold"/>
                                        <p:tgtEl>
                                          <p:spTgt spid="17418"/>
                                        </p:tgtEl>
                                        <p:attrNameLst>
                                          <p:attrName>style.rotation</p:attrName>
                                        </p:attrNameLst>
                                      </p:cBhvr>
                                      <p:tavLst>
                                        <p:tav tm="0">
                                          <p:val>
                                            <p:fltVal val="90"/>
                                          </p:val>
                                        </p:tav>
                                        <p:tav tm="100000">
                                          <p:val>
                                            <p:fltVal val="0"/>
                                          </p:val>
                                        </p:tav>
                                      </p:tavLst>
                                    </p:anim>
                                    <p:animEffect transition="in" filter="fade">
                                      <p:cBhvr>
                                        <p:cTn id="10" dur="1000"/>
                                        <p:tgtEl>
                                          <p:spTgt spid="174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7413">
                                            <p:txEl>
                                              <p:pRg st="0" end="0"/>
                                            </p:txEl>
                                          </p:spTgt>
                                        </p:tgtEl>
                                        <p:attrNameLst>
                                          <p:attrName>style.visibility</p:attrName>
                                        </p:attrNameLst>
                                      </p:cBhvr>
                                      <p:to>
                                        <p:strVal val="visible"/>
                                      </p:to>
                                    </p:set>
                                    <p:anim calcmode="lin" valueType="num">
                                      <p:cBhvr>
                                        <p:cTn id="15" dur="500" fill="hold"/>
                                        <p:tgtEl>
                                          <p:spTgt spid="1741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741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7413">
                                            <p:txEl>
                                              <p:pRg st="0" end="0"/>
                                            </p:txEl>
                                          </p:spTgt>
                                        </p:tgtEl>
                                        <p:attrNameLst>
                                          <p:attrName>style.rotation</p:attrName>
                                        </p:attrNameLst>
                                      </p:cBhvr>
                                      <p:tavLst>
                                        <p:tav tm="0">
                                          <p:val>
                                            <p:fltVal val="90"/>
                                          </p:val>
                                        </p:tav>
                                        <p:tav tm="100000">
                                          <p:val>
                                            <p:fltVal val="0"/>
                                          </p:val>
                                        </p:tav>
                                      </p:tavLst>
                                    </p:anim>
                                    <p:animEffect transition="in" filter="fade">
                                      <p:cBhvr>
                                        <p:cTn id="18" dur="500"/>
                                        <p:tgtEl>
                                          <p:spTgt spid="174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7413">
                                            <p:txEl>
                                              <p:pRg st="1" end="1"/>
                                            </p:txEl>
                                          </p:spTgt>
                                        </p:tgtEl>
                                        <p:attrNameLst>
                                          <p:attrName>style.visibility</p:attrName>
                                        </p:attrNameLst>
                                      </p:cBhvr>
                                      <p:to>
                                        <p:strVal val="visible"/>
                                      </p:to>
                                    </p:set>
                                    <p:anim calcmode="lin" valueType="num">
                                      <p:cBhvr>
                                        <p:cTn id="23" dur="500" fill="hold"/>
                                        <p:tgtEl>
                                          <p:spTgt spid="1741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741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7413">
                                            <p:txEl>
                                              <p:pRg st="1" end="1"/>
                                            </p:txEl>
                                          </p:spTgt>
                                        </p:tgtEl>
                                        <p:attrNameLst>
                                          <p:attrName>style.rotation</p:attrName>
                                        </p:attrNameLst>
                                      </p:cBhvr>
                                      <p:tavLst>
                                        <p:tav tm="0">
                                          <p:val>
                                            <p:fltVal val="90"/>
                                          </p:val>
                                        </p:tav>
                                        <p:tav tm="100000">
                                          <p:val>
                                            <p:fltVal val="0"/>
                                          </p:val>
                                        </p:tav>
                                      </p:tavLst>
                                    </p:anim>
                                    <p:animEffect transition="in" filter="fade">
                                      <p:cBhvr>
                                        <p:cTn id="26" dur="500"/>
                                        <p:tgtEl>
                                          <p:spTgt spid="174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ru-RU" b="1" smtClean="0"/>
              <a:t>Оперативная память:</a:t>
            </a:r>
          </a:p>
        </p:txBody>
      </p:sp>
      <p:sp>
        <p:nvSpPr>
          <p:cNvPr id="34819" name="Rectangle 3"/>
          <p:cNvSpPr>
            <a:spLocks noGrp="1" noChangeArrowheads="1"/>
          </p:cNvSpPr>
          <p:nvPr>
            <p:ph type="body" sz="half" idx="1"/>
          </p:nvPr>
        </p:nvSpPr>
        <p:spPr>
          <a:xfrm>
            <a:off x="228600" y="1219200"/>
            <a:ext cx="4572000" cy="5105400"/>
          </a:xfrm>
        </p:spPr>
        <p:txBody>
          <a:bodyPr/>
          <a:lstStyle/>
          <a:p>
            <a:pPr eaLnBrk="1" hangingPunct="1">
              <a:buFont typeface="Wingdings" pitchFamily="2" charset="2"/>
              <a:buNone/>
            </a:pPr>
            <a:r>
              <a:rPr lang="ru-RU" sz="2400" smtClean="0"/>
              <a:t>В нее загружаются запускаемые программы  и данные, с которыми работают эти программы в настоящий момент.</a:t>
            </a:r>
          </a:p>
          <a:p>
            <a:pPr eaLnBrk="1" hangingPunct="1">
              <a:buFont typeface="Wingdings" pitchFamily="2" charset="2"/>
              <a:buNone/>
            </a:pPr>
            <a:r>
              <a:rPr lang="ru-RU" sz="2400" b="1" smtClean="0">
                <a:solidFill>
                  <a:schemeClr val="tx2"/>
                </a:solidFill>
              </a:rPr>
              <a:t>Характеристики:</a:t>
            </a:r>
          </a:p>
          <a:p>
            <a:pPr eaLnBrk="1" hangingPunct="1"/>
            <a:r>
              <a:rPr lang="ru-RU" sz="2400" smtClean="0"/>
              <a:t>тип памяти (</a:t>
            </a:r>
            <a:r>
              <a:rPr lang="en-US" sz="2400" smtClean="0"/>
              <a:t>DDR SDRAM, DDR2 SDRAM, DDR3 SDRAM</a:t>
            </a:r>
            <a:r>
              <a:rPr lang="ru-RU" sz="2400" smtClean="0"/>
              <a:t>);</a:t>
            </a:r>
          </a:p>
          <a:p>
            <a:pPr eaLnBrk="1" hangingPunct="1"/>
            <a:r>
              <a:rPr lang="ru-RU" sz="2400" smtClean="0"/>
              <a:t>форм-фактор;</a:t>
            </a:r>
          </a:p>
          <a:p>
            <a:pPr eaLnBrk="1" hangingPunct="1"/>
            <a:r>
              <a:rPr lang="ru-RU" sz="2400" smtClean="0"/>
              <a:t>объем;</a:t>
            </a:r>
          </a:p>
          <a:p>
            <a:pPr eaLnBrk="1" hangingPunct="1"/>
            <a:r>
              <a:rPr lang="ru-RU" sz="2400" smtClean="0"/>
              <a:t>частота.</a:t>
            </a:r>
          </a:p>
        </p:txBody>
      </p:sp>
      <p:pic>
        <p:nvPicPr>
          <p:cNvPr id="33796" name="Picture 6" descr="OriginalSAMSUNGDDR-IIIDIMM2GbPC3-10600"/>
          <p:cNvPicPr>
            <a:picLocks noChangeAspect="1" noChangeArrowheads="1"/>
          </p:cNvPicPr>
          <p:nvPr/>
        </p:nvPicPr>
        <p:blipFill>
          <a:blip r:embed="rId2" cstate="email"/>
          <a:srcRect/>
          <a:stretch>
            <a:fillRect/>
          </a:stretch>
        </p:blipFill>
        <p:spPr bwMode="auto">
          <a:xfrm>
            <a:off x="5130800" y="1262063"/>
            <a:ext cx="3937000" cy="2395537"/>
          </a:xfrm>
          <a:prstGeom prst="rect">
            <a:avLst/>
          </a:prstGeom>
          <a:noFill/>
          <a:ln w="9525">
            <a:noFill/>
            <a:miter lim="800000"/>
            <a:headEnd/>
            <a:tailEnd/>
          </a:ln>
        </p:spPr>
      </p:pic>
      <p:pic>
        <p:nvPicPr>
          <p:cNvPr id="33797" name="Picture 7" descr="OriginalSAMSUNGDDR-IIIDIMM2GbPC3-10600"/>
          <p:cNvPicPr>
            <a:picLocks noChangeAspect="1" noChangeArrowheads="1"/>
          </p:cNvPicPr>
          <p:nvPr/>
        </p:nvPicPr>
        <p:blipFill>
          <a:blip r:embed="rId3" cstate="email"/>
          <a:srcRect/>
          <a:stretch>
            <a:fillRect/>
          </a:stretch>
        </p:blipFill>
        <p:spPr bwMode="auto">
          <a:xfrm>
            <a:off x="4876800" y="4114800"/>
            <a:ext cx="3937000" cy="23955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4"/>
          <p:cNvSpPr>
            <a:spLocks noGrp="1" noChangeArrowheads="1"/>
          </p:cNvSpPr>
          <p:nvPr>
            <p:ph type="ctrTitle"/>
          </p:nvPr>
        </p:nvSpPr>
        <p:spPr>
          <a:xfrm>
            <a:off x="611188" y="404813"/>
            <a:ext cx="7772400" cy="792162"/>
          </a:xfrm>
        </p:spPr>
        <p:txBody>
          <a:bodyPr/>
          <a:lstStyle/>
          <a:p>
            <a:pPr eaLnBrk="1" hangingPunct="1"/>
            <a:r>
              <a:rPr lang="ru-RU" sz="3600" i="1" smtClean="0">
                <a:solidFill>
                  <a:schemeClr val="accent2"/>
                </a:solidFill>
              </a:rPr>
              <a:t>Оперативная память П.К.</a:t>
            </a:r>
          </a:p>
        </p:txBody>
      </p:sp>
      <p:sp>
        <p:nvSpPr>
          <p:cNvPr id="30725" name="Rectangle 5"/>
          <p:cNvSpPr>
            <a:spLocks noGrp="1" noChangeArrowheads="1"/>
          </p:cNvSpPr>
          <p:nvPr>
            <p:ph type="subTitle" idx="1"/>
          </p:nvPr>
        </p:nvSpPr>
        <p:spPr>
          <a:xfrm>
            <a:off x="3733800" y="1295400"/>
            <a:ext cx="5257800" cy="3352800"/>
          </a:xfrm>
        </p:spPr>
        <p:txBody>
          <a:bodyPr/>
          <a:lstStyle/>
          <a:p>
            <a:pPr algn="l" eaLnBrk="1" hangingPunct="1">
              <a:lnSpc>
                <a:spcPct val="80000"/>
              </a:lnSpc>
            </a:pPr>
            <a:r>
              <a:rPr lang="ru-RU" sz="1100" b="1" i="1" smtClean="0">
                <a:solidFill>
                  <a:srgbClr val="002060"/>
                </a:solidFill>
              </a:rPr>
              <a:t> </a:t>
            </a:r>
            <a:r>
              <a:rPr lang="ru-RU" sz="1000" b="1" i="1" smtClean="0">
                <a:solidFill>
                  <a:srgbClr val="002060"/>
                </a:solidFill>
              </a:rPr>
              <a:t>    </a:t>
            </a:r>
            <a:r>
              <a:rPr lang="ru-RU" sz="2000" b="1" i="1" smtClean="0">
                <a:solidFill>
                  <a:srgbClr val="002060"/>
                </a:solidFill>
              </a:rPr>
              <a:t>Оперативная память (ОЗУ) </a:t>
            </a:r>
            <a:r>
              <a:rPr lang="ru-RU" sz="2000" b="1" smtClean="0">
                <a:solidFill>
                  <a:srgbClr val="002060"/>
                </a:solidFill>
              </a:rPr>
              <a:t>- это основная память компьютера, предназначенная для хранения текущих данных и выполняемых программ, а также копий отдельных модулей операционной системы. </a:t>
            </a:r>
            <a:endParaRPr lang="en-US" sz="2000" b="1" smtClean="0">
              <a:solidFill>
                <a:srgbClr val="002060"/>
              </a:solidFill>
            </a:endParaRPr>
          </a:p>
          <a:p>
            <a:pPr algn="l" eaLnBrk="1" hangingPunct="1">
              <a:lnSpc>
                <a:spcPct val="80000"/>
              </a:lnSpc>
            </a:pPr>
            <a:r>
              <a:rPr lang="ru-RU" sz="2000" b="1" smtClean="0">
                <a:solidFill>
                  <a:srgbClr val="002060"/>
                </a:solidFill>
              </a:rPr>
              <a:t>Большинство программ в процессе выполнения резервируют часть оперативной памяти для хранения своих данных. К данным, хранящимся в оперативной памяти, ЦП может обращаться непосредственно, используя хост-шину. После отключения питания компьютера все содержимое ОЗУ стирается.</a:t>
            </a:r>
          </a:p>
        </p:txBody>
      </p:sp>
      <p:pic>
        <p:nvPicPr>
          <p:cNvPr id="34820" name="Picture 6"/>
          <p:cNvPicPr>
            <a:picLocks noChangeAspect="1" noChangeArrowheads="1"/>
          </p:cNvPicPr>
          <p:nvPr/>
        </p:nvPicPr>
        <p:blipFill>
          <a:blip r:embed="rId2" cstate="email"/>
          <a:srcRect/>
          <a:stretch>
            <a:fillRect/>
          </a:stretch>
        </p:blipFill>
        <p:spPr bwMode="auto">
          <a:xfrm>
            <a:off x="0" y="1295400"/>
            <a:ext cx="3278188" cy="1728788"/>
          </a:xfrm>
          <a:prstGeom prst="rect">
            <a:avLst/>
          </a:prstGeom>
          <a:solidFill>
            <a:srgbClr val="3366FF"/>
          </a:solidFill>
          <a:ln w="9525">
            <a:noFill/>
            <a:miter lim="800000"/>
            <a:headEnd/>
            <a:tailEnd/>
          </a:ln>
        </p:spPr>
      </p:pic>
      <p:pic>
        <p:nvPicPr>
          <p:cNvPr id="34821" name="Picture 7"/>
          <p:cNvPicPr>
            <a:picLocks noChangeAspect="1" noChangeArrowheads="1"/>
          </p:cNvPicPr>
          <p:nvPr/>
        </p:nvPicPr>
        <p:blipFill>
          <a:blip r:embed="rId3" cstate="email"/>
          <a:srcRect/>
          <a:stretch>
            <a:fillRect/>
          </a:stretch>
        </p:blipFill>
        <p:spPr bwMode="auto">
          <a:xfrm>
            <a:off x="0" y="3276600"/>
            <a:ext cx="2957513" cy="1003300"/>
          </a:xfrm>
          <a:prstGeom prst="rect">
            <a:avLst/>
          </a:prstGeom>
          <a:noFill/>
          <a:ln w="9525">
            <a:noFill/>
            <a:miter lim="800000"/>
            <a:headEnd/>
            <a:tailEnd/>
          </a:ln>
        </p:spPr>
      </p:pic>
      <p:sp>
        <p:nvSpPr>
          <p:cNvPr id="34822" name="Прямоугольник 5"/>
          <p:cNvSpPr>
            <a:spLocks noChangeArrowheads="1"/>
          </p:cNvSpPr>
          <p:nvPr/>
        </p:nvSpPr>
        <p:spPr bwMode="auto">
          <a:xfrm>
            <a:off x="228600" y="4724400"/>
            <a:ext cx="8686800" cy="1477963"/>
          </a:xfrm>
          <a:prstGeom prst="rect">
            <a:avLst/>
          </a:prstGeom>
          <a:noFill/>
          <a:ln w="9525">
            <a:noFill/>
            <a:miter lim="800000"/>
            <a:headEnd/>
            <a:tailEnd/>
          </a:ln>
        </p:spPr>
        <p:txBody>
          <a:bodyPr>
            <a:spAutoFit/>
          </a:bodyPr>
          <a:lstStyle/>
          <a:p>
            <a:r>
              <a:rPr lang="ru-RU" b="1">
                <a:solidFill>
                  <a:srgbClr val="002060"/>
                </a:solidFill>
              </a:rPr>
              <a:t> Основной составной частью микросхем ОЗУ является массив элементов памяти, объединенных в матрицу накопителя. Элемент памяти (ЭП) может хранить 1 Бит (0 Бит) информации. Каждый ЭП имеет свой адрес, который задаётся сегментом памяти и смещением. При этом ячейки памяти объединяются в банки памяти.</a:t>
            </a:r>
            <a:endParaRPr lang="ru-RU"/>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5">
                                            <p:txEl>
                                              <p:pRg st="0" end="0"/>
                                            </p:txEl>
                                          </p:spTgt>
                                        </p:tgtEl>
                                        <p:attrNameLst>
                                          <p:attrName>style.visibility</p:attrName>
                                        </p:attrNameLst>
                                      </p:cBhvr>
                                      <p:to>
                                        <p:strVal val="visible"/>
                                      </p:to>
                                    </p:set>
                                    <p:animEffect transition="in" filter="dissolve">
                                      <p:cBhvr>
                                        <p:cTn id="12" dur="500"/>
                                        <p:tgtEl>
                                          <p:spTgt spid="307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5">
                                            <p:txEl>
                                              <p:pRg st="1" end="1"/>
                                            </p:txEl>
                                          </p:spTgt>
                                        </p:tgtEl>
                                        <p:attrNameLst>
                                          <p:attrName>style.visibility</p:attrName>
                                        </p:attrNameLst>
                                      </p:cBhvr>
                                      <p:to>
                                        <p:strVal val="visible"/>
                                      </p:to>
                                    </p:set>
                                    <p:animEffect transition="in" filter="dissolve">
                                      <p:cBhvr>
                                        <p:cTn id="17" dur="500"/>
                                        <p:tgtEl>
                                          <p:spTgt spid="307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p:txBody>
          <a:bodyPr/>
          <a:lstStyle/>
          <a:p>
            <a:pPr>
              <a:buFont typeface="Arial" charset="0"/>
              <a:buNone/>
              <a:defRPr/>
            </a:pPr>
            <a:r>
              <a:rPr lang="ru-RU" smtClean="0"/>
              <a:t>Существуют два основных типа устройств оперативной памяти: </a:t>
            </a:r>
          </a:p>
          <a:p>
            <a:pPr marL="514350" indent="-514350">
              <a:buFont typeface="+mj-lt"/>
              <a:buAutoNum type="arabicPeriod"/>
              <a:defRPr/>
            </a:pPr>
            <a:r>
              <a:rPr lang="ru-RU" u="sng" smtClean="0"/>
              <a:t>Динамическая память</a:t>
            </a:r>
            <a:r>
              <a:rPr lang="ru-RU" smtClean="0"/>
              <a:t> </a:t>
            </a:r>
          </a:p>
          <a:p>
            <a:pPr marL="514350" indent="-514350">
              <a:buFont typeface="+mj-lt"/>
              <a:buAutoNum type="arabicPeriod"/>
              <a:defRPr/>
            </a:pPr>
            <a:r>
              <a:rPr lang="ru-RU" u="sng" smtClean="0"/>
              <a:t>Статическая (</a:t>
            </a:r>
            <a:r>
              <a:rPr lang="ru-RU" b="1" u="sng" smtClean="0"/>
              <a:t>кэш-память)</a:t>
            </a:r>
            <a:r>
              <a:rPr lang="ru-RU" smtClean="0"/>
              <a:t> </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r>
              <a:rPr lang="ru-RU" u="sng" smtClean="0"/>
              <a:t>Виды устройств памяти.</a:t>
            </a:r>
            <a:endParaRPr lang="ru-RU" smtClean="0"/>
          </a:p>
        </p:txBody>
      </p:sp>
      <p:sp>
        <p:nvSpPr>
          <p:cNvPr id="37891" name="Содержимое 2"/>
          <p:cNvSpPr>
            <a:spLocks noGrp="1"/>
          </p:cNvSpPr>
          <p:nvPr>
            <p:ph idx="1"/>
          </p:nvPr>
        </p:nvSpPr>
        <p:spPr>
          <a:xfrm>
            <a:off x="228600" y="1295400"/>
            <a:ext cx="8610600" cy="5257800"/>
          </a:xfrm>
        </p:spPr>
        <p:txBody>
          <a:bodyPr/>
          <a:lstStyle/>
          <a:p>
            <a:pPr>
              <a:buFont typeface="Arial" charset="0"/>
              <a:buNone/>
            </a:pPr>
            <a:r>
              <a:rPr lang="ru-RU" sz="2800" b="1" smtClean="0"/>
              <a:t>Постоянное запоминающее устройство (ПЗУ). </a:t>
            </a:r>
          </a:p>
          <a:p>
            <a:r>
              <a:rPr lang="ru-RU" sz="2800" b="1" smtClean="0"/>
              <a:t>ПЗУ</a:t>
            </a:r>
            <a:r>
              <a:rPr lang="ru-RU" sz="2800" smtClean="0"/>
              <a:t> — энергонезависимое устройство, т. е. данные, находящиеся в нем, не зависят от того, включен ли компьютер. </a:t>
            </a:r>
          </a:p>
          <a:p>
            <a:r>
              <a:rPr lang="ru-RU" sz="2800" smtClean="0"/>
              <a:t>В ПЗУ хранится программа запуска компьютера, которая называется BIOS (базовая система вво­да/вывода). BIOS начинает работать после включения питания компьютера. Эта программа загружает с диска операционную систему и далее в работе компьютера не участвует.</a:t>
            </a:r>
          </a:p>
          <a:p>
            <a:endParaRPr lang="ru-RU"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52400"/>
            <a:ext cx="8991600" cy="6705600"/>
          </a:xfrm>
        </p:spPr>
        <p:txBody>
          <a:bodyPr/>
          <a:lstStyle/>
          <a:p>
            <a:pPr eaLnBrk="1" hangingPunct="1">
              <a:buFont typeface="Arial" charset="0"/>
              <a:buNone/>
            </a:pPr>
            <a:r>
              <a:rPr lang="ru-RU" sz="2800" b="1" smtClean="0"/>
              <a:t>Архитектура компьютера </a:t>
            </a:r>
            <a:r>
              <a:rPr lang="ru-RU" sz="2800" smtClean="0"/>
              <a:t>- обычно определяется совокупностью его свойств, существенных для пользователя. </a:t>
            </a:r>
            <a:endParaRPr lang="en-US" sz="2800" smtClean="0"/>
          </a:p>
          <a:p>
            <a:pPr eaLnBrk="1" hangingPunct="1">
              <a:buFont typeface="Arial" charset="0"/>
              <a:buNone/>
            </a:pPr>
            <a:r>
              <a:rPr lang="ru-RU" sz="2800" smtClean="0"/>
              <a:t>Основное внимание при этом уделяется </a:t>
            </a:r>
            <a:r>
              <a:rPr lang="ru-RU" sz="2800" b="1" smtClean="0"/>
              <a:t>структуре</a:t>
            </a:r>
            <a:r>
              <a:rPr lang="ru-RU" sz="2800" smtClean="0"/>
              <a:t> и </a:t>
            </a:r>
            <a:r>
              <a:rPr lang="ru-RU" sz="2800" b="1" smtClean="0"/>
              <a:t>функциональным</a:t>
            </a:r>
            <a:r>
              <a:rPr lang="ru-RU" sz="2800" smtClean="0"/>
              <a:t> </a:t>
            </a:r>
            <a:r>
              <a:rPr lang="ru-RU" sz="2800" b="1" smtClean="0"/>
              <a:t>возможностям</a:t>
            </a:r>
            <a:r>
              <a:rPr lang="ru-RU" sz="2800" smtClean="0"/>
              <a:t> машины, которые можно разделить на основные и дополнительные. </a:t>
            </a:r>
            <a:endParaRPr lang="en-US" sz="2800" smtClean="0"/>
          </a:p>
          <a:p>
            <a:pPr eaLnBrk="1" hangingPunct="1">
              <a:buFont typeface="Arial" charset="0"/>
              <a:buNone/>
            </a:pPr>
            <a:r>
              <a:rPr lang="ru-RU" sz="2800" b="1" smtClean="0"/>
              <a:t>Основные функции</a:t>
            </a:r>
            <a:r>
              <a:rPr lang="ru-RU" sz="2800" smtClean="0"/>
              <a:t> определяют назначение ЭВМ: обработка и хранение информации, обмен информацией с внешними объектами. </a:t>
            </a:r>
            <a:endParaRPr lang="en-US" sz="2800" smtClean="0"/>
          </a:p>
          <a:p>
            <a:pPr eaLnBrk="1" hangingPunct="1">
              <a:buFont typeface="Arial" charset="0"/>
              <a:buNone/>
            </a:pPr>
            <a:r>
              <a:rPr lang="ru-RU" sz="2800" b="1" smtClean="0"/>
              <a:t>Дополнительные функции </a:t>
            </a:r>
            <a:r>
              <a:rPr lang="ru-RU" sz="2800" smtClean="0"/>
              <a:t>повышают эффективность выполнения основных функций: </a:t>
            </a:r>
            <a:endParaRPr lang="en-US" sz="2800" smtClean="0"/>
          </a:p>
          <a:p>
            <a:pPr eaLnBrk="1" hangingPunct="1"/>
            <a:r>
              <a:rPr lang="ru-RU" sz="2800" smtClean="0"/>
              <a:t>обеспечивают эффективные режимы ее работы, </a:t>
            </a:r>
            <a:endParaRPr lang="en-US" sz="2800" smtClean="0"/>
          </a:p>
          <a:p>
            <a:pPr eaLnBrk="1" hangingPunct="1"/>
            <a:r>
              <a:rPr lang="ru-RU" sz="2800" smtClean="0"/>
              <a:t>диалог с пользователем,</a:t>
            </a:r>
            <a:endParaRPr lang="en-US" sz="2800" smtClean="0"/>
          </a:p>
          <a:p>
            <a:pPr eaLnBrk="1" hangingPunct="1"/>
            <a:r>
              <a:rPr lang="ru-RU" sz="2800" smtClean="0"/>
              <a:t>высокую надежность и др.</a:t>
            </a:r>
          </a:p>
          <a:p>
            <a:pPr eaLnBrk="1" hangingPunct="1"/>
            <a:endParaRPr lang="ru-RU"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endParaRPr lang="ru-RU" smtClean="0"/>
          </a:p>
        </p:txBody>
      </p:sp>
      <p:sp>
        <p:nvSpPr>
          <p:cNvPr id="38915" name="Содержимое 2"/>
          <p:cNvSpPr>
            <a:spLocks noGrp="1"/>
          </p:cNvSpPr>
          <p:nvPr>
            <p:ph idx="1"/>
          </p:nvPr>
        </p:nvSpPr>
        <p:spPr/>
        <p:txBody>
          <a:bodyPr/>
          <a:lstStyle/>
          <a:p>
            <a:r>
              <a:rPr lang="ru-RU" b="1" smtClean="0"/>
              <a:t>Видеопамять – </a:t>
            </a:r>
            <a:r>
              <a:rPr lang="ru-RU" smtClean="0"/>
              <a:t>это вид памяти, обслуживающая устройство визуального отображения выводимой информации — монитор. </a:t>
            </a:r>
          </a:p>
          <a:p>
            <a:r>
              <a:rPr lang="ru-RU" smtClean="0"/>
              <a:t>Сначала формируется содержимое видеопамяти, а затем адаптер монитора выводит изображение на экран.</a:t>
            </a:r>
          </a:p>
          <a:p>
            <a:endParaRPr lang="ru-RU"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r>
              <a:rPr lang="ru-RU" b="1" smtClean="0"/>
              <a:t>Контроллер </a:t>
            </a:r>
          </a:p>
        </p:txBody>
      </p:sp>
      <p:sp>
        <p:nvSpPr>
          <p:cNvPr id="3" name="Содержимое 2"/>
          <p:cNvSpPr>
            <a:spLocks noGrp="1"/>
          </p:cNvSpPr>
          <p:nvPr>
            <p:ph idx="1"/>
          </p:nvPr>
        </p:nvSpPr>
        <p:spPr>
          <a:xfrm>
            <a:off x="304800" y="1371600"/>
            <a:ext cx="8839200" cy="5257800"/>
          </a:xfrm>
        </p:spPr>
        <p:txBody>
          <a:bodyPr/>
          <a:lstStyle/>
          <a:p>
            <a:r>
              <a:rPr lang="ru-RU" smtClean="0"/>
              <a:t>Для связи между отдельными функциональными узлами ПК используется специальное устройство – </a:t>
            </a:r>
            <a:r>
              <a:rPr lang="ru-RU" b="1" u="sng" smtClean="0"/>
              <a:t>шина</a:t>
            </a:r>
            <a:r>
              <a:rPr lang="ru-RU" smtClean="0"/>
              <a:t>, через которую осуществляется связь ЦП с устройствами, подключенными к данному ПК через контроллеры или адаптеры.</a:t>
            </a:r>
          </a:p>
          <a:p>
            <a:r>
              <a:rPr lang="ru-RU" b="1" smtClean="0"/>
              <a:t>Контроллер (адаптер) — это электронная схема, управляющая работой вверенного ему внешнего устройства. </a:t>
            </a:r>
          </a:p>
          <a:p>
            <a:endParaRPr lang="ru-RU"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ru-RU" b="1" smtClean="0"/>
              <a:t>Карты</a:t>
            </a:r>
            <a:r>
              <a:rPr lang="ru-RU" smtClean="0"/>
              <a:t> </a:t>
            </a:r>
            <a:r>
              <a:rPr lang="ru-RU" b="1" smtClean="0"/>
              <a:t>расширения</a:t>
            </a:r>
            <a:r>
              <a:rPr lang="ru-RU" smtClean="0"/>
              <a:t>:</a:t>
            </a:r>
          </a:p>
        </p:txBody>
      </p:sp>
      <p:pic>
        <p:nvPicPr>
          <p:cNvPr id="41987" name="Picture 4" descr="55393_main"/>
          <p:cNvPicPr>
            <a:picLocks noChangeAspect="1" noChangeArrowheads="1"/>
          </p:cNvPicPr>
          <p:nvPr/>
        </p:nvPicPr>
        <p:blipFill>
          <a:blip r:embed="rId2" cstate="email"/>
          <a:srcRect/>
          <a:stretch>
            <a:fillRect/>
          </a:stretch>
        </p:blipFill>
        <p:spPr bwMode="auto">
          <a:xfrm>
            <a:off x="304800" y="1306513"/>
            <a:ext cx="3048000" cy="1741487"/>
          </a:xfrm>
          <a:prstGeom prst="rect">
            <a:avLst/>
          </a:prstGeom>
          <a:noFill/>
          <a:ln w="9525">
            <a:noFill/>
            <a:miter lim="800000"/>
            <a:headEnd/>
            <a:tailEnd/>
          </a:ln>
        </p:spPr>
      </p:pic>
      <p:sp>
        <p:nvSpPr>
          <p:cNvPr id="41988" name="Text Box 5"/>
          <p:cNvSpPr txBox="1">
            <a:spLocks noChangeArrowheads="1"/>
          </p:cNvSpPr>
          <p:nvPr/>
        </p:nvSpPr>
        <p:spPr bwMode="auto">
          <a:xfrm>
            <a:off x="228600" y="2895600"/>
            <a:ext cx="2971800" cy="579438"/>
          </a:xfrm>
          <a:prstGeom prst="rect">
            <a:avLst/>
          </a:prstGeom>
          <a:noFill/>
          <a:ln w="9525">
            <a:noFill/>
            <a:miter lim="800000"/>
            <a:headEnd/>
            <a:tailEnd/>
          </a:ln>
        </p:spPr>
        <p:txBody>
          <a:bodyPr>
            <a:spAutoFit/>
          </a:bodyPr>
          <a:lstStyle/>
          <a:p>
            <a:pPr>
              <a:spcBef>
                <a:spcPct val="50000"/>
              </a:spcBef>
            </a:pPr>
            <a:r>
              <a:rPr lang="ru-RU" sz="3200"/>
              <a:t>сетевая карта</a:t>
            </a:r>
          </a:p>
        </p:txBody>
      </p:sp>
      <p:pic>
        <p:nvPicPr>
          <p:cNvPr id="41989" name="Picture 6" descr="18023_main"/>
          <p:cNvPicPr>
            <a:picLocks noChangeAspect="1" noChangeArrowheads="1"/>
          </p:cNvPicPr>
          <p:nvPr/>
        </p:nvPicPr>
        <p:blipFill>
          <a:blip r:embed="rId3" cstate="email"/>
          <a:srcRect/>
          <a:stretch>
            <a:fillRect/>
          </a:stretch>
        </p:blipFill>
        <p:spPr bwMode="auto">
          <a:xfrm>
            <a:off x="4648200" y="1143000"/>
            <a:ext cx="3733800" cy="2479675"/>
          </a:xfrm>
          <a:prstGeom prst="rect">
            <a:avLst/>
          </a:prstGeom>
          <a:noFill/>
          <a:ln w="9525">
            <a:noFill/>
            <a:miter lim="800000"/>
            <a:headEnd/>
            <a:tailEnd/>
          </a:ln>
        </p:spPr>
      </p:pic>
      <p:sp>
        <p:nvSpPr>
          <p:cNvPr id="41990" name="Text Box 7"/>
          <p:cNvSpPr txBox="1">
            <a:spLocks noChangeArrowheads="1"/>
          </p:cNvSpPr>
          <p:nvPr/>
        </p:nvSpPr>
        <p:spPr bwMode="auto">
          <a:xfrm>
            <a:off x="4953000" y="2909888"/>
            <a:ext cx="1447800" cy="579437"/>
          </a:xfrm>
          <a:prstGeom prst="rect">
            <a:avLst/>
          </a:prstGeom>
          <a:noFill/>
          <a:ln w="9525">
            <a:noFill/>
            <a:miter lim="800000"/>
            <a:headEnd/>
            <a:tailEnd/>
          </a:ln>
        </p:spPr>
        <p:txBody>
          <a:bodyPr>
            <a:spAutoFit/>
          </a:bodyPr>
          <a:lstStyle/>
          <a:p>
            <a:pPr>
              <a:spcBef>
                <a:spcPct val="50000"/>
              </a:spcBef>
            </a:pPr>
            <a:r>
              <a:rPr lang="ru-RU" sz="3200"/>
              <a:t>модем</a:t>
            </a:r>
          </a:p>
        </p:txBody>
      </p:sp>
      <p:pic>
        <p:nvPicPr>
          <p:cNvPr id="41991" name="Picture 8" descr="54985_main"/>
          <p:cNvPicPr>
            <a:picLocks noChangeAspect="1" noChangeArrowheads="1"/>
          </p:cNvPicPr>
          <p:nvPr/>
        </p:nvPicPr>
        <p:blipFill>
          <a:blip r:embed="rId4" cstate="email"/>
          <a:srcRect/>
          <a:stretch>
            <a:fillRect/>
          </a:stretch>
        </p:blipFill>
        <p:spPr bwMode="auto">
          <a:xfrm>
            <a:off x="2438400" y="3468688"/>
            <a:ext cx="2743200" cy="1941512"/>
          </a:xfrm>
          <a:prstGeom prst="rect">
            <a:avLst/>
          </a:prstGeom>
          <a:noFill/>
          <a:ln w="9525">
            <a:noFill/>
            <a:miter lim="800000"/>
            <a:headEnd/>
            <a:tailEnd/>
          </a:ln>
        </p:spPr>
      </p:pic>
      <p:sp>
        <p:nvSpPr>
          <p:cNvPr id="41992" name="Text Box 9"/>
          <p:cNvSpPr txBox="1">
            <a:spLocks noChangeArrowheads="1"/>
          </p:cNvSpPr>
          <p:nvPr/>
        </p:nvSpPr>
        <p:spPr bwMode="auto">
          <a:xfrm>
            <a:off x="3352800" y="5348288"/>
            <a:ext cx="2743200" cy="579437"/>
          </a:xfrm>
          <a:prstGeom prst="rect">
            <a:avLst/>
          </a:prstGeom>
          <a:noFill/>
          <a:ln w="9525">
            <a:noFill/>
            <a:miter lim="800000"/>
            <a:headEnd/>
            <a:tailEnd/>
          </a:ln>
        </p:spPr>
        <p:txBody>
          <a:bodyPr>
            <a:spAutoFit/>
          </a:bodyPr>
          <a:lstStyle/>
          <a:p>
            <a:pPr>
              <a:spcBef>
                <a:spcPct val="50000"/>
              </a:spcBef>
            </a:pPr>
            <a:r>
              <a:rPr lang="en-US" sz="3200"/>
              <a:t>TV</a:t>
            </a:r>
            <a:r>
              <a:rPr lang="ru-RU" sz="3200"/>
              <a:t>-тюнер</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86009-gainward-gtx-460-1go"/>
          <p:cNvPicPr>
            <a:picLocks noChangeAspect="1" noChangeArrowheads="1"/>
          </p:cNvPicPr>
          <p:nvPr/>
        </p:nvPicPr>
        <p:blipFill>
          <a:blip r:embed="rId2" cstate="email"/>
          <a:srcRect/>
          <a:stretch>
            <a:fillRect/>
          </a:stretch>
        </p:blipFill>
        <p:spPr bwMode="auto">
          <a:xfrm>
            <a:off x="4495800" y="3124200"/>
            <a:ext cx="4610100" cy="2895600"/>
          </a:xfrm>
          <a:prstGeom prst="rect">
            <a:avLst/>
          </a:prstGeom>
          <a:noFill/>
          <a:ln w="9525">
            <a:noFill/>
            <a:miter lim="800000"/>
            <a:headEnd/>
            <a:tailEnd/>
          </a:ln>
        </p:spPr>
      </p:pic>
      <p:sp>
        <p:nvSpPr>
          <p:cNvPr id="43011" name="Rectangle 2"/>
          <p:cNvSpPr>
            <a:spLocks noGrp="1" noChangeArrowheads="1"/>
          </p:cNvSpPr>
          <p:nvPr>
            <p:ph type="title"/>
          </p:nvPr>
        </p:nvSpPr>
        <p:spPr/>
        <p:txBody>
          <a:bodyPr/>
          <a:lstStyle/>
          <a:p>
            <a:pPr algn="l" eaLnBrk="1" hangingPunct="1"/>
            <a:r>
              <a:rPr lang="ru-RU" b="1" smtClean="0"/>
              <a:t>Видеокарта</a:t>
            </a:r>
            <a:r>
              <a:rPr lang="ru-RU" smtClean="0"/>
              <a:t>:</a:t>
            </a:r>
          </a:p>
        </p:txBody>
      </p:sp>
      <p:sp>
        <p:nvSpPr>
          <p:cNvPr id="43012" name="Rectangle 4"/>
          <p:cNvSpPr>
            <a:spLocks noGrp="1" noChangeArrowheads="1"/>
          </p:cNvSpPr>
          <p:nvPr>
            <p:ph type="body" sz="half" idx="1"/>
          </p:nvPr>
        </p:nvSpPr>
        <p:spPr>
          <a:xfrm>
            <a:off x="304800" y="1219200"/>
            <a:ext cx="4648200" cy="4911725"/>
          </a:xfrm>
        </p:spPr>
        <p:txBody>
          <a:bodyPr/>
          <a:lstStyle/>
          <a:p>
            <a:pPr eaLnBrk="1" hangingPunct="1">
              <a:buFont typeface="Wingdings" pitchFamily="2" charset="2"/>
              <a:buNone/>
            </a:pPr>
            <a:r>
              <a:rPr lang="ru-RU" sz="2600" smtClean="0"/>
              <a:t>	</a:t>
            </a:r>
            <a:r>
              <a:rPr lang="ru-RU" sz="3600" smtClean="0"/>
              <a:t>используется          для обработки видеоинформации     и ее отображения     на экране монитора.</a:t>
            </a:r>
          </a:p>
        </p:txBody>
      </p:sp>
      <p:pic>
        <p:nvPicPr>
          <p:cNvPr id="43013" name="Picture 6" descr="286_20090922_3545"/>
          <p:cNvPicPr>
            <a:picLocks noChangeAspect="1" noChangeArrowheads="1"/>
          </p:cNvPicPr>
          <p:nvPr/>
        </p:nvPicPr>
        <p:blipFill>
          <a:blip r:embed="rId3" cstate="email"/>
          <a:srcRect/>
          <a:stretch>
            <a:fillRect/>
          </a:stretch>
        </p:blipFill>
        <p:spPr bwMode="auto">
          <a:xfrm>
            <a:off x="5029200" y="381000"/>
            <a:ext cx="3810000" cy="307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0" y="228600"/>
            <a:ext cx="9144000" cy="609600"/>
          </a:xfrm>
        </p:spPr>
        <p:txBody>
          <a:bodyPr rtlCol="0">
            <a:noAutofit/>
          </a:bodyPr>
          <a:lstStyle/>
          <a:p>
            <a:pPr eaLnBrk="1" fontAlgn="auto" hangingPunct="1">
              <a:spcAft>
                <a:spcPts val="0"/>
              </a:spcAft>
              <a:defRPr/>
            </a:pPr>
            <a:r>
              <a:rPr lang="ru-RU" smtClean="0">
                <a:solidFill>
                  <a:schemeClr val="tx1">
                    <a:lumMod val="95000"/>
                    <a:lumOff val="5000"/>
                  </a:schemeClr>
                </a:solidFill>
              </a:rPr>
              <a:t>Видеоадаптер. </a:t>
            </a:r>
            <a:r>
              <a:rPr lang="ru-RU" i="1" smtClean="0">
                <a:solidFill>
                  <a:schemeClr val="accent2"/>
                </a:solidFill>
              </a:rPr>
              <a:t/>
            </a:r>
            <a:br>
              <a:rPr lang="ru-RU" i="1" smtClean="0">
                <a:solidFill>
                  <a:schemeClr val="accent2"/>
                </a:solidFill>
              </a:rPr>
            </a:br>
            <a:endParaRPr lang="ru-RU" sz="2000" b="1" u="sng" dirty="0"/>
          </a:p>
        </p:txBody>
      </p:sp>
      <p:sp>
        <p:nvSpPr>
          <p:cNvPr id="35846" name="Rectangle 6"/>
          <p:cNvSpPr>
            <a:spLocks noGrp="1" noChangeArrowheads="1"/>
          </p:cNvSpPr>
          <p:nvPr>
            <p:ph idx="1"/>
          </p:nvPr>
        </p:nvSpPr>
        <p:spPr>
          <a:xfrm>
            <a:off x="228600" y="4038600"/>
            <a:ext cx="8915400" cy="2819400"/>
          </a:xfrm>
        </p:spPr>
        <p:txBody>
          <a:bodyPr/>
          <a:lstStyle/>
          <a:p>
            <a:pPr eaLnBrk="1" hangingPunct="1"/>
            <a:r>
              <a:rPr lang="ru-RU" sz="1800" b="1" smtClean="0"/>
              <a:t>MDA (Monochrome Display Adapter - монохромный адаптер дисплея) - простейший видеоадаптер, применявшийся в первых IBM PC. </a:t>
            </a:r>
          </a:p>
          <a:p>
            <a:pPr eaLnBrk="1" hangingPunct="1"/>
            <a:r>
              <a:rPr lang="ru-RU" sz="1800" b="1" smtClean="0"/>
              <a:t>CGA (Color Graphics Adapter - цветной графический адаптер) - первый адаптер с графическими возможностями. </a:t>
            </a:r>
          </a:p>
          <a:p>
            <a:pPr eaLnBrk="1" hangingPunct="1"/>
            <a:r>
              <a:rPr lang="ru-RU" sz="1800" b="1" smtClean="0"/>
              <a:t>VGA (Video Graphics Array - множество, или массив, визуальной графики) - расширение MCGA, совместимое с EGA, введен фирмой IBM в средних моделях PS/2. Фактический стандарт видеоадаптера с конца 80-х годов. </a:t>
            </a:r>
          </a:p>
          <a:p>
            <a:pPr eaLnBrk="1" hangingPunct="1"/>
            <a:r>
              <a:rPr lang="ru-RU" sz="1800" b="1" smtClean="0"/>
              <a:t>SVGA (Super VGA - "сверх" VGA) - расширение VGA с добавлением более высоких разрешений и дополнительного сервиса. </a:t>
            </a:r>
          </a:p>
        </p:txBody>
      </p:sp>
      <p:sp>
        <p:nvSpPr>
          <p:cNvPr id="5" name="Прямоугольник 4"/>
          <p:cNvSpPr/>
          <p:nvPr/>
        </p:nvSpPr>
        <p:spPr>
          <a:xfrm>
            <a:off x="0" y="762000"/>
            <a:ext cx="9144000" cy="2862263"/>
          </a:xfrm>
          <a:prstGeom prst="rect">
            <a:avLst/>
          </a:prstGeom>
        </p:spPr>
        <p:txBody>
          <a:bodyPr>
            <a:spAutoFit/>
          </a:bodyPr>
          <a:lstStyle/>
          <a:p>
            <a:pPr>
              <a:buFont typeface="Arial" pitchFamily="34" charset="0"/>
              <a:buChar char="•"/>
              <a:defRPr/>
            </a:pPr>
            <a:r>
              <a:rPr lang="ru-RU" sz="2000" b="1" dirty="0">
                <a:solidFill>
                  <a:schemeClr val="tx1">
                    <a:lumMod val="95000"/>
                    <a:lumOff val="5000"/>
                  </a:schemeClr>
                </a:solidFill>
              </a:rPr>
              <a:t>Устройство, называемое </a:t>
            </a:r>
            <a:r>
              <a:rPr lang="ru-RU" sz="2000" b="1" u="sng" dirty="0">
                <a:solidFill>
                  <a:schemeClr val="tx1">
                    <a:lumMod val="95000"/>
                    <a:lumOff val="5000"/>
                  </a:schemeClr>
                </a:solidFill>
              </a:rPr>
              <a:t>видеоадаптером</a:t>
            </a:r>
            <a:r>
              <a:rPr lang="ru-RU" sz="2000" b="1" dirty="0">
                <a:solidFill>
                  <a:schemeClr val="tx1">
                    <a:lumMod val="95000"/>
                    <a:lumOff val="5000"/>
                  </a:schemeClr>
                </a:solidFill>
              </a:rPr>
              <a:t> (или видеокартой), есть в каждом компьютере в виде устройства, интегрированного в системную плату, либо в качестве самостоятельного компонента - платы расширения. </a:t>
            </a:r>
          </a:p>
          <a:p>
            <a:pPr>
              <a:buFont typeface="Arial" pitchFamily="34" charset="0"/>
              <a:buChar char="•"/>
              <a:defRPr/>
            </a:pPr>
            <a:r>
              <a:rPr lang="ru-RU" sz="2000" b="1" dirty="0">
                <a:solidFill>
                  <a:schemeClr val="tx1">
                    <a:lumMod val="95000"/>
                    <a:lumOff val="5000"/>
                  </a:schemeClr>
                </a:solidFill>
              </a:rPr>
              <a:t>Главная функция, выполняемая видеокартой, это преобразование полученной от центрального процессора информации и команд в формат, который воспринимается электроникой монитора, для создания изображения на экране. </a:t>
            </a:r>
          </a:p>
          <a:p>
            <a:pPr>
              <a:buFont typeface="Arial" pitchFamily="34" charset="0"/>
              <a:buChar char="•"/>
              <a:defRPr/>
            </a:pPr>
            <a:r>
              <a:rPr lang="ru-RU" sz="2000" b="1" u="sng" dirty="0"/>
              <a:t>Основные виды видеоадаптеров:</a:t>
            </a:r>
            <a:endParaRPr lang="ru-RU" sz="2000" dirty="0"/>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800" decel="100000"/>
                                        <p:tgtEl>
                                          <p:spTgt spid="35844"/>
                                        </p:tgtEl>
                                      </p:cBhvr>
                                    </p:animEffect>
                                    <p:anim calcmode="lin" valueType="num">
                                      <p:cBhvr>
                                        <p:cTn id="8" dur="800" decel="100000" fill="hold"/>
                                        <p:tgtEl>
                                          <p:spTgt spid="35844"/>
                                        </p:tgtEl>
                                        <p:attrNameLst>
                                          <p:attrName>style.rotation</p:attrName>
                                        </p:attrNameLst>
                                      </p:cBhvr>
                                      <p:tavLst>
                                        <p:tav tm="0">
                                          <p:val>
                                            <p:fltVal val="-90"/>
                                          </p:val>
                                        </p:tav>
                                        <p:tav tm="100000">
                                          <p:val>
                                            <p:fltVal val="0"/>
                                          </p:val>
                                        </p:tav>
                                      </p:tavLst>
                                    </p:anim>
                                    <p:anim calcmode="lin" valueType="num">
                                      <p:cBhvr>
                                        <p:cTn id="9" dur="800" decel="100000" fill="hold"/>
                                        <p:tgtEl>
                                          <p:spTgt spid="35844"/>
                                        </p:tgtEl>
                                        <p:attrNameLst>
                                          <p:attrName>ppt_x</p:attrName>
                                        </p:attrNameLst>
                                      </p:cBhvr>
                                      <p:tavLst>
                                        <p:tav tm="0">
                                          <p:val>
                                            <p:strVal val="#ppt_x+0.4"/>
                                          </p:val>
                                        </p:tav>
                                        <p:tav tm="100000">
                                          <p:val>
                                            <p:strVal val="#ppt_x-0.05"/>
                                          </p:val>
                                        </p:tav>
                                      </p:tavLst>
                                    </p:anim>
                                    <p:anim calcmode="lin" valueType="num">
                                      <p:cBhvr>
                                        <p:cTn id="10" dur="800" decel="100000" fill="hold"/>
                                        <p:tgtEl>
                                          <p:spTgt spid="358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5846">
                                            <p:txEl>
                                              <p:pRg st="0" end="0"/>
                                            </p:txEl>
                                          </p:spTgt>
                                        </p:tgtEl>
                                        <p:attrNameLst>
                                          <p:attrName>style.visibility</p:attrName>
                                        </p:attrNameLst>
                                      </p:cBhvr>
                                      <p:to>
                                        <p:strVal val="visible"/>
                                      </p:to>
                                    </p:set>
                                    <p:animEffect transition="in" filter="fade">
                                      <p:cBhvr>
                                        <p:cTn id="29" dur="1000"/>
                                        <p:tgtEl>
                                          <p:spTgt spid="35846">
                                            <p:txEl>
                                              <p:pRg st="0" end="0"/>
                                            </p:txEl>
                                          </p:spTgt>
                                        </p:tgtEl>
                                      </p:cBhvr>
                                    </p:animEffect>
                                    <p:anim calcmode="lin" valueType="num">
                                      <p:cBhvr>
                                        <p:cTn id="30" dur="1000" fill="hold"/>
                                        <p:tgtEl>
                                          <p:spTgt spid="3584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58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35846">
                                            <p:txEl>
                                              <p:pRg st="1" end="1"/>
                                            </p:txEl>
                                          </p:spTgt>
                                        </p:tgtEl>
                                        <p:attrNameLst>
                                          <p:attrName>style.visibility</p:attrName>
                                        </p:attrNameLst>
                                      </p:cBhvr>
                                      <p:to>
                                        <p:strVal val="visible"/>
                                      </p:to>
                                    </p:set>
                                    <p:animEffect transition="in" filter="fade">
                                      <p:cBhvr>
                                        <p:cTn id="36" dur="1000"/>
                                        <p:tgtEl>
                                          <p:spTgt spid="35846">
                                            <p:txEl>
                                              <p:pRg st="1" end="1"/>
                                            </p:txEl>
                                          </p:spTgt>
                                        </p:tgtEl>
                                      </p:cBhvr>
                                    </p:animEffect>
                                    <p:anim calcmode="lin" valueType="num">
                                      <p:cBhvr>
                                        <p:cTn id="37" dur="1000" fill="hold"/>
                                        <p:tgtEl>
                                          <p:spTgt spid="3584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58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5846">
                                            <p:txEl>
                                              <p:pRg st="2" end="2"/>
                                            </p:txEl>
                                          </p:spTgt>
                                        </p:tgtEl>
                                        <p:attrNameLst>
                                          <p:attrName>style.visibility</p:attrName>
                                        </p:attrNameLst>
                                      </p:cBhvr>
                                      <p:to>
                                        <p:strVal val="visible"/>
                                      </p:to>
                                    </p:set>
                                    <p:animEffect transition="in" filter="fade">
                                      <p:cBhvr>
                                        <p:cTn id="43" dur="1000"/>
                                        <p:tgtEl>
                                          <p:spTgt spid="35846">
                                            <p:txEl>
                                              <p:pRg st="2" end="2"/>
                                            </p:txEl>
                                          </p:spTgt>
                                        </p:tgtEl>
                                      </p:cBhvr>
                                    </p:animEffect>
                                    <p:anim calcmode="lin" valueType="num">
                                      <p:cBhvr>
                                        <p:cTn id="44" dur="1000" fill="hold"/>
                                        <p:tgtEl>
                                          <p:spTgt spid="35846">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58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35846">
                                            <p:txEl>
                                              <p:pRg st="3" end="3"/>
                                            </p:txEl>
                                          </p:spTgt>
                                        </p:tgtEl>
                                        <p:attrNameLst>
                                          <p:attrName>style.visibility</p:attrName>
                                        </p:attrNameLst>
                                      </p:cBhvr>
                                      <p:to>
                                        <p:strVal val="visible"/>
                                      </p:to>
                                    </p:set>
                                    <p:animEffect transition="in" filter="fade">
                                      <p:cBhvr>
                                        <p:cTn id="50" dur="1000"/>
                                        <p:tgtEl>
                                          <p:spTgt spid="35846">
                                            <p:txEl>
                                              <p:pRg st="3" end="3"/>
                                            </p:txEl>
                                          </p:spTgt>
                                        </p:tgtEl>
                                      </p:cBhvr>
                                    </p:animEffect>
                                    <p:anim calcmode="lin" valueType="num">
                                      <p:cBhvr>
                                        <p:cTn id="51" dur="1000" fill="hold"/>
                                        <p:tgtEl>
                                          <p:spTgt spid="35846">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3584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ru-RU" smtClean="0"/>
              <a:t>Видеоадаптер</a:t>
            </a:r>
          </a:p>
        </p:txBody>
      </p:sp>
      <p:sp>
        <p:nvSpPr>
          <p:cNvPr id="45059" name="Rectangle 3"/>
          <p:cNvSpPr>
            <a:spLocks noGrp="1" noChangeArrowheads="1"/>
          </p:cNvSpPr>
          <p:nvPr>
            <p:ph idx="1"/>
          </p:nvPr>
        </p:nvSpPr>
        <p:spPr>
          <a:xfrm>
            <a:off x="381000" y="1219200"/>
            <a:ext cx="5791200" cy="5410200"/>
          </a:xfrm>
        </p:spPr>
        <p:txBody>
          <a:bodyPr/>
          <a:lstStyle/>
          <a:p>
            <a:pPr eaLnBrk="1" hangingPunct="1">
              <a:lnSpc>
                <a:spcPct val="90000"/>
              </a:lnSpc>
              <a:buFont typeface="Wingdings" pitchFamily="2" charset="2"/>
              <a:buNone/>
            </a:pPr>
            <a:r>
              <a:rPr lang="ru-RU" sz="2600" b="1" u="sng" smtClean="0"/>
              <a:t>Видеоадаптер</a:t>
            </a:r>
            <a:r>
              <a:rPr lang="ru-RU" sz="2600" smtClean="0"/>
              <a:t> – внутренне устройство, устанавливается в один из разъемов материнской платы, и служит для обработки информации, поступающей от процессора или из ОЗУ на монитор, а также для выработки управляющих сигналов. </a:t>
            </a:r>
          </a:p>
          <a:p>
            <a:pPr eaLnBrk="1" hangingPunct="1">
              <a:lnSpc>
                <a:spcPct val="90000"/>
              </a:lnSpc>
              <a:buFont typeface="Wingdings" pitchFamily="2" charset="2"/>
              <a:buNone/>
            </a:pPr>
            <a:endParaRPr lang="ru-RU" sz="2600" smtClean="0"/>
          </a:p>
          <a:p>
            <a:pPr eaLnBrk="1" hangingPunct="1">
              <a:lnSpc>
                <a:spcPct val="90000"/>
              </a:lnSpc>
              <a:buFont typeface="Wingdings" pitchFamily="2" charset="2"/>
              <a:buNone/>
            </a:pPr>
            <a:r>
              <a:rPr lang="ru-RU" sz="2600" smtClean="0"/>
              <a:t>Современные видеоадаптеры имеют собственный вычислительный процессор (видеопроцессор), который снижает нагрузку на основной процессор при построении сложных изображений.</a:t>
            </a:r>
          </a:p>
        </p:txBody>
      </p:sp>
      <p:pic>
        <p:nvPicPr>
          <p:cNvPr id="45060" name="Picture 4" descr="Видеокарта"/>
          <p:cNvPicPr>
            <a:picLocks noChangeAspect="1" noChangeArrowheads="1"/>
          </p:cNvPicPr>
          <p:nvPr/>
        </p:nvPicPr>
        <p:blipFill>
          <a:blip r:embed="rId2" cstate="email"/>
          <a:srcRect/>
          <a:stretch>
            <a:fillRect/>
          </a:stretch>
        </p:blipFill>
        <p:spPr bwMode="auto">
          <a:xfrm>
            <a:off x="6372225" y="2133600"/>
            <a:ext cx="2546350" cy="2592388"/>
          </a:xfrm>
          <a:prstGeom prst="rect">
            <a:avLst/>
          </a:prstGeom>
          <a:noFill/>
          <a:ln w="9525">
            <a:noFill/>
            <a:miter lim="800000"/>
            <a:headEnd/>
            <a:tailEnd/>
          </a:ln>
        </p:spPr>
      </p:pic>
      <p:pic>
        <p:nvPicPr>
          <p:cNvPr id="45061" name="Picture 5" descr="монитор"/>
          <p:cNvPicPr>
            <a:picLocks noChangeAspect="1" noChangeArrowheads="1"/>
          </p:cNvPicPr>
          <p:nvPr/>
        </p:nvPicPr>
        <p:blipFill>
          <a:blip r:embed="rId3" cstate="email"/>
          <a:srcRect/>
          <a:stretch>
            <a:fillRect/>
          </a:stretch>
        </p:blipFill>
        <p:spPr bwMode="auto">
          <a:xfrm>
            <a:off x="7596188" y="4868863"/>
            <a:ext cx="1257300" cy="1257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457200" y="228600"/>
            <a:ext cx="8229600" cy="1143000"/>
          </a:xfrm>
        </p:spPr>
        <p:txBody>
          <a:bodyPr/>
          <a:lstStyle/>
          <a:p>
            <a:pPr algn="l" eaLnBrk="1" hangingPunct="1"/>
            <a:r>
              <a:rPr lang="ru-RU" smtClean="0"/>
              <a:t>Звуковой адаптер</a:t>
            </a:r>
          </a:p>
        </p:txBody>
      </p:sp>
      <p:sp>
        <p:nvSpPr>
          <p:cNvPr id="3077" name="Rectangle 3"/>
          <p:cNvSpPr>
            <a:spLocks noGrp="1" noChangeArrowheads="1"/>
          </p:cNvSpPr>
          <p:nvPr>
            <p:ph type="body" sz="half" idx="1"/>
          </p:nvPr>
        </p:nvSpPr>
        <p:spPr>
          <a:xfrm>
            <a:off x="304800" y="1219200"/>
            <a:ext cx="6019800" cy="5486400"/>
          </a:xfrm>
        </p:spPr>
        <p:txBody>
          <a:bodyPr/>
          <a:lstStyle/>
          <a:p>
            <a:pPr eaLnBrk="1" hangingPunct="1">
              <a:buFont typeface="Wingdings" pitchFamily="2" charset="2"/>
              <a:buNone/>
            </a:pPr>
            <a:endParaRPr lang="en-US" sz="2400" smtClean="0"/>
          </a:p>
          <a:p>
            <a:pPr eaLnBrk="1" hangingPunct="1">
              <a:buFont typeface="Wingdings" pitchFamily="2" charset="2"/>
              <a:buNone/>
            </a:pPr>
            <a:r>
              <a:rPr lang="ru-RU" sz="2400" smtClean="0"/>
              <a:t>Трудно представить современный компьютер молчаливым, без возможности услышать сигналы, музыку, речь. Так как наша речь </a:t>
            </a:r>
            <a:br>
              <a:rPr lang="ru-RU" sz="2400" smtClean="0"/>
            </a:br>
            <a:r>
              <a:rPr lang="ru-RU" sz="2400" smtClean="0"/>
              <a:t>(и музыка) достаточна, сложна и это приводит к большой загрузке процессора во время её вывода, то появилась необходимость в разгрузке звукового ввода и вывода.</a:t>
            </a:r>
          </a:p>
          <a:p>
            <a:pPr eaLnBrk="1" hangingPunct="1">
              <a:buFont typeface="Wingdings" pitchFamily="2" charset="2"/>
              <a:buNone/>
            </a:pPr>
            <a:r>
              <a:rPr lang="ru-RU" sz="2400" smtClean="0"/>
              <a:t> Для этого и служит </a:t>
            </a:r>
            <a:r>
              <a:rPr lang="ru-RU" sz="2400" u="sng" smtClean="0"/>
              <a:t>звуковая карта</a:t>
            </a:r>
            <a:r>
              <a:rPr lang="ru-RU" sz="2400" smtClean="0"/>
              <a:t>. Вместе со звуковой картой обычно используются специальные звуковые колонки или реже наушники. </a:t>
            </a:r>
          </a:p>
        </p:txBody>
      </p:sp>
      <p:graphicFrame>
        <p:nvGraphicFramePr>
          <p:cNvPr id="3074" name="Object 2"/>
          <p:cNvGraphicFramePr>
            <a:graphicFrameLocks noGrp="1" noChangeAspect="1"/>
          </p:cNvGraphicFramePr>
          <p:nvPr>
            <p:ph sz="quarter" idx="2"/>
          </p:nvPr>
        </p:nvGraphicFramePr>
        <p:xfrm>
          <a:off x="6553200" y="1524000"/>
          <a:ext cx="1752600" cy="812800"/>
        </p:xfrm>
        <a:graphic>
          <a:graphicData uri="http://schemas.openxmlformats.org/presentationml/2006/ole">
            <mc:AlternateContent xmlns:mc="http://schemas.openxmlformats.org/markup-compatibility/2006">
              <mc:Choice xmlns:v="urn:schemas-microsoft-com:vml" Requires="v">
                <p:oleObj spid="_x0000_s3084" name="Image" r:id="rId3" imgW="1752381" imgH="812412" progId="">
                  <p:embed/>
                </p:oleObj>
              </mc:Choice>
              <mc:Fallback>
                <p:oleObj name="Image" r:id="rId3" imgW="1752381" imgH="81241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0"/>
                        <a:ext cx="1752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Grp="1" noChangeAspect="1"/>
          </p:cNvGraphicFramePr>
          <p:nvPr>
            <p:ph sz="quarter" idx="3"/>
          </p:nvPr>
        </p:nvGraphicFramePr>
        <p:xfrm>
          <a:off x="6423025" y="3429000"/>
          <a:ext cx="2720975" cy="3240088"/>
        </p:xfrm>
        <a:graphic>
          <a:graphicData uri="http://schemas.openxmlformats.org/presentationml/2006/ole">
            <mc:AlternateContent xmlns:mc="http://schemas.openxmlformats.org/markup-compatibility/2006">
              <mc:Choice xmlns:v="urn:schemas-microsoft-com:vml" Requires="v">
                <p:oleObj spid="_x0000_s3085" name="Image" r:id="rId5" imgW="1332863" imgH="1587302" progId="">
                  <p:embed/>
                </p:oleObj>
              </mc:Choice>
              <mc:Fallback>
                <p:oleObj name="Image" r:id="rId5" imgW="1332863" imgH="1587302"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3025" y="3429000"/>
                        <a:ext cx="2720975"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0"/>
            <a:ext cx="8596313" cy="2924175"/>
          </a:xfrm>
        </p:spPr>
        <p:txBody>
          <a:bodyPr rtlCol="0">
            <a:normAutofit/>
          </a:bodyPr>
          <a:lstStyle/>
          <a:p>
            <a:pPr eaLnBrk="1" fontAlgn="auto" hangingPunct="1">
              <a:spcAft>
                <a:spcPts val="0"/>
              </a:spcAft>
              <a:defRPr/>
            </a:pPr>
            <a:r>
              <a:rPr lang="ru-RU" sz="3200" b="1" smtClean="0">
                <a:solidFill>
                  <a:schemeClr val="tx1">
                    <a:lumMod val="95000"/>
                    <a:lumOff val="5000"/>
                  </a:schemeClr>
                </a:solidFill>
              </a:rPr>
              <a:t>Звуковая карта.</a:t>
            </a:r>
            <a:br>
              <a:rPr lang="ru-RU" sz="3200" b="1" smtClean="0">
                <a:solidFill>
                  <a:schemeClr val="tx1">
                    <a:lumMod val="95000"/>
                    <a:lumOff val="5000"/>
                  </a:schemeClr>
                </a:solidFill>
              </a:rPr>
            </a:br>
            <a:r>
              <a:rPr lang="ru-RU" sz="3600" b="1" smtClean="0">
                <a:solidFill>
                  <a:schemeClr val="tx1">
                    <a:lumMod val="95000"/>
                    <a:lumOff val="5000"/>
                  </a:schemeClr>
                </a:solidFill>
              </a:rPr>
              <a:t>    </a:t>
            </a:r>
            <a:r>
              <a:rPr lang="ru-RU" sz="1800" b="1" smtClean="0">
                <a:solidFill>
                  <a:schemeClr val="tx1">
                    <a:lumMod val="95000"/>
                    <a:lumOff val="5000"/>
                  </a:schemeClr>
                </a:solidFill>
              </a:rPr>
              <a:t>Звук высокого качества может обеспечить, конечно, только звуковая карта. Она предназначена для воспроизведения и записи звука на компьютере.</a:t>
            </a:r>
            <a:r>
              <a:rPr lang="ru-RU" b="1" smtClean="0">
                <a:solidFill>
                  <a:schemeClr val="tx1">
                    <a:lumMod val="95000"/>
                    <a:lumOff val="5000"/>
                  </a:schemeClr>
                </a:solidFill>
              </a:rPr>
              <a:t> </a:t>
            </a:r>
            <a:r>
              <a:rPr lang="ru-RU" sz="1800" b="1" smtClean="0">
                <a:solidFill>
                  <a:schemeClr val="tx1">
                    <a:lumMod val="95000"/>
                    <a:lumOff val="5000"/>
                  </a:schemeClr>
                </a:solidFill>
              </a:rPr>
              <a:t>Диапазон звуковых карт широк от простейших, предназначенных для невзыскательного слушателя, до звуковых карт для профессиональной работы. </a:t>
            </a:r>
            <a:br>
              <a:rPr lang="ru-RU" sz="1800" b="1" smtClean="0">
                <a:solidFill>
                  <a:schemeClr val="tx1">
                    <a:lumMod val="95000"/>
                    <a:lumOff val="5000"/>
                  </a:schemeClr>
                </a:solidFill>
              </a:rPr>
            </a:br>
            <a:r>
              <a:rPr lang="ru-RU" sz="1800" b="1" smtClean="0">
                <a:solidFill>
                  <a:schemeClr val="tx1">
                    <a:lumMod val="95000"/>
                    <a:lumOff val="5000"/>
                  </a:schemeClr>
                </a:solidFill>
              </a:rPr>
              <a:t>   </a:t>
            </a:r>
            <a:r>
              <a:rPr lang="ru-RU" sz="2000" b="1" u="sng" smtClean="0">
                <a:solidFill>
                  <a:schemeClr val="tx1">
                    <a:lumMod val="95000"/>
                    <a:lumOff val="5000"/>
                  </a:schemeClr>
                </a:solidFill>
              </a:rPr>
              <a:t>Звуковая карта состоит из нескольких основных модулей. Это</a:t>
            </a:r>
            <a:r>
              <a:rPr lang="en-US" sz="2000" b="1" u="sng" smtClean="0">
                <a:solidFill>
                  <a:schemeClr val="tx1">
                    <a:lumMod val="95000"/>
                    <a:lumOff val="5000"/>
                  </a:schemeClr>
                </a:solidFill>
              </a:rPr>
              <a:t>:</a:t>
            </a:r>
            <a:endParaRPr lang="ru-RU" sz="2000" b="1" u="sng" dirty="0">
              <a:solidFill>
                <a:schemeClr val="tx1">
                  <a:lumMod val="95000"/>
                  <a:lumOff val="5000"/>
                </a:schemeClr>
              </a:solidFill>
            </a:endParaRPr>
          </a:p>
        </p:txBody>
      </p:sp>
      <p:sp>
        <p:nvSpPr>
          <p:cNvPr id="38915" name="Rectangle 3"/>
          <p:cNvSpPr>
            <a:spLocks noGrp="1" noChangeArrowheads="1"/>
          </p:cNvSpPr>
          <p:nvPr>
            <p:ph idx="1"/>
          </p:nvPr>
        </p:nvSpPr>
        <p:spPr>
          <a:xfrm>
            <a:off x="539750" y="3141663"/>
            <a:ext cx="8147050" cy="3527425"/>
          </a:xfrm>
        </p:spPr>
        <p:txBody>
          <a:bodyPr rtlCol="0">
            <a:normAutofit/>
          </a:bodyPr>
          <a:lstStyle/>
          <a:p>
            <a:pPr eaLnBrk="1" fontAlgn="auto" hangingPunct="1">
              <a:spcAft>
                <a:spcPts val="0"/>
              </a:spcAft>
              <a:buFont typeface="Arial" pitchFamily="34" charset="0"/>
              <a:buChar char="•"/>
              <a:defRPr/>
            </a:pPr>
            <a:r>
              <a:rPr lang="ru-RU" sz="1800" i="1" smtClean="0">
                <a:solidFill>
                  <a:schemeClr val="tx1">
                    <a:lumMod val="95000"/>
                    <a:lumOff val="5000"/>
                  </a:schemeClr>
                </a:solidFill>
              </a:rPr>
              <a:t>Модуль цифровой обработки звука</a:t>
            </a:r>
            <a:r>
              <a:rPr lang="ru-RU" sz="1600" smtClean="0">
                <a:solidFill>
                  <a:schemeClr val="tx1">
                    <a:lumMod val="95000"/>
                    <a:lumOff val="5000"/>
                  </a:schemeClr>
                </a:solidFill>
              </a:rPr>
              <a:t>, называемый также цифровым звуковым процессором( </a:t>
            </a:r>
            <a:r>
              <a:rPr lang="en-US" sz="1600" smtClean="0">
                <a:solidFill>
                  <a:schemeClr val="tx1">
                    <a:lumMod val="95000"/>
                    <a:lumOff val="5000"/>
                  </a:schemeClr>
                </a:solidFill>
              </a:rPr>
              <a:t>DSP</a:t>
            </a:r>
            <a:r>
              <a:rPr lang="ru-RU" sz="1600" smtClean="0">
                <a:solidFill>
                  <a:schemeClr val="tx1">
                    <a:lumMod val="95000"/>
                    <a:lumOff val="5000"/>
                  </a:schemeClr>
                </a:solidFill>
              </a:rPr>
              <a:t>-</a:t>
            </a:r>
            <a:r>
              <a:rPr lang="en-US" sz="1600" smtClean="0">
                <a:solidFill>
                  <a:schemeClr val="tx1">
                    <a:lumMod val="95000"/>
                    <a:lumOff val="5000"/>
                  </a:schemeClr>
                </a:solidFill>
              </a:rPr>
              <a:t>Digital Sound Processor</a:t>
            </a:r>
            <a:r>
              <a:rPr lang="ru-RU" sz="1600" smtClean="0">
                <a:solidFill>
                  <a:schemeClr val="tx1">
                    <a:lumMod val="95000"/>
                    <a:lumOff val="5000"/>
                  </a:schemeClr>
                </a:solidFill>
              </a:rPr>
              <a:t>). Осуществляет преобразование аналогового сигнала в цифровой и наоборот. </a:t>
            </a:r>
          </a:p>
          <a:p>
            <a:pPr eaLnBrk="1" fontAlgn="auto" hangingPunct="1">
              <a:spcAft>
                <a:spcPts val="0"/>
              </a:spcAft>
              <a:buFont typeface="Arial" pitchFamily="34" charset="0"/>
              <a:buChar char="•"/>
              <a:defRPr/>
            </a:pPr>
            <a:r>
              <a:rPr lang="en-US" sz="1800" i="1" smtClean="0">
                <a:solidFill>
                  <a:schemeClr val="tx1">
                    <a:lumMod val="95000"/>
                    <a:lumOff val="5000"/>
                  </a:schemeClr>
                </a:solidFill>
              </a:rPr>
              <a:t>FM</a:t>
            </a:r>
            <a:r>
              <a:rPr lang="ru-RU" sz="1800" i="1" smtClean="0">
                <a:solidFill>
                  <a:schemeClr val="tx1">
                    <a:lumMod val="95000"/>
                    <a:lumOff val="5000"/>
                  </a:schemeClr>
                </a:solidFill>
              </a:rPr>
              <a:t>-синтезатор.</a:t>
            </a:r>
            <a:endParaRPr lang="ru-RU" sz="1800" smtClean="0">
              <a:solidFill>
                <a:schemeClr val="tx1">
                  <a:lumMod val="95000"/>
                  <a:lumOff val="5000"/>
                </a:schemeClr>
              </a:solidFill>
            </a:endParaRPr>
          </a:p>
          <a:p>
            <a:pPr eaLnBrk="1" fontAlgn="auto" hangingPunct="1">
              <a:spcAft>
                <a:spcPts val="0"/>
              </a:spcAft>
              <a:buFont typeface="Arial" pitchFamily="34" charset="0"/>
              <a:buChar char="•"/>
              <a:defRPr/>
            </a:pPr>
            <a:r>
              <a:rPr lang="ru-RU" sz="1800" i="1" smtClean="0">
                <a:solidFill>
                  <a:schemeClr val="tx1">
                    <a:lumMod val="95000"/>
                    <a:lumOff val="5000"/>
                  </a:schemeClr>
                </a:solidFill>
              </a:rPr>
              <a:t>Микширующее устройство.</a:t>
            </a:r>
            <a:r>
              <a:rPr lang="ru-RU" sz="1600" smtClean="0">
                <a:solidFill>
                  <a:schemeClr val="tx1">
                    <a:lumMod val="95000"/>
                    <a:lumOff val="5000"/>
                  </a:schemeClr>
                </a:solidFill>
              </a:rPr>
              <a:t> Модуль микширования включает в себя собственно микшер и усилители. Микшер предназначен для смешивания от различных устройств карты. Амплитуда, а следовательно и громкость каждого сигнала управляются независимо для каналов воспроизведения и записи.</a:t>
            </a:r>
            <a:r>
              <a:rPr lang="ru-RU" smtClean="0">
                <a:solidFill>
                  <a:schemeClr val="tx1">
                    <a:lumMod val="95000"/>
                    <a:lumOff val="5000"/>
                  </a:schemeClr>
                </a:solidFill>
              </a:rPr>
              <a:t> </a:t>
            </a:r>
          </a:p>
          <a:p>
            <a:pPr eaLnBrk="1" fontAlgn="auto" hangingPunct="1">
              <a:spcAft>
                <a:spcPts val="0"/>
              </a:spcAft>
              <a:buFont typeface="Arial" pitchFamily="34" charset="0"/>
              <a:buChar char="•"/>
              <a:defRPr/>
            </a:pPr>
            <a:r>
              <a:rPr lang="ru-RU" sz="1800" i="1" smtClean="0">
                <a:solidFill>
                  <a:schemeClr val="tx1">
                    <a:lumMod val="95000"/>
                    <a:lumOff val="5000"/>
                  </a:schemeClr>
                </a:solidFill>
              </a:rPr>
              <a:t>Блок</a:t>
            </a:r>
            <a:r>
              <a:rPr lang="en-US" sz="1800" i="1" smtClean="0">
                <a:solidFill>
                  <a:schemeClr val="tx1">
                    <a:lumMod val="95000"/>
                    <a:lumOff val="5000"/>
                  </a:schemeClr>
                </a:solidFill>
              </a:rPr>
              <a:t> MPU</a:t>
            </a:r>
            <a:r>
              <a:rPr lang="ru-RU" sz="1800" i="1" smtClean="0">
                <a:solidFill>
                  <a:schemeClr val="tx1">
                    <a:lumMod val="95000"/>
                    <a:lumOff val="5000"/>
                  </a:schemeClr>
                </a:solidFill>
              </a:rPr>
              <a:t> </a:t>
            </a:r>
            <a:r>
              <a:rPr lang="en-US" sz="1800" smtClean="0">
                <a:solidFill>
                  <a:schemeClr val="tx1">
                    <a:lumMod val="95000"/>
                    <a:lumOff val="5000"/>
                  </a:schemeClr>
                </a:solidFill>
              </a:rPr>
              <a:t>(MIDI Processing unit-</a:t>
            </a:r>
            <a:r>
              <a:rPr lang="ru-RU" sz="1800" smtClean="0">
                <a:solidFill>
                  <a:schemeClr val="tx1">
                    <a:lumMod val="95000"/>
                    <a:lumOff val="5000"/>
                  </a:schemeClr>
                </a:solidFill>
              </a:rPr>
              <a:t>устройство</a:t>
            </a:r>
            <a:r>
              <a:rPr lang="en-US" sz="1800" smtClean="0">
                <a:solidFill>
                  <a:schemeClr val="tx1">
                    <a:lumMod val="95000"/>
                    <a:lumOff val="5000"/>
                  </a:schemeClr>
                </a:solidFill>
              </a:rPr>
              <a:t> MIDI </a:t>
            </a:r>
            <a:r>
              <a:rPr lang="ru-RU" sz="1800" smtClean="0">
                <a:solidFill>
                  <a:schemeClr val="tx1">
                    <a:lumMod val="95000"/>
                    <a:lumOff val="5000"/>
                  </a:schemeClr>
                </a:solidFill>
              </a:rPr>
              <a:t>обработки</a:t>
            </a:r>
            <a:r>
              <a:rPr lang="en-US" sz="1800" smtClean="0">
                <a:solidFill>
                  <a:schemeClr val="tx1">
                    <a:lumMod val="95000"/>
                    <a:lumOff val="5000"/>
                  </a:schemeClr>
                </a:solidFill>
              </a:rPr>
              <a:t>). </a:t>
            </a:r>
            <a:r>
              <a:rPr lang="ru-RU" sz="1800" smtClean="0">
                <a:solidFill>
                  <a:schemeClr val="tx1">
                    <a:lumMod val="95000"/>
                    <a:lumOff val="5000"/>
                  </a:schemeClr>
                </a:solidFill>
              </a:rPr>
              <a:t>Осуществляет приём и передачу данных по внешнему </a:t>
            </a:r>
            <a:r>
              <a:rPr lang="en-US" sz="1800" smtClean="0">
                <a:solidFill>
                  <a:schemeClr val="tx1">
                    <a:lumMod val="95000"/>
                    <a:lumOff val="5000"/>
                  </a:schemeClr>
                </a:solidFill>
              </a:rPr>
              <a:t>MIDI</a:t>
            </a:r>
            <a:r>
              <a:rPr lang="ru-RU" sz="1800" smtClean="0">
                <a:solidFill>
                  <a:schemeClr val="tx1">
                    <a:lumMod val="95000"/>
                    <a:lumOff val="5000"/>
                  </a:schemeClr>
                </a:solidFill>
              </a:rPr>
              <a:t>-интерфейсу.</a:t>
            </a:r>
            <a:endParaRPr lang="ru-RU" sz="1800" dirty="0">
              <a:solidFill>
                <a:schemeClr val="tx1">
                  <a:lumMod val="95000"/>
                  <a:lumOff val="5000"/>
                </a:schemeClr>
              </a:solidFill>
            </a:endParaRPr>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2000" fill="hold"/>
                                        <p:tgtEl>
                                          <p:spTgt spid="38914"/>
                                        </p:tgtEl>
                                        <p:attrNameLst>
                                          <p:attrName>ppt_w</p:attrName>
                                        </p:attrNameLst>
                                      </p:cBhvr>
                                      <p:tavLst>
                                        <p:tav tm="0">
                                          <p:val>
                                            <p:strVal val="#ppt_w*2.5"/>
                                          </p:val>
                                        </p:tav>
                                        <p:tav tm="100000">
                                          <p:val>
                                            <p:strVal val="#ppt_w"/>
                                          </p:val>
                                        </p:tav>
                                      </p:tavLst>
                                    </p:anim>
                                    <p:anim calcmode="lin" valueType="num">
                                      <p:cBhvr>
                                        <p:cTn id="8" dur="2000" fill="hold"/>
                                        <p:tgtEl>
                                          <p:spTgt spid="38914"/>
                                        </p:tgtEl>
                                        <p:attrNameLst>
                                          <p:attrName>ppt_h</p:attrName>
                                        </p:attrNameLst>
                                      </p:cBhvr>
                                      <p:tavLst>
                                        <p:tav tm="0">
                                          <p:val>
                                            <p:strVal val="#ppt_h"/>
                                          </p:val>
                                        </p:tav>
                                        <p:tav tm="100000">
                                          <p:val>
                                            <p:strVal val="#ppt_h"/>
                                          </p:val>
                                        </p:tav>
                                      </p:tavLst>
                                    </p:anim>
                                    <p:anim calcmode="lin" valueType="num">
                                      <p:cBhvr>
                                        <p:cTn id="9" dur="2000" fill="hold"/>
                                        <p:tgtEl>
                                          <p:spTgt spid="3891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891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89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915">
                                            <p:txEl>
                                              <p:pRg st="0" end="0"/>
                                            </p:txEl>
                                          </p:spTgt>
                                        </p:tgtEl>
                                        <p:attrNameLst>
                                          <p:attrName>style.visibility</p:attrName>
                                        </p:attrNameLst>
                                      </p:cBhvr>
                                      <p:to>
                                        <p:strVal val="visible"/>
                                      </p:to>
                                    </p:set>
                                    <p:animEffect transition="in" filter="wipe(left)">
                                      <p:cBhvr>
                                        <p:cTn id="16" dur="500"/>
                                        <p:tgtEl>
                                          <p:spTgt spid="389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wipe(left)">
                                      <p:cBhvr>
                                        <p:cTn id="21" dur="500"/>
                                        <p:tgtEl>
                                          <p:spTgt spid="3891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915">
                                            <p:txEl>
                                              <p:pRg st="2" end="2"/>
                                            </p:txEl>
                                          </p:spTgt>
                                        </p:tgtEl>
                                        <p:attrNameLst>
                                          <p:attrName>style.visibility</p:attrName>
                                        </p:attrNameLst>
                                      </p:cBhvr>
                                      <p:to>
                                        <p:strVal val="visible"/>
                                      </p:to>
                                    </p:set>
                                    <p:animEffect transition="in" filter="wipe(left)">
                                      <p:cBhvr>
                                        <p:cTn id="26" dur="500"/>
                                        <p:tgtEl>
                                          <p:spTgt spid="389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8915">
                                            <p:txEl>
                                              <p:pRg st="3" end="3"/>
                                            </p:txEl>
                                          </p:spTgt>
                                        </p:tgtEl>
                                        <p:attrNameLst>
                                          <p:attrName>style.visibility</p:attrName>
                                        </p:attrNameLst>
                                      </p:cBhvr>
                                      <p:to>
                                        <p:strVal val="visible"/>
                                      </p:to>
                                    </p:set>
                                    <p:animEffect transition="in" filter="wipe(left)">
                                      <p:cBhvr>
                                        <p:cTn id="31"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ru-RU" b="1" smtClean="0"/>
              <a:t>Сетевая карта</a:t>
            </a:r>
          </a:p>
        </p:txBody>
      </p:sp>
      <p:sp>
        <p:nvSpPr>
          <p:cNvPr id="39939" name="Rectangle 3"/>
          <p:cNvSpPr>
            <a:spLocks noGrp="1" noChangeArrowheads="1"/>
          </p:cNvSpPr>
          <p:nvPr>
            <p:ph idx="1"/>
          </p:nvPr>
        </p:nvSpPr>
        <p:spPr/>
        <p:txBody>
          <a:bodyPr/>
          <a:lstStyle/>
          <a:p>
            <a:pPr eaLnBrk="1" hangingPunct="1">
              <a:lnSpc>
                <a:spcPct val="80000"/>
              </a:lnSpc>
              <a:buFont typeface="Wingdings" pitchFamily="2" charset="2"/>
              <a:buNone/>
            </a:pPr>
            <a:r>
              <a:rPr lang="ru-RU" sz="2800" u="sng" smtClean="0"/>
              <a:t>Сетевая карта</a:t>
            </a:r>
            <a:r>
              <a:rPr lang="ru-RU" sz="2800" smtClean="0"/>
              <a:t> (или карта связи по локальной сети) служит для связи компьютеров в пределах одного предприятия, отдела или помещения находящихся на расстоянии не более 150 метров друг от друга. </a:t>
            </a:r>
          </a:p>
          <a:p>
            <a:pPr eaLnBrk="1" hangingPunct="1">
              <a:lnSpc>
                <a:spcPct val="80000"/>
              </a:lnSpc>
              <a:buFont typeface="Wingdings" pitchFamily="2" charset="2"/>
              <a:buNone/>
            </a:pPr>
            <a:r>
              <a:rPr lang="ru-RU" sz="2800" smtClean="0"/>
              <a:t>При наличии специальных дополнительных устройств можно организовать связь компьютеров и на большие расстояния. </a:t>
            </a:r>
          </a:p>
          <a:p>
            <a:pPr eaLnBrk="1" hangingPunct="1">
              <a:lnSpc>
                <a:spcPct val="80000"/>
              </a:lnSpc>
              <a:buFont typeface="Wingdings" pitchFamily="2" charset="2"/>
              <a:buNone/>
            </a:pPr>
            <a:r>
              <a:rPr lang="ru-RU" sz="2800" smtClean="0"/>
              <a:t>Основным параметром сетевой карты является скорость передачи информации и измеряется она в мегабайтах в секунду. Типовая норма от 10  до 100 мегабайт в секунду.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ru-RU" b="1" smtClean="0"/>
              <a:t>Коммуникационные порты.</a:t>
            </a:r>
          </a:p>
        </p:txBody>
      </p:sp>
      <p:sp>
        <p:nvSpPr>
          <p:cNvPr id="30723" name="Rectangle 3"/>
          <p:cNvSpPr>
            <a:spLocks noGrp="1" noChangeArrowheads="1"/>
          </p:cNvSpPr>
          <p:nvPr>
            <p:ph idx="1"/>
          </p:nvPr>
        </p:nvSpPr>
        <p:spPr>
          <a:xfrm>
            <a:off x="228600" y="1143000"/>
            <a:ext cx="8763000" cy="5486400"/>
          </a:xfrm>
        </p:spPr>
        <p:txBody>
          <a:bodyPr/>
          <a:lstStyle/>
          <a:p>
            <a:pPr eaLnBrk="1" hangingPunct="1">
              <a:lnSpc>
                <a:spcPct val="90000"/>
              </a:lnSpc>
              <a:buFont typeface="Wingdings" pitchFamily="2" charset="2"/>
              <a:buNone/>
            </a:pPr>
            <a:r>
              <a:rPr lang="ru-RU" sz="2600" smtClean="0"/>
              <a:t>Для связи с другими устройствами (принтером, сканером, клавиатурой, мышью …) компьютер оснащается портами. </a:t>
            </a:r>
          </a:p>
          <a:p>
            <a:pPr eaLnBrk="1" hangingPunct="1">
              <a:lnSpc>
                <a:spcPct val="90000"/>
              </a:lnSpc>
              <a:buFont typeface="Arial" charset="0"/>
              <a:buNone/>
            </a:pPr>
            <a:r>
              <a:rPr lang="ru-RU" sz="2800" b="1" u="sng" smtClean="0"/>
              <a:t>Порты </a:t>
            </a:r>
            <a:r>
              <a:rPr lang="ru-RU" sz="2800" smtClean="0"/>
              <a:t> ввода/вывода - основные </a:t>
            </a:r>
            <a:r>
              <a:rPr lang="ru-RU" sz="2800" b="1" u="sng" smtClean="0"/>
              <a:t>узлы</a:t>
            </a:r>
            <a:r>
              <a:rPr lang="ru-RU" sz="2800" smtClean="0"/>
              <a:t> для </a:t>
            </a:r>
            <a:r>
              <a:rPr lang="ru-RU" sz="2800" b="1" u="sng" smtClean="0"/>
              <a:t>подключения</a:t>
            </a:r>
            <a:r>
              <a:rPr lang="ru-RU" sz="2800" smtClean="0"/>
              <a:t> к компьютеру </a:t>
            </a:r>
            <a:r>
              <a:rPr lang="ru-RU" sz="2800" b="1" u="sng" smtClean="0"/>
              <a:t>внешних</a:t>
            </a:r>
            <a:r>
              <a:rPr lang="ru-RU" sz="2800" smtClean="0"/>
              <a:t> устройств .</a:t>
            </a:r>
          </a:p>
          <a:p>
            <a:pPr eaLnBrk="1" hangingPunct="1">
              <a:lnSpc>
                <a:spcPct val="90000"/>
              </a:lnSpc>
              <a:buFont typeface="Arial" charset="0"/>
              <a:buNone/>
            </a:pPr>
            <a:r>
              <a:rPr lang="ru-RU" sz="2800" smtClean="0"/>
              <a:t>Порты: последовательные и параллельные.</a:t>
            </a:r>
          </a:p>
          <a:p>
            <a:pPr eaLnBrk="1" hangingPunct="1">
              <a:lnSpc>
                <a:spcPct val="90000"/>
              </a:lnSpc>
              <a:buFont typeface="Wingdings" pitchFamily="2" charset="2"/>
              <a:buNone/>
            </a:pPr>
            <a:endParaRPr lang="ru-RU" sz="2600" smtClean="0"/>
          </a:p>
          <a:p>
            <a:pPr eaLnBrk="1" hangingPunct="1">
              <a:lnSpc>
                <a:spcPct val="90000"/>
              </a:lnSpc>
              <a:buFont typeface="Wingdings" pitchFamily="2" charset="2"/>
              <a:buNone/>
            </a:pPr>
            <a:r>
              <a:rPr lang="ru-RU" sz="2600" smtClean="0"/>
              <a:t>Примеры портов:</a:t>
            </a:r>
          </a:p>
          <a:p>
            <a:pPr eaLnBrk="1" hangingPunct="1">
              <a:lnSpc>
                <a:spcPct val="90000"/>
              </a:lnSpc>
              <a:buFont typeface="Wingdings" pitchFamily="2" charset="2"/>
              <a:buBlip>
                <a:blip r:embed="rId2"/>
              </a:buBlip>
            </a:pPr>
            <a:r>
              <a:rPr lang="en-US" sz="2600" b="1" smtClean="0"/>
              <a:t>COM</a:t>
            </a:r>
            <a:r>
              <a:rPr lang="ru-RU" sz="2600" smtClean="0"/>
              <a:t> (последовательный порт)</a:t>
            </a:r>
            <a:endParaRPr lang="en-US" sz="2600" smtClean="0"/>
          </a:p>
          <a:p>
            <a:pPr eaLnBrk="1" hangingPunct="1">
              <a:lnSpc>
                <a:spcPct val="90000"/>
              </a:lnSpc>
              <a:buFont typeface="Wingdings" pitchFamily="2" charset="2"/>
              <a:buBlip>
                <a:blip r:embed="rId2"/>
              </a:buBlip>
            </a:pPr>
            <a:r>
              <a:rPr lang="en-US" sz="2600" b="1" smtClean="0"/>
              <a:t>LPT</a:t>
            </a:r>
            <a:r>
              <a:rPr lang="ru-RU" sz="2600" smtClean="0"/>
              <a:t> (параллельный порт)</a:t>
            </a:r>
            <a:endParaRPr lang="en-US" sz="2600" smtClean="0"/>
          </a:p>
          <a:p>
            <a:pPr eaLnBrk="1" hangingPunct="1">
              <a:lnSpc>
                <a:spcPct val="90000"/>
              </a:lnSpc>
              <a:buFont typeface="Wingdings" pitchFamily="2" charset="2"/>
              <a:buBlip>
                <a:blip r:embed="rId2"/>
              </a:buBlip>
            </a:pPr>
            <a:r>
              <a:rPr lang="en-US" sz="2600" b="1" smtClean="0"/>
              <a:t>USB</a:t>
            </a:r>
            <a:r>
              <a:rPr lang="ru-RU" sz="2600" smtClean="0"/>
              <a:t> (последовательный с высокой производительностью)</a:t>
            </a:r>
            <a:endParaRPr lang="en-US" sz="2600" smtClean="0"/>
          </a:p>
          <a:p>
            <a:pPr eaLnBrk="1" hangingPunct="1">
              <a:lnSpc>
                <a:spcPct val="90000"/>
              </a:lnSpc>
              <a:buFont typeface="Wingdings" pitchFamily="2" charset="2"/>
              <a:buBlip>
                <a:blip r:embed="rId2"/>
              </a:buBlip>
            </a:pPr>
            <a:r>
              <a:rPr lang="en-US" sz="2600" b="1" smtClean="0"/>
              <a:t>PS/2</a:t>
            </a:r>
            <a:r>
              <a:rPr lang="ru-RU" sz="2600" smtClean="0"/>
              <a:t> (универсальный для подключения мыши и клавиатуры)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ru-RU" dirty="0" smtClean="0"/>
              <a:t>Архитектура ПК</a:t>
            </a:r>
          </a:p>
        </p:txBody>
      </p:sp>
      <p:pic>
        <p:nvPicPr>
          <p:cNvPr id="11267" name="Picture 2"/>
          <p:cNvPicPr>
            <a:picLocks noGrp="1" noChangeAspect="1" noChangeArrowheads="1"/>
          </p:cNvPicPr>
          <p:nvPr>
            <p:ph idx="1"/>
          </p:nvPr>
        </p:nvPicPr>
        <p:blipFill>
          <a:blip r:embed="rId2" cstate="email"/>
          <a:srcRect/>
          <a:stretch>
            <a:fillRect/>
          </a:stretch>
        </p:blipFill>
        <p:spPr>
          <a:xfrm>
            <a:off x="0" y="1676400"/>
            <a:ext cx="9253538" cy="3505200"/>
          </a:xfr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ru-RU" b="1" smtClean="0"/>
              <a:t>Внешние интерфейсы</a:t>
            </a:r>
            <a:r>
              <a:rPr lang="ru-RU" smtClean="0"/>
              <a:t>:</a:t>
            </a:r>
          </a:p>
        </p:txBody>
      </p:sp>
      <p:pic>
        <p:nvPicPr>
          <p:cNvPr id="49155" name="Picture 4" descr="87694_2236_draft"/>
          <p:cNvPicPr>
            <a:picLocks noChangeAspect="1" noChangeArrowheads="1"/>
          </p:cNvPicPr>
          <p:nvPr/>
        </p:nvPicPr>
        <p:blipFill>
          <a:blip r:embed="rId2" cstate="email"/>
          <a:srcRect/>
          <a:stretch>
            <a:fillRect/>
          </a:stretch>
        </p:blipFill>
        <p:spPr bwMode="auto">
          <a:xfrm>
            <a:off x="685800" y="1295400"/>
            <a:ext cx="1477963" cy="4419600"/>
          </a:xfrm>
          <a:prstGeom prst="rect">
            <a:avLst/>
          </a:prstGeom>
          <a:noFill/>
          <a:ln w="9525">
            <a:noFill/>
            <a:miter lim="800000"/>
            <a:headEnd/>
            <a:tailEnd/>
          </a:ln>
        </p:spPr>
      </p:pic>
      <p:sp>
        <p:nvSpPr>
          <p:cNvPr id="49156" name="Line 5"/>
          <p:cNvSpPr>
            <a:spLocks noChangeShapeType="1"/>
          </p:cNvSpPr>
          <p:nvPr/>
        </p:nvSpPr>
        <p:spPr bwMode="auto">
          <a:xfrm flipH="1">
            <a:off x="1600200" y="1600200"/>
            <a:ext cx="2514600" cy="0"/>
          </a:xfrm>
          <a:prstGeom prst="line">
            <a:avLst/>
          </a:prstGeom>
          <a:noFill/>
          <a:ln w="38100">
            <a:solidFill>
              <a:srgbClr val="FF0000"/>
            </a:solidFill>
            <a:round/>
            <a:headEnd/>
            <a:tailEnd type="triangle" w="med" len="med"/>
          </a:ln>
        </p:spPr>
        <p:txBody>
          <a:bodyPr/>
          <a:lstStyle/>
          <a:p>
            <a:endParaRPr lang="ru-RU"/>
          </a:p>
        </p:txBody>
      </p:sp>
      <p:sp>
        <p:nvSpPr>
          <p:cNvPr id="49157" name="Text Box 6"/>
          <p:cNvSpPr txBox="1">
            <a:spLocks noChangeArrowheads="1"/>
          </p:cNvSpPr>
          <p:nvPr/>
        </p:nvSpPr>
        <p:spPr bwMode="auto">
          <a:xfrm>
            <a:off x="4267200" y="1295400"/>
            <a:ext cx="2590800" cy="519113"/>
          </a:xfrm>
          <a:prstGeom prst="rect">
            <a:avLst/>
          </a:prstGeom>
          <a:noFill/>
          <a:ln w="9525">
            <a:noFill/>
            <a:miter lim="800000"/>
            <a:headEnd/>
            <a:tailEnd/>
          </a:ln>
        </p:spPr>
        <p:txBody>
          <a:bodyPr>
            <a:spAutoFit/>
          </a:bodyPr>
          <a:lstStyle/>
          <a:p>
            <a:pPr>
              <a:spcBef>
                <a:spcPct val="50000"/>
              </a:spcBef>
            </a:pPr>
            <a:r>
              <a:rPr lang="en-US" sz="2800"/>
              <a:t>PS/2</a:t>
            </a:r>
            <a:endParaRPr lang="ru-RU" sz="2800"/>
          </a:p>
        </p:txBody>
      </p:sp>
      <p:sp>
        <p:nvSpPr>
          <p:cNvPr id="49158" name="Line 7"/>
          <p:cNvSpPr>
            <a:spLocks noChangeShapeType="1"/>
          </p:cNvSpPr>
          <p:nvPr/>
        </p:nvSpPr>
        <p:spPr bwMode="auto">
          <a:xfrm flipH="1">
            <a:off x="1219200" y="2286000"/>
            <a:ext cx="2895600" cy="0"/>
          </a:xfrm>
          <a:prstGeom prst="line">
            <a:avLst/>
          </a:prstGeom>
          <a:noFill/>
          <a:ln w="38100">
            <a:solidFill>
              <a:srgbClr val="FF0000"/>
            </a:solidFill>
            <a:round/>
            <a:headEnd/>
            <a:tailEnd type="triangle" w="med" len="med"/>
          </a:ln>
        </p:spPr>
        <p:txBody>
          <a:bodyPr/>
          <a:lstStyle/>
          <a:p>
            <a:endParaRPr lang="ru-RU"/>
          </a:p>
        </p:txBody>
      </p:sp>
      <p:sp>
        <p:nvSpPr>
          <p:cNvPr id="49159" name="Text Box 8"/>
          <p:cNvSpPr txBox="1">
            <a:spLocks noChangeArrowheads="1"/>
          </p:cNvSpPr>
          <p:nvPr/>
        </p:nvSpPr>
        <p:spPr bwMode="auto">
          <a:xfrm>
            <a:off x="4191000" y="1981200"/>
            <a:ext cx="2590800" cy="519113"/>
          </a:xfrm>
          <a:prstGeom prst="rect">
            <a:avLst/>
          </a:prstGeom>
          <a:noFill/>
          <a:ln w="9525">
            <a:noFill/>
            <a:miter lim="800000"/>
            <a:headEnd/>
            <a:tailEnd/>
          </a:ln>
        </p:spPr>
        <p:txBody>
          <a:bodyPr>
            <a:spAutoFit/>
          </a:bodyPr>
          <a:lstStyle/>
          <a:p>
            <a:pPr>
              <a:spcBef>
                <a:spcPct val="50000"/>
              </a:spcBef>
            </a:pPr>
            <a:r>
              <a:rPr lang="en-US" sz="2800"/>
              <a:t>USB</a:t>
            </a:r>
            <a:endParaRPr lang="ru-RU" sz="2800"/>
          </a:p>
        </p:txBody>
      </p:sp>
      <p:sp>
        <p:nvSpPr>
          <p:cNvPr id="49160" name="Line 10"/>
          <p:cNvSpPr>
            <a:spLocks noChangeShapeType="1"/>
          </p:cNvSpPr>
          <p:nvPr/>
        </p:nvSpPr>
        <p:spPr bwMode="auto">
          <a:xfrm flipH="1">
            <a:off x="1600200" y="3352800"/>
            <a:ext cx="2514600" cy="0"/>
          </a:xfrm>
          <a:prstGeom prst="line">
            <a:avLst/>
          </a:prstGeom>
          <a:noFill/>
          <a:ln w="38100">
            <a:solidFill>
              <a:srgbClr val="FF0000"/>
            </a:solidFill>
            <a:round/>
            <a:headEnd/>
            <a:tailEnd type="triangle" w="med" len="med"/>
          </a:ln>
        </p:spPr>
        <p:txBody>
          <a:bodyPr/>
          <a:lstStyle/>
          <a:p>
            <a:endParaRPr lang="ru-RU"/>
          </a:p>
        </p:txBody>
      </p:sp>
      <p:sp>
        <p:nvSpPr>
          <p:cNvPr id="49161" name="Text Box 11"/>
          <p:cNvSpPr txBox="1">
            <a:spLocks noChangeArrowheads="1"/>
          </p:cNvSpPr>
          <p:nvPr/>
        </p:nvSpPr>
        <p:spPr bwMode="auto">
          <a:xfrm>
            <a:off x="4114800" y="3048000"/>
            <a:ext cx="2971800" cy="519113"/>
          </a:xfrm>
          <a:prstGeom prst="rect">
            <a:avLst/>
          </a:prstGeom>
          <a:noFill/>
          <a:ln w="9525">
            <a:noFill/>
            <a:miter lim="800000"/>
            <a:headEnd/>
            <a:tailEnd/>
          </a:ln>
        </p:spPr>
        <p:txBody>
          <a:bodyPr>
            <a:spAutoFit/>
          </a:bodyPr>
          <a:lstStyle/>
          <a:p>
            <a:pPr>
              <a:spcBef>
                <a:spcPct val="50000"/>
              </a:spcBef>
            </a:pPr>
            <a:r>
              <a:rPr lang="en-US" sz="2800"/>
              <a:t>Ethernet (RJ45)</a:t>
            </a:r>
            <a:endParaRPr lang="ru-RU" sz="2800"/>
          </a:p>
        </p:txBody>
      </p:sp>
      <p:sp>
        <p:nvSpPr>
          <p:cNvPr id="49162" name="Line 12"/>
          <p:cNvSpPr>
            <a:spLocks noChangeShapeType="1"/>
          </p:cNvSpPr>
          <p:nvPr/>
        </p:nvSpPr>
        <p:spPr bwMode="auto">
          <a:xfrm flipH="1">
            <a:off x="1295400" y="4038600"/>
            <a:ext cx="2819400" cy="0"/>
          </a:xfrm>
          <a:prstGeom prst="line">
            <a:avLst/>
          </a:prstGeom>
          <a:noFill/>
          <a:ln w="38100">
            <a:solidFill>
              <a:srgbClr val="FF0000"/>
            </a:solidFill>
            <a:round/>
            <a:headEnd/>
            <a:tailEnd type="triangle" w="med" len="med"/>
          </a:ln>
        </p:spPr>
        <p:txBody>
          <a:bodyPr/>
          <a:lstStyle/>
          <a:p>
            <a:endParaRPr lang="ru-RU"/>
          </a:p>
        </p:txBody>
      </p:sp>
      <p:sp>
        <p:nvSpPr>
          <p:cNvPr id="49163" name="Text Box 13"/>
          <p:cNvSpPr txBox="1">
            <a:spLocks noChangeArrowheads="1"/>
          </p:cNvSpPr>
          <p:nvPr/>
        </p:nvSpPr>
        <p:spPr bwMode="auto">
          <a:xfrm>
            <a:off x="4114800" y="3733800"/>
            <a:ext cx="3886200" cy="519113"/>
          </a:xfrm>
          <a:prstGeom prst="rect">
            <a:avLst/>
          </a:prstGeom>
          <a:noFill/>
          <a:ln w="9525">
            <a:noFill/>
            <a:miter lim="800000"/>
            <a:headEnd/>
            <a:tailEnd/>
          </a:ln>
        </p:spPr>
        <p:txBody>
          <a:bodyPr>
            <a:spAutoFit/>
          </a:bodyPr>
          <a:lstStyle/>
          <a:p>
            <a:pPr>
              <a:spcBef>
                <a:spcPct val="50000"/>
              </a:spcBef>
            </a:pPr>
            <a:r>
              <a:rPr lang="en-US" sz="2800"/>
              <a:t>FireWire (IEEE1394)</a:t>
            </a:r>
            <a:endParaRPr lang="ru-RU" sz="2800"/>
          </a:p>
        </p:txBody>
      </p:sp>
      <p:sp>
        <p:nvSpPr>
          <p:cNvPr id="49164" name="Line 14"/>
          <p:cNvSpPr>
            <a:spLocks noChangeShapeType="1"/>
          </p:cNvSpPr>
          <p:nvPr/>
        </p:nvSpPr>
        <p:spPr bwMode="auto">
          <a:xfrm flipH="1" flipV="1">
            <a:off x="1066800" y="4114800"/>
            <a:ext cx="2971800" cy="304800"/>
          </a:xfrm>
          <a:prstGeom prst="line">
            <a:avLst/>
          </a:prstGeom>
          <a:noFill/>
          <a:ln w="38100">
            <a:solidFill>
              <a:srgbClr val="FF0000"/>
            </a:solidFill>
            <a:round/>
            <a:headEnd/>
            <a:tailEnd type="triangle" w="med" len="med"/>
          </a:ln>
        </p:spPr>
        <p:txBody>
          <a:bodyPr/>
          <a:lstStyle/>
          <a:p>
            <a:endParaRPr lang="ru-RU"/>
          </a:p>
        </p:txBody>
      </p:sp>
      <p:sp>
        <p:nvSpPr>
          <p:cNvPr id="49165" name="Text Box 15"/>
          <p:cNvSpPr txBox="1">
            <a:spLocks noChangeArrowheads="1"/>
          </p:cNvSpPr>
          <p:nvPr/>
        </p:nvSpPr>
        <p:spPr bwMode="auto">
          <a:xfrm>
            <a:off x="4114800" y="4191000"/>
            <a:ext cx="3886200" cy="519113"/>
          </a:xfrm>
          <a:prstGeom prst="rect">
            <a:avLst/>
          </a:prstGeom>
          <a:noFill/>
          <a:ln w="9525">
            <a:noFill/>
            <a:miter lim="800000"/>
            <a:headEnd/>
            <a:tailEnd/>
          </a:ln>
        </p:spPr>
        <p:txBody>
          <a:bodyPr>
            <a:spAutoFit/>
          </a:bodyPr>
          <a:lstStyle/>
          <a:p>
            <a:pPr>
              <a:spcBef>
                <a:spcPct val="50000"/>
              </a:spcBef>
            </a:pPr>
            <a:r>
              <a:rPr lang="en-US" sz="2800"/>
              <a:t>eSATA</a:t>
            </a:r>
            <a:endParaRPr lang="ru-RU" sz="2800"/>
          </a:p>
        </p:txBody>
      </p:sp>
      <p:sp>
        <p:nvSpPr>
          <p:cNvPr id="49166" name="Line 16"/>
          <p:cNvSpPr>
            <a:spLocks noChangeShapeType="1"/>
          </p:cNvSpPr>
          <p:nvPr/>
        </p:nvSpPr>
        <p:spPr bwMode="auto">
          <a:xfrm flipH="1">
            <a:off x="1752600" y="5334000"/>
            <a:ext cx="2362200" cy="0"/>
          </a:xfrm>
          <a:prstGeom prst="line">
            <a:avLst/>
          </a:prstGeom>
          <a:noFill/>
          <a:ln w="38100">
            <a:solidFill>
              <a:srgbClr val="FF0000"/>
            </a:solidFill>
            <a:round/>
            <a:headEnd/>
            <a:tailEnd type="triangle" w="med" len="med"/>
          </a:ln>
        </p:spPr>
        <p:txBody>
          <a:bodyPr/>
          <a:lstStyle/>
          <a:p>
            <a:endParaRPr lang="ru-RU"/>
          </a:p>
        </p:txBody>
      </p:sp>
      <p:sp>
        <p:nvSpPr>
          <p:cNvPr id="49167" name="Text Box 17"/>
          <p:cNvSpPr txBox="1">
            <a:spLocks noChangeArrowheads="1"/>
          </p:cNvSpPr>
          <p:nvPr/>
        </p:nvSpPr>
        <p:spPr bwMode="auto">
          <a:xfrm>
            <a:off x="4114800" y="5029200"/>
            <a:ext cx="5029200" cy="519113"/>
          </a:xfrm>
          <a:prstGeom prst="rect">
            <a:avLst/>
          </a:prstGeom>
          <a:noFill/>
          <a:ln w="9525">
            <a:noFill/>
            <a:miter lim="800000"/>
            <a:headEnd/>
            <a:tailEnd/>
          </a:ln>
        </p:spPr>
        <p:txBody>
          <a:bodyPr>
            <a:spAutoFit/>
          </a:bodyPr>
          <a:lstStyle/>
          <a:p>
            <a:pPr>
              <a:spcBef>
                <a:spcPct val="50000"/>
              </a:spcBef>
            </a:pPr>
            <a:r>
              <a:rPr lang="ru-RU" sz="2800"/>
              <a:t>Разъемы звуковой карты</a:t>
            </a:r>
          </a:p>
        </p:txBody>
      </p:sp>
      <p:sp>
        <p:nvSpPr>
          <p:cNvPr id="49168" name="Line 18"/>
          <p:cNvSpPr>
            <a:spLocks noChangeShapeType="1"/>
          </p:cNvSpPr>
          <p:nvPr/>
        </p:nvSpPr>
        <p:spPr bwMode="auto">
          <a:xfrm flipH="1">
            <a:off x="1600200" y="2743200"/>
            <a:ext cx="2514600" cy="0"/>
          </a:xfrm>
          <a:prstGeom prst="line">
            <a:avLst/>
          </a:prstGeom>
          <a:noFill/>
          <a:ln w="38100">
            <a:solidFill>
              <a:srgbClr val="FF0000"/>
            </a:solidFill>
            <a:round/>
            <a:headEnd/>
            <a:tailEnd type="triangle" w="med" len="med"/>
          </a:ln>
        </p:spPr>
        <p:txBody>
          <a:bodyPr/>
          <a:lstStyle/>
          <a:p>
            <a:endParaRPr lang="ru-RU"/>
          </a:p>
        </p:txBody>
      </p:sp>
      <p:sp>
        <p:nvSpPr>
          <p:cNvPr id="49169" name="Text Box 19"/>
          <p:cNvSpPr txBox="1">
            <a:spLocks noChangeArrowheads="1"/>
          </p:cNvSpPr>
          <p:nvPr/>
        </p:nvSpPr>
        <p:spPr bwMode="auto">
          <a:xfrm>
            <a:off x="4191000" y="2514600"/>
            <a:ext cx="2590800" cy="519113"/>
          </a:xfrm>
          <a:prstGeom prst="rect">
            <a:avLst/>
          </a:prstGeom>
          <a:noFill/>
          <a:ln w="9525">
            <a:noFill/>
            <a:miter lim="800000"/>
            <a:headEnd/>
            <a:tailEnd/>
          </a:ln>
        </p:spPr>
        <p:txBody>
          <a:bodyPr>
            <a:spAutoFit/>
          </a:bodyPr>
          <a:lstStyle/>
          <a:p>
            <a:pPr>
              <a:spcBef>
                <a:spcPct val="50000"/>
              </a:spcBef>
            </a:pPr>
            <a:r>
              <a:rPr lang="en-US" sz="2800"/>
              <a:t>RCA</a:t>
            </a:r>
            <a:endParaRPr lang="ru-RU" sz="280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z9667812"/>
          <p:cNvPicPr>
            <a:picLocks noChangeAspect="1" noChangeArrowheads="1"/>
          </p:cNvPicPr>
          <p:nvPr/>
        </p:nvPicPr>
        <p:blipFill>
          <a:blip r:embed="rId2" cstate="email"/>
          <a:srcRect/>
          <a:stretch>
            <a:fillRect/>
          </a:stretch>
        </p:blipFill>
        <p:spPr bwMode="auto">
          <a:xfrm>
            <a:off x="5715000" y="1371600"/>
            <a:ext cx="2417379" cy="1524000"/>
          </a:xfrm>
          <a:prstGeom prst="rect">
            <a:avLst/>
          </a:prstGeom>
          <a:noFill/>
          <a:ln w="9525">
            <a:noFill/>
            <a:miter lim="800000"/>
            <a:headEnd/>
            <a:tailEnd/>
          </a:ln>
        </p:spPr>
      </p:pic>
      <p:sp>
        <p:nvSpPr>
          <p:cNvPr id="50179" name="Text Box 5"/>
          <p:cNvSpPr txBox="1">
            <a:spLocks noChangeArrowheads="1"/>
          </p:cNvSpPr>
          <p:nvPr/>
        </p:nvSpPr>
        <p:spPr bwMode="auto">
          <a:xfrm>
            <a:off x="5334000" y="3124200"/>
            <a:ext cx="3810000" cy="457200"/>
          </a:xfrm>
          <a:prstGeom prst="rect">
            <a:avLst/>
          </a:prstGeom>
          <a:noFill/>
          <a:ln w="9525">
            <a:noFill/>
            <a:miter lim="800000"/>
            <a:headEnd/>
            <a:tailEnd/>
          </a:ln>
        </p:spPr>
        <p:txBody>
          <a:bodyPr>
            <a:spAutoFit/>
          </a:bodyPr>
          <a:lstStyle/>
          <a:p>
            <a:pPr>
              <a:spcBef>
                <a:spcPct val="50000"/>
              </a:spcBef>
            </a:pPr>
            <a:r>
              <a:rPr lang="ru-RU" sz="2400"/>
              <a:t>привод компакт-дисков</a:t>
            </a:r>
          </a:p>
        </p:txBody>
      </p:sp>
      <p:pic>
        <p:nvPicPr>
          <p:cNvPr id="50180" name="Picture 6" descr="5"/>
          <p:cNvPicPr>
            <a:picLocks noChangeAspect="1" noChangeArrowheads="1"/>
          </p:cNvPicPr>
          <p:nvPr/>
        </p:nvPicPr>
        <p:blipFill>
          <a:blip r:embed="rId3" cstate="email"/>
          <a:srcRect/>
          <a:stretch>
            <a:fillRect/>
          </a:stretch>
        </p:blipFill>
        <p:spPr bwMode="auto">
          <a:xfrm>
            <a:off x="6146800" y="4800600"/>
            <a:ext cx="1701800" cy="1276350"/>
          </a:xfrm>
          <a:prstGeom prst="rect">
            <a:avLst/>
          </a:prstGeom>
          <a:noFill/>
          <a:ln w="9525">
            <a:noFill/>
            <a:miter lim="800000"/>
            <a:headEnd/>
            <a:tailEnd/>
          </a:ln>
        </p:spPr>
      </p:pic>
      <p:sp>
        <p:nvSpPr>
          <p:cNvPr id="50181" name="Text Box 7"/>
          <p:cNvSpPr txBox="1">
            <a:spLocks noChangeArrowheads="1"/>
          </p:cNvSpPr>
          <p:nvPr/>
        </p:nvSpPr>
        <p:spPr bwMode="auto">
          <a:xfrm>
            <a:off x="5943600" y="5715000"/>
            <a:ext cx="2438400" cy="457200"/>
          </a:xfrm>
          <a:prstGeom prst="rect">
            <a:avLst/>
          </a:prstGeom>
          <a:noFill/>
          <a:ln w="9525">
            <a:noFill/>
            <a:miter lim="800000"/>
            <a:headEnd/>
            <a:tailEnd/>
          </a:ln>
        </p:spPr>
        <p:txBody>
          <a:bodyPr>
            <a:spAutoFit/>
          </a:bodyPr>
          <a:lstStyle/>
          <a:p>
            <a:pPr>
              <a:spcBef>
                <a:spcPct val="50000"/>
              </a:spcBef>
            </a:pPr>
            <a:r>
              <a:rPr lang="ru-RU" sz="2400"/>
              <a:t>карт ридер</a:t>
            </a:r>
          </a:p>
        </p:txBody>
      </p:sp>
      <p:pic>
        <p:nvPicPr>
          <p:cNvPr id="50182" name="Picture 8" descr="HDDWD500GB"/>
          <p:cNvPicPr>
            <a:picLocks noChangeAspect="1" noChangeArrowheads="1"/>
          </p:cNvPicPr>
          <p:nvPr/>
        </p:nvPicPr>
        <p:blipFill>
          <a:blip r:embed="rId4" cstate="email"/>
          <a:srcRect/>
          <a:stretch>
            <a:fillRect/>
          </a:stretch>
        </p:blipFill>
        <p:spPr bwMode="auto">
          <a:xfrm rot="876292">
            <a:off x="285870" y="1809159"/>
            <a:ext cx="2169742" cy="1993340"/>
          </a:xfrm>
          <a:prstGeom prst="rect">
            <a:avLst/>
          </a:prstGeom>
          <a:noFill/>
          <a:ln w="9525">
            <a:noFill/>
            <a:miter lim="800000"/>
            <a:headEnd/>
            <a:tailEnd/>
          </a:ln>
        </p:spPr>
      </p:pic>
      <p:sp>
        <p:nvSpPr>
          <p:cNvPr id="50183" name="Text Box 9"/>
          <p:cNvSpPr txBox="1">
            <a:spLocks noChangeArrowheads="1"/>
          </p:cNvSpPr>
          <p:nvPr/>
        </p:nvSpPr>
        <p:spPr bwMode="auto">
          <a:xfrm>
            <a:off x="2438400" y="3124200"/>
            <a:ext cx="2133600" cy="457200"/>
          </a:xfrm>
          <a:prstGeom prst="rect">
            <a:avLst/>
          </a:prstGeom>
          <a:noFill/>
          <a:ln w="9525">
            <a:noFill/>
            <a:miter lim="800000"/>
            <a:headEnd/>
            <a:tailEnd/>
          </a:ln>
        </p:spPr>
        <p:txBody>
          <a:bodyPr>
            <a:spAutoFit/>
          </a:bodyPr>
          <a:lstStyle/>
          <a:p>
            <a:pPr>
              <a:spcBef>
                <a:spcPct val="50000"/>
              </a:spcBef>
            </a:pPr>
            <a:r>
              <a:rPr lang="ru-RU" sz="2400"/>
              <a:t>жесткий диск</a:t>
            </a:r>
          </a:p>
        </p:txBody>
      </p:sp>
      <p:pic>
        <p:nvPicPr>
          <p:cNvPr id="50184" name="Picture 10" descr="36257_v01_b"/>
          <p:cNvPicPr>
            <a:picLocks noChangeAspect="1" noChangeArrowheads="1"/>
          </p:cNvPicPr>
          <p:nvPr/>
        </p:nvPicPr>
        <p:blipFill>
          <a:blip r:embed="rId5" cstate="email"/>
          <a:srcRect/>
          <a:stretch>
            <a:fillRect/>
          </a:stretch>
        </p:blipFill>
        <p:spPr bwMode="auto">
          <a:xfrm>
            <a:off x="457200" y="4343400"/>
            <a:ext cx="1844240" cy="1287463"/>
          </a:xfrm>
          <a:prstGeom prst="rect">
            <a:avLst/>
          </a:prstGeom>
          <a:noFill/>
          <a:ln w="9525">
            <a:noFill/>
            <a:miter lim="800000"/>
            <a:headEnd/>
            <a:tailEnd/>
          </a:ln>
        </p:spPr>
      </p:pic>
      <p:sp>
        <p:nvSpPr>
          <p:cNvPr id="50185" name="Text Box 11"/>
          <p:cNvSpPr txBox="1">
            <a:spLocks noChangeArrowheads="1"/>
          </p:cNvSpPr>
          <p:nvPr/>
        </p:nvSpPr>
        <p:spPr bwMode="auto">
          <a:xfrm>
            <a:off x="1219200" y="5562600"/>
            <a:ext cx="3124200" cy="457200"/>
          </a:xfrm>
          <a:prstGeom prst="rect">
            <a:avLst/>
          </a:prstGeom>
          <a:noFill/>
          <a:ln w="9525">
            <a:noFill/>
            <a:miter lim="800000"/>
            <a:headEnd/>
            <a:tailEnd/>
          </a:ln>
        </p:spPr>
        <p:txBody>
          <a:bodyPr>
            <a:spAutoFit/>
          </a:bodyPr>
          <a:lstStyle/>
          <a:p>
            <a:pPr>
              <a:spcBef>
                <a:spcPct val="50000"/>
              </a:spcBef>
            </a:pPr>
            <a:r>
              <a:rPr lang="ru-RU" sz="2400"/>
              <a:t>флоппи дисковод</a:t>
            </a:r>
          </a:p>
        </p:txBody>
      </p:sp>
      <p:sp>
        <p:nvSpPr>
          <p:cNvPr id="50186" name="Rectangle 2"/>
          <p:cNvSpPr>
            <a:spLocks noGrp="1" noChangeArrowheads="1"/>
          </p:cNvSpPr>
          <p:nvPr>
            <p:ph type="title"/>
          </p:nvPr>
        </p:nvSpPr>
        <p:spPr/>
        <p:txBody>
          <a:bodyPr/>
          <a:lstStyle/>
          <a:p>
            <a:pPr eaLnBrk="1" hangingPunct="1"/>
            <a:r>
              <a:rPr lang="ru-RU" sz="3800" b="1" smtClean="0"/>
              <a:t>Устройства хранения информации:</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body" sz="half" idx="2"/>
          </p:nvPr>
        </p:nvSpPr>
        <p:spPr>
          <a:xfrm>
            <a:off x="4716463" y="1628775"/>
            <a:ext cx="4038600" cy="4525963"/>
          </a:xfrm>
        </p:spPr>
        <p:txBody>
          <a:bodyPr/>
          <a:lstStyle/>
          <a:p>
            <a:pPr eaLnBrk="1" hangingPunct="1">
              <a:buFont typeface="Wingdings" pitchFamily="2" charset="2"/>
              <a:buNone/>
            </a:pPr>
            <a:r>
              <a:rPr lang="ru-RU" sz="2400" smtClean="0"/>
              <a:t>   Жесткий диск встроен внутрь системного блока и постоянно находится там. Жесткий диск представляет собой набор металлических или керамических дисков, покрытых магнитным слоем.</a:t>
            </a:r>
          </a:p>
        </p:txBody>
      </p:sp>
      <p:sp>
        <p:nvSpPr>
          <p:cNvPr id="15366" name="WordArt 6"/>
          <p:cNvSpPr>
            <a:spLocks noChangeArrowheads="1" noChangeShapeType="1" noTextEdit="1"/>
          </p:cNvSpPr>
          <p:nvPr/>
        </p:nvSpPr>
        <p:spPr bwMode="auto">
          <a:xfrm>
            <a:off x="900113" y="404813"/>
            <a:ext cx="6121400" cy="792162"/>
          </a:xfrm>
          <a:prstGeom prst="rect">
            <a:avLst/>
          </a:prstGeom>
        </p:spPr>
        <p:txBody>
          <a:bodyPr wrap="none" fromWordArt="1">
            <a:prstTxWarp prst="textWave1">
              <a:avLst>
                <a:gd name="adj1" fmla="val 13005"/>
                <a:gd name="adj2" fmla="val 0"/>
              </a:avLst>
            </a:prstTxWarp>
          </a:bodyPr>
          <a:lstStyle/>
          <a:p>
            <a:pPr algn="ctr"/>
            <a:r>
              <a:rPr lang="ru-RU"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Жесткий диск</a:t>
            </a:r>
          </a:p>
        </p:txBody>
      </p:sp>
      <p:pic>
        <p:nvPicPr>
          <p:cNvPr id="15369" name="Picture 9" descr="Ж_диск1"/>
          <p:cNvPicPr>
            <a:picLocks noChangeAspect="1" noChangeArrowheads="1"/>
          </p:cNvPicPr>
          <p:nvPr/>
        </p:nvPicPr>
        <p:blipFill>
          <a:blip r:embed="rId2" cstate="email"/>
          <a:srcRect/>
          <a:stretch>
            <a:fillRect/>
          </a:stretch>
        </p:blipFill>
        <p:spPr bwMode="auto">
          <a:xfrm>
            <a:off x="684213" y="1341438"/>
            <a:ext cx="2287587" cy="3311069"/>
          </a:xfrm>
          <a:prstGeom prst="rect">
            <a:avLst/>
          </a:prstGeom>
          <a:noFill/>
          <a:ln w="9525">
            <a:noFill/>
            <a:miter lim="800000"/>
            <a:headEnd/>
            <a:tailEnd/>
          </a:ln>
        </p:spPr>
      </p:pic>
      <p:sp>
        <p:nvSpPr>
          <p:cNvPr id="51205" name="AutoShape 10">
            <a:hlinkClick r:id="rId3" action="ppaction://hlinksldjump" highlightClick="1"/>
          </p:cNvPr>
          <p:cNvSpPr>
            <a:spLocks noChangeArrowheads="1"/>
          </p:cNvSpPr>
          <p:nvPr/>
        </p:nvSpPr>
        <p:spPr bwMode="auto">
          <a:xfrm>
            <a:off x="8675688" y="6524625"/>
            <a:ext cx="468312" cy="333375"/>
          </a:xfrm>
          <a:prstGeom prst="actionButtonHome">
            <a:avLst/>
          </a:prstGeom>
          <a:solidFill>
            <a:schemeClr val="accent1"/>
          </a:solidFill>
          <a:ln w="9525">
            <a:noFill/>
            <a:miter lim="800000"/>
            <a:headEnd/>
            <a:tailEnd/>
          </a:ln>
        </p:spPr>
        <p:txBody>
          <a:bodyPr wrap="none" anchor="ctr"/>
          <a:lstStyle/>
          <a:p>
            <a:endParaRPr lang="ru-RU"/>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1000"/>
                                        <p:tgtEl>
                                          <p:spTgt spid="15366"/>
                                        </p:tgtEl>
                                      </p:cBhvr>
                                    </p:animEffect>
                                    <p:anim calcmode="lin" valueType="num">
                                      <p:cBhvr>
                                        <p:cTn id="8" dur="1000" fill="hold"/>
                                        <p:tgtEl>
                                          <p:spTgt spid="15366"/>
                                        </p:tgtEl>
                                        <p:attrNameLst>
                                          <p:attrName>ppt_x</p:attrName>
                                        </p:attrNameLst>
                                      </p:cBhvr>
                                      <p:tavLst>
                                        <p:tav tm="0">
                                          <p:val>
                                            <p:strVal val="#ppt_x"/>
                                          </p:val>
                                        </p:tav>
                                        <p:tav tm="100000">
                                          <p:val>
                                            <p:strVal val="#ppt_x"/>
                                          </p:val>
                                        </p:tav>
                                      </p:tavLst>
                                    </p:anim>
                                    <p:anim calcmode="lin" valueType="num">
                                      <p:cBhvr>
                                        <p:cTn id="9" dur="1000" fill="hold"/>
                                        <p:tgtEl>
                                          <p:spTgt spid="153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5369"/>
                                        </p:tgtEl>
                                        <p:attrNameLst>
                                          <p:attrName>style.visibility</p:attrName>
                                        </p:attrNameLst>
                                      </p:cBhvr>
                                      <p:to>
                                        <p:strVal val="visible"/>
                                      </p:to>
                                    </p:set>
                                    <p:animScale>
                                      <p:cBhvr>
                                        <p:cTn id="13" dur="1000" decel="50000" fill="hold">
                                          <p:stCondLst>
                                            <p:cond delay="0"/>
                                          </p:stCondLst>
                                        </p:cTn>
                                        <p:tgtEl>
                                          <p:spTgt spid="153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5369"/>
                                        </p:tgtEl>
                                        <p:attrNameLst>
                                          <p:attrName>ppt_x</p:attrName>
                                          <p:attrName>ppt_y</p:attrName>
                                        </p:attrNameLst>
                                      </p:cBhvr>
                                    </p:animMotion>
                                    <p:animEffect transition="in" filter="fade">
                                      <p:cBhvr>
                                        <p:cTn id="15" dur="1000"/>
                                        <p:tgtEl>
                                          <p:spTgt spid="15369"/>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15365">
                                            <p:txEl>
                                              <p:pRg st="0" end="0"/>
                                            </p:txEl>
                                          </p:spTgt>
                                        </p:tgtEl>
                                        <p:attrNameLst>
                                          <p:attrName>style.visibility</p:attrName>
                                        </p:attrNameLst>
                                      </p:cBhvr>
                                      <p:to>
                                        <p:strVal val="visible"/>
                                      </p:to>
                                    </p:set>
                                    <p:animScale>
                                      <p:cBhvr>
                                        <p:cTn id="18" dur="1000" decel="50000" fill="hold">
                                          <p:stCondLst>
                                            <p:cond delay="0"/>
                                          </p:stCondLst>
                                        </p:cTn>
                                        <p:tgtEl>
                                          <p:spTgt spid="1536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5365">
                                            <p:txEl>
                                              <p:pRg st="0" end="0"/>
                                            </p:txEl>
                                          </p:spTgt>
                                        </p:tgtEl>
                                        <p:attrNameLst>
                                          <p:attrName>ppt_x</p:attrName>
                                          <p:attrName>ppt_y</p:attrName>
                                        </p:attrNameLst>
                                      </p:cBhvr>
                                    </p:animMotion>
                                    <p:animEffect transition="in" filter="fade">
                                      <p:cBhvr>
                                        <p:cTn id="20" dur="1000"/>
                                        <p:tgtEl>
                                          <p:spTgt spid="153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P spid="1536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260350"/>
            <a:ext cx="7772400" cy="649288"/>
          </a:xfrm>
        </p:spPr>
        <p:txBody>
          <a:bodyPr/>
          <a:lstStyle/>
          <a:p>
            <a:pPr eaLnBrk="1" hangingPunct="1"/>
            <a:r>
              <a:rPr lang="ru-RU" sz="3600" i="1" smtClean="0">
                <a:solidFill>
                  <a:schemeClr val="accent2"/>
                </a:solidFill>
              </a:rPr>
              <a:t>Винчестер</a:t>
            </a:r>
          </a:p>
        </p:txBody>
      </p:sp>
      <p:sp>
        <p:nvSpPr>
          <p:cNvPr id="32771" name="Rectangle 3"/>
          <p:cNvSpPr>
            <a:spLocks noGrp="1" noChangeArrowheads="1"/>
          </p:cNvSpPr>
          <p:nvPr>
            <p:ph type="subTitle" idx="1"/>
          </p:nvPr>
        </p:nvSpPr>
        <p:spPr>
          <a:xfrm>
            <a:off x="304800" y="914400"/>
            <a:ext cx="8534400" cy="1600200"/>
          </a:xfrm>
        </p:spPr>
        <p:txBody>
          <a:bodyPr/>
          <a:lstStyle/>
          <a:p>
            <a:pPr algn="l" eaLnBrk="1" hangingPunct="1">
              <a:lnSpc>
                <a:spcPct val="80000"/>
              </a:lnSpc>
            </a:pPr>
            <a:r>
              <a:rPr lang="ru-RU" sz="2000" b="1" i="1" smtClean="0">
                <a:solidFill>
                  <a:schemeClr val="tx1"/>
                </a:solidFill>
              </a:rPr>
              <a:t>       </a:t>
            </a:r>
            <a:r>
              <a:rPr lang="ru-RU" sz="1800" b="1" i="1" smtClean="0">
                <a:solidFill>
                  <a:schemeClr val="tx1"/>
                </a:solidFill>
              </a:rPr>
              <a:t>Винчестер </a:t>
            </a:r>
            <a:r>
              <a:rPr lang="ru-RU" sz="1800" b="1" smtClean="0">
                <a:solidFill>
                  <a:schemeClr val="tx1"/>
                </a:solidFill>
              </a:rPr>
              <a:t>- это устройство внешней памяти, позволяющее, в отличие от оперативной памяти, сохранять информацию продолжительное время. Внутри металлического корпуса винчестера содержится несколько нанизанных на одну ось жестко закрепленных металлических или стеклянных пластин, покрытых магнитным слоем. Корпус защищает дисковод от внешних воздействий (пыли, электромагнитных полей). </a:t>
            </a:r>
            <a:r>
              <a:rPr lang="ru-RU" sz="1800" b="1" i="1" smtClean="0">
                <a:solidFill>
                  <a:schemeClr val="tx1"/>
                </a:solidFill>
              </a:rPr>
              <a:t>Основные характеристики жестких дисков</a:t>
            </a:r>
            <a:r>
              <a:rPr lang="en-US" sz="1800" b="1" i="1" smtClean="0">
                <a:solidFill>
                  <a:schemeClr val="tx1"/>
                </a:solidFill>
              </a:rPr>
              <a:t>:</a:t>
            </a:r>
            <a:endParaRPr lang="ru-RU" sz="1800" b="1" smtClean="0">
              <a:solidFill>
                <a:schemeClr val="tx1"/>
              </a:solidFill>
            </a:endParaRPr>
          </a:p>
          <a:p>
            <a:pPr algn="l" eaLnBrk="1" hangingPunct="1">
              <a:lnSpc>
                <a:spcPct val="80000"/>
              </a:lnSpc>
            </a:pPr>
            <a:endParaRPr lang="ru-RU" sz="1600" b="1" smtClean="0">
              <a:solidFill>
                <a:schemeClr val="tx1"/>
              </a:solidFill>
            </a:endParaRPr>
          </a:p>
        </p:txBody>
      </p:sp>
      <p:graphicFrame>
        <p:nvGraphicFramePr>
          <p:cNvPr id="32806" name="Group 38"/>
          <p:cNvGraphicFramePr>
            <a:graphicFrameLocks noGrp="1"/>
          </p:cNvGraphicFramePr>
          <p:nvPr>
            <p:ph sz="half" idx="4294967295"/>
          </p:nvPr>
        </p:nvGraphicFramePr>
        <p:xfrm>
          <a:off x="304800" y="2667000"/>
          <a:ext cx="8686800" cy="3810000"/>
        </p:xfrm>
        <a:graphic>
          <a:graphicData uri="http://schemas.openxmlformats.org/drawingml/2006/table">
            <a:tbl>
              <a:tblPr/>
              <a:tblGrid>
                <a:gridCol w="2896257"/>
                <a:gridCol w="2894284"/>
                <a:gridCol w="2896259"/>
              </a:tblGrid>
              <a:tr h="780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1" i="0" u="sng" strike="noStrike" cap="none" normalizeH="0" baseline="0" smtClean="0">
                          <a:ln>
                            <a:noFill/>
                          </a:ln>
                          <a:solidFill>
                            <a:schemeClr val="tx1"/>
                          </a:solidFill>
                          <a:effectLst/>
                          <a:latin typeface="Tahoma" pitchFamily="34" charset="0"/>
                        </a:rPr>
                        <a:t>Диаметр дисков</a:t>
                      </a:r>
                      <a:r>
                        <a:rPr kumimoji="0" lang="en-US" sz="1600" b="1" i="0" u="sng" strike="noStrike" cap="none" normalizeH="0" baseline="0" smtClean="0">
                          <a:ln>
                            <a:noFill/>
                          </a:ln>
                          <a:solidFill>
                            <a:schemeClr val="tx1"/>
                          </a:solidFill>
                          <a:effectLst/>
                          <a:latin typeface="Tahoma" pitchFamily="34" charset="0"/>
                        </a:rPr>
                        <a:t>:</a:t>
                      </a:r>
                      <a:endParaRPr kumimoji="0" lang="ru-RU" sz="1600" b="1" i="0" u="sng"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1" i="0" u="sng" strike="noStrike" cap="none" normalizeH="0" baseline="0" smtClean="0">
                          <a:ln>
                            <a:noFill/>
                          </a:ln>
                          <a:solidFill>
                            <a:schemeClr val="tx1"/>
                          </a:solidFill>
                          <a:effectLst/>
                          <a:latin typeface="Tahoma" pitchFamily="34" charset="0"/>
                        </a:rPr>
                        <a:t>Частота вращения шпинделя</a:t>
                      </a:r>
                      <a:r>
                        <a:rPr kumimoji="0" lang="en-US" sz="1600" b="1" i="0" u="sng" strike="noStrike" cap="none" normalizeH="0" baseline="0" smtClean="0">
                          <a:ln>
                            <a:noFill/>
                          </a:ln>
                          <a:solidFill>
                            <a:schemeClr val="tx1"/>
                          </a:solidFill>
                          <a:effectLst/>
                          <a:latin typeface="Tahoma" pitchFamily="34" charset="0"/>
                        </a:rPr>
                        <a:t>:</a:t>
                      </a:r>
                      <a:r>
                        <a:rPr kumimoji="0" lang="ru-RU" sz="2800" b="1" i="0" u="none" strike="noStrike" cap="none" normalizeH="0" baseline="0" smtClean="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1" i="0" u="sng" strike="noStrike" cap="none" normalizeH="0" baseline="0" smtClean="0">
                          <a:ln>
                            <a:noFill/>
                          </a:ln>
                          <a:solidFill>
                            <a:schemeClr val="tx1"/>
                          </a:solidFill>
                          <a:effectLst/>
                          <a:latin typeface="Tahoma" pitchFamily="34" charset="0"/>
                        </a:rPr>
                        <a:t>Число цилиндров</a:t>
                      </a:r>
                      <a:r>
                        <a:rPr kumimoji="0" lang="ru-RU" sz="1600" b="1"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92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400" b="1" i="0" u="none" strike="noStrike" cap="none" normalizeH="0" baseline="0" smtClean="0">
                          <a:ln>
                            <a:noFill/>
                          </a:ln>
                          <a:solidFill>
                            <a:schemeClr val="tx1"/>
                          </a:solidFill>
                          <a:effectLst/>
                          <a:latin typeface="Tahoma" pitchFamily="34" charset="0"/>
                        </a:rPr>
                        <a:t>Диаметр дисков определяет плотность записи на дюйм</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400" b="1" i="0" u="none" strike="noStrike" cap="none" normalizeH="0" baseline="0" smtClean="0">
                          <a:ln>
                            <a:noFill/>
                          </a:ln>
                          <a:solidFill>
                            <a:schemeClr val="tx1"/>
                          </a:solidFill>
                          <a:effectLst/>
                          <a:latin typeface="Tahoma" pitchFamily="34" charset="0"/>
                        </a:rPr>
                        <a:t>магнитного покрытия</a:t>
                      </a:r>
                      <a:r>
                        <a:rPr kumimoji="0" lang="ru-RU" sz="1600" b="1" i="0" u="none" strike="noStrike" cap="none" normalizeH="0" baseline="0" smtClean="0">
                          <a:ln>
                            <a:noFill/>
                          </a:ln>
                          <a:solidFill>
                            <a:schemeClr val="tx1"/>
                          </a:solidFill>
                          <a:effectLst/>
                          <a:latin typeface="Tahoma" pitchFamily="34" charset="0"/>
                        </a:rPr>
                        <a:t>.</a:t>
                      </a:r>
                      <a:r>
                        <a:rPr kumimoji="0" lang="ru-RU" sz="2800" b="1" i="0" u="none" strike="noStrike" cap="none" normalizeH="0" baseline="0" smtClean="0">
                          <a:ln>
                            <a:noFill/>
                          </a:ln>
                          <a:solidFill>
                            <a:schemeClr val="tx1"/>
                          </a:solidFill>
                          <a:effectLst/>
                          <a:latin typeface="Tahoma" pitchFamily="34" charset="0"/>
                        </a:rPr>
                        <a:t> </a:t>
                      </a:r>
                      <a:r>
                        <a:rPr kumimoji="0" lang="ru-RU" sz="1600" b="1" i="0" u="none" strike="noStrike" cap="none" normalizeH="0" baseline="0" smtClean="0">
                          <a:ln>
                            <a:noFill/>
                          </a:ln>
                          <a:solidFill>
                            <a:schemeClr val="tx1"/>
                          </a:solidFill>
                          <a:effectLst/>
                          <a:latin typeface="Tahoma" pitchFamily="34" charset="0"/>
                        </a:rPr>
                        <a:t>Наиболее распространены накопители с диаметром дисков 2.2, 2.3, 3.14 и 5.25 дюймов</a:t>
                      </a:r>
                      <a:r>
                        <a:rPr kumimoji="0" lang="ru-RU" sz="2800" b="1" i="0" u="none" strike="noStrike" cap="none" normalizeH="0" baseline="0" smtClean="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1" i="0" u="none" strike="noStrike" cap="none" normalizeH="0" baseline="0" smtClean="0">
                          <a:ln>
                            <a:noFill/>
                          </a:ln>
                          <a:solidFill>
                            <a:schemeClr val="tx1"/>
                          </a:solidFill>
                          <a:effectLst/>
                          <a:latin typeface="Tahoma" pitchFamily="34" charset="0"/>
                        </a:rPr>
                        <a:t>Определяет, сколько времени будет затрачено на последовательное считывание одной дорожки или цилиндра. Частота вращения измеряется в оборотах в минуту (rpm).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1" i="0" u="none" strike="noStrike" cap="none" normalizeH="0" baseline="0" dirty="0" smtClean="0">
                          <a:ln>
                            <a:noFill/>
                          </a:ln>
                          <a:solidFill>
                            <a:schemeClr val="tx1"/>
                          </a:solidFill>
                          <a:effectLst/>
                          <a:latin typeface="Tahoma" pitchFamily="34" charset="0"/>
                        </a:rPr>
                        <a:t>Определяет сколько дорожек (треков) будет располагаться на одной поверхности. В настоящее время все накопители емкостью более 1 Гигабайта имеют число цилиндров более 1024,</a:t>
                      </a:r>
                      <a:r>
                        <a:rPr kumimoji="0" lang="ru-RU" sz="2800" b="1" i="0" u="none" strike="noStrike" cap="none" normalizeH="0" baseline="0" dirty="0" smtClean="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2771">
                                            <p:txEl>
                                              <p:pRg st="0" end="0"/>
                                            </p:txEl>
                                          </p:spTgt>
                                        </p:tgtEl>
                                        <p:attrNameLst>
                                          <p:attrName>style.visibility</p:attrName>
                                        </p:attrNameLst>
                                      </p:cBhvr>
                                      <p:to>
                                        <p:strVal val="visible"/>
                                      </p:to>
                                    </p:set>
                                    <p:anim calcmode="lin" valueType="num">
                                      <p:cBhvr>
                                        <p:cTn id="14"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ru-RU" smtClean="0"/>
              <a:t>Дисковод и </a:t>
            </a:r>
            <a:r>
              <a:rPr lang="en-US" smtClean="0"/>
              <a:t>CD-ROM</a:t>
            </a:r>
            <a:endParaRPr lang="ru-RU" smtClean="0"/>
          </a:p>
        </p:txBody>
      </p:sp>
      <p:sp>
        <p:nvSpPr>
          <p:cNvPr id="53251" name="Rectangle 3"/>
          <p:cNvSpPr>
            <a:spLocks noGrp="1" noChangeArrowheads="1"/>
          </p:cNvSpPr>
          <p:nvPr>
            <p:ph idx="1"/>
          </p:nvPr>
        </p:nvSpPr>
        <p:spPr/>
        <p:txBody>
          <a:bodyPr/>
          <a:lstStyle/>
          <a:p>
            <a:pPr eaLnBrk="1" hangingPunct="1">
              <a:lnSpc>
                <a:spcPct val="90000"/>
              </a:lnSpc>
              <a:buFont typeface="Wingdings" pitchFamily="2" charset="2"/>
              <a:buNone/>
            </a:pPr>
            <a:r>
              <a:rPr lang="ru-RU" smtClean="0"/>
              <a:t>Для транспортировки данных между удаленным компьютерами используются гибкие диски (дискеты) и компакт-диски </a:t>
            </a:r>
            <a:r>
              <a:rPr lang="en-US" smtClean="0"/>
              <a:t>CD-ROM</a:t>
            </a:r>
            <a:r>
              <a:rPr lang="ru-RU" smtClean="0"/>
              <a:t>.</a:t>
            </a:r>
          </a:p>
          <a:p>
            <a:pPr eaLnBrk="1" hangingPunct="1">
              <a:lnSpc>
                <a:spcPct val="90000"/>
              </a:lnSpc>
              <a:buFont typeface="Wingdings" pitchFamily="2" charset="2"/>
              <a:buNone/>
            </a:pPr>
            <a:r>
              <a:rPr lang="ru-RU" smtClean="0"/>
              <a:t>Для записи и чтения данных, размещенных на дискетах, служит </a:t>
            </a:r>
            <a:r>
              <a:rPr lang="ru-RU" u="sng" smtClean="0"/>
              <a:t>дисковод</a:t>
            </a:r>
            <a:r>
              <a:rPr lang="ru-RU" smtClean="0"/>
              <a:t>. Для чтения компакт дисков служат дисководы </a:t>
            </a:r>
            <a:r>
              <a:rPr lang="en-US" smtClean="0"/>
              <a:t>CD-ROM. </a:t>
            </a:r>
            <a:endParaRPr lang="ru-RU" smtClean="0"/>
          </a:p>
          <a:p>
            <a:pPr eaLnBrk="1" hangingPunct="1">
              <a:lnSpc>
                <a:spcPct val="90000"/>
              </a:lnSpc>
              <a:buFont typeface="Wingdings" pitchFamily="2" charset="2"/>
              <a:buNone/>
            </a:pPr>
            <a:r>
              <a:rPr lang="ru-RU" smtClean="0"/>
              <a:t>Емкость одной дискеты – 1.44 Мбайт, компакт-диска  –  650-700 Мбайт.</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 descr="7062"/>
          <p:cNvPicPr>
            <a:picLocks noChangeAspect="1" noChangeArrowheads="1"/>
          </p:cNvPicPr>
          <p:nvPr/>
        </p:nvPicPr>
        <p:blipFill>
          <a:blip r:embed="rId2" cstate="email"/>
          <a:srcRect/>
          <a:stretch>
            <a:fillRect/>
          </a:stretch>
        </p:blipFill>
        <p:spPr bwMode="auto">
          <a:xfrm>
            <a:off x="457200" y="838200"/>
            <a:ext cx="2667000" cy="2667000"/>
          </a:xfrm>
          <a:prstGeom prst="rect">
            <a:avLst/>
          </a:prstGeom>
          <a:noFill/>
          <a:ln w="9525">
            <a:noFill/>
            <a:miter lim="800000"/>
            <a:headEnd/>
            <a:tailEnd/>
          </a:ln>
        </p:spPr>
      </p:pic>
      <p:pic>
        <p:nvPicPr>
          <p:cNvPr id="54275" name="Picture 11" descr="1265995280_72720495_3-----1265995280"/>
          <p:cNvPicPr>
            <a:picLocks noChangeAspect="1" noChangeArrowheads="1"/>
          </p:cNvPicPr>
          <p:nvPr/>
        </p:nvPicPr>
        <p:blipFill>
          <a:blip r:embed="rId3" cstate="email"/>
          <a:srcRect/>
          <a:stretch>
            <a:fillRect/>
          </a:stretch>
        </p:blipFill>
        <p:spPr bwMode="auto">
          <a:xfrm>
            <a:off x="6076418" y="4114800"/>
            <a:ext cx="2877082" cy="2024063"/>
          </a:xfrm>
          <a:prstGeom prst="rect">
            <a:avLst/>
          </a:prstGeom>
          <a:noFill/>
          <a:ln w="9525">
            <a:noFill/>
            <a:miter lim="800000"/>
            <a:headEnd/>
            <a:tailEnd/>
          </a:ln>
        </p:spPr>
      </p:pic>
      <p:sp>
        <p:nvSpPr>
          <p:cNvPr id="54276" name="Rectangle 2"/>
          <p:cNvSpPr>
            <a:spLocks noGrp="1" noChangeArrowheads="1"/>
          </p:cNvSpPr>
          <p:nvPr>
            <p:ph type="title"/>
          </p:nvPr>
        </p:nvSpPr>
        <p:spPr/>
        <p:txBody>
          <a:bodyPr/>
          <a:lstStyle/>
          <a:p>
            <a:pPr eaLnBrk="1" hangingPunct="1"/>
            <a:r>
              <a:rPr lang="ru-RU" b="1" smtClean="0"/>
              <a:t>Блок питания:</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81000" y="6858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email"/>
          <a:srcRect l="11250" t="17969" r="8125" b="7813"/>
          <a:stretch>
            <a:fillRect/>
          </a:stretch>
        </p:blipFill>
        <p:spPr bwMode="auto">
          <a:xfrm>
            <a:off x="0" y="0"/>
            <a:ext cx="93122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609600"/>
            <a:ext cx="8229600" cy="5521325"/>
          </a:xfrm>
        </p:spPr>
        <p:txBody>
          <a:bodyPr/>
          <a:lstStyle/>
          <a:p>
            <a:pPr marL="571500" indent="-571500" algn="ctr" eaLnBrk="1" hangingPunct="1">
              <a:buFont typeface="Wingdings" pitchFamily="2" charset="2"/>
              <a:buNone/>
            </a:pPr>
            <a:r>
              <a:rPr lang="ru-RU" sz="3600" b="1" smtClean="0">
                <a:solidFill>
                  <a:schemeClr val="tx2"/>
                </a:solidFill>
              </a:rPr>
              <a:t>Мониторы</a:t>
            </a:r>
          </a:p>
        </p:txBody>
      </p:sp>
      <p:sp>
        <p:nvSpPr>
          <p:cNvPr id="56323" name="Line 4"/>
          <p:cNvSpPr>
            <a:spLocks noChangeShapeType="1"/>
          </p:cNvSpPr>
          <p:nvPr/>
        </p:nvSpPr>
        <p:spPr bwMode="auto">
          <a:xfrm flipH="1">
            <a:off x="3124200" y="1219200"/>
            <a:ext cx="762000" cy="838200"/>
          </a:xfrm>
          <a:prstGeom prst="line">
            <a:avLst/>
          </a:prstGeom>
          <a:noFill/>
          <a:ln w="9525">
            <a:solidFill>
              <a:schemeClr val="tx1"/>
            </a:solidFill>
            <a:round/>
            <a:headEnd/>
            <a:tailEnd type="triangle" w="med" len="med"/>
          </a:ln>
        </p:spPr>
        <p:txBody>
          <a:bodyPr/>
          <a:lstStyle/>
          <a:p>
            <a:endParaRPr lang="ru-RU"/>
          </a:p>
        </p:txBody>
      </p:sp>
      <p:sp>
        <p:nvSpPr>
          <p:cNvPr id="56324" name="Line 5"/>
          <p:cNvSpPr>
            <a:spLocks noChangeShapeType="1"/>
          </p:cNvSpPr>
          <p:nvPr/>
        </p:nvSpPr>
        <p:spPr bwMode="auto">
          <a:xfrm>
            <a:off x="5181600" y="1143000"/>
            <a:ext cx="838200" cy="914400"/>
          </a:xfrm>
          <a:prstGeom prst="line">
            <a:avLst/>
          </a:prstGeom>
          <a:noFill/>
          <a:ln w="9525">
            <a:solidFill>
              <a:schemeClr val="tx1"/>
            </a:solidFill>
            <a:round/>
            <a:headEnd/>
            <a:tailEnd type="triangle" w="med" len="med"/>
          </a:ln>
        </p:spPr>
        <p:txBody>
          <a:bodyPr/>
          <a:lstStyle/>
          <a:p>
            <a:endParaRPr lang="ru-RU"/>
          </a:p>
        </p:txBody>
      </p:sp>
      <p:sp>
        <p:nvSpPr>
          <p:cNvPr id="56325" name="Text Box 6"/>
          <p:cNvSpPr txBox="1">
            <a:spLocks noChangeArrowheads="1"/>
          </p:cNvSpPr>
          <p:nvPr/>
        </p:nvSpPr>
        <p:spPr bwMode="auto">
          <a:xfrm>
            <a:off x="152400" y="1981200"/>
            <a:ext cx="3733800" cy="1190625"/>
          </a:xfrm>
          <a:prstGeom prst="rect">
            <a:avLst/>
          </a:prstGeom>
          <a:noFill/>
          <a:ln w="9525">
            <a:noFill/>
            <a:miter lim="800000"/>
            <a:headEnd/>
            <a:tailEnd/>
          </a:ln>
        </p:spPr>
        <p:txBody>
          <a:bodyPr>
            <a:spAutoFit/>
          </a:bodyPr>
          <a:lstStyle/>
          <a:p>
            <a:pPr algn="ctr">
              <a:spcBef>
                <a:spcPct val="50000"/>
              </a:spcBef>
            </a:pPr>
            <a:r>
              <a:rPr lang="ru-RU" sz="3600"/>
              <a:t>на электронно-лучевой трубке</a:t>
            </a:r>
          </a:p>
        </p:txBody>
      </p:sp>
      <p:sp>
        <p:nvSpPr>
          <p:cNvPr id="56326" name="Text Box 7"/>
          <p:cNvSpPr txBox="1">
            <a:spLocks noChangeArrowheads="1"/>
          </p:cNvSpPr>
          <p:nvPr/>
        </p:nvSpPr>
        <p:spPr bwMode="auto">
          <a:xfrm>
            <a:off x="3962400" y="1981200"/>
            <a:ext cx="5181600" cy="641350"/>
          </a:xfrm>
          <a:prstGeom prst="rect">
            <a:avLst/>
          </a:prstGeom>
          <a:noFill/>
          <a:ln w="9525">
            <a:noFill/>
            <a:miter lim="800000"/>
            <a:headEnd/>
            <a:tailEnd/>
          </a:ln>
        </p:spPr>
        <p:txBody>
          <a:bodyPr>
            <a:spAutoFit/>
          </a:bodyPr>
          <a:lstStyle/>
          <a:p>
            <a:pPr algn="ctr">
              <a:spcBef>
                <a:spcPct val="50000"/>
              </a:spcBef>
            </a:pPr>
            <a:r>
              <a:rPr lang="ru-RU" sz="3600"/>
              <a:t>жидкокристаллические</a:t>
            </a:r>
          </a:p>
        </p:txBody>
      </p:sp>
      <p:pic>
        <p:nvPicPr>
          <p:cNvPr id="56327" name="Picture 11" descr="174123_1"/>
          <p:cNvPicPr>
            <a:picLocks noChangeAspect="1" noChangeArrowheads="1"/>
          </p:cNvPicPr>
          <p:nvPr/>
        </p:nvPicPr>
        <p:blipFill>
          <a:blip r:embed="rId2" cstate="email"/>
          <a:srcRect/>
          <a:stretch>
            <a:fillRect/>
          </a:stretch>
        </p:blipFill>
        <p:spPr bwMode="auto">
          <a:xfrm>
            <a:off x="1143000" y="3124200"/>
            <a:ext cx="1447800" cy="1408493"/>
          </a:xfrm>
          <a:prstGeom prst="rect">
            <a:avLst/>
          </a:prstGeom>
          <a:noFill/>
          <a:ln w="9525">
            <a:noFill/>
            <a:miter lim="800000"/>
            <a:headEnd/>
            <a:tailEnd/>
          </a:ln>
        </p:spPr>
      </p:pic>
      <p:pic>
        <p:nvPicPr>
          <p:cNvPr id="56328" name="Picture 12" descr="73288_0"/>
          <p:cNvPicPr>
            <a:picLocks noChangeAspect="1" noChangeArrowheads="1"/>
          </p:cNvPicPr>
          <p:nvPr/>
        </p:nvPicPr>
        <p:blipFill>
          <a:blip r:embed="rId3" cstate="email"/>
          <a:srcRect/>
          <a:stretch>
            <a:fillRect/>
          </a:stretch>
        </p:blipFill>
        <p:spPr bwMode="auto">
          <a:xfrm>
            <a:off x="6785418" y="3094038"/>
            <a:ext cx="1672781" cy="1554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9"/>
          <p:cNvSpPr>
            <a:spLocks noGrp="1" noChangeArrowheads="1"/>
          </p:cNvSpPr>
          <p:nvPr>
            <p:ph type="title"/>
          </p:nvPr>
        </p:nvSpPr>
        <p:spPr/>
        <p:txBody>
          <a:bodyPr/>
          <a:lstStyle/>
          <a:p>
            <a:pPr eaLnBrk="1" hangingPunct="1"/>
            <a:r>
              <a:rPr lang="ru-RU" b="1" smtClean="0"/>
              <a:t>Клавиатура</a:t>
            </a:r>
            <a:r>
              <a:rPr lang="ru-RU" smtClean="0"/>
              <a:t>:</a:t>
            </a:r>
          </a:p>
        </p:txBody>
      </p:sp>
      <p:sp>
        <p:nvSpPr>
          <p:cNvPr id="57347" name="Rectangle 5"/>
          <p:cNvSpPr>
            <a:spLocks noGrp="1" noChangeArrowheads="1"/>
          </p:cNvSpPr>
          <p:nvPr>
            <p:ph type="body" sz="half" idx="1"/>
          </p:nvPr>
        </p:nvSpPr>
        <p:spPr>
          <a:xfrm>
            <a:off x="457200" y="1600200"/>
            <a:ext cx="4876800" cy="2362200"/>
          </a:xfrm>
        </p:spPr>
        <p:txBody>
          <a:bodyPr/>
          <a:lstStyle/>
          <a:p>
            <a:pPr eaLnBrk="1" hangingPunct="1">
              <a:buFont typeface="Wingdings" pitchFamily="2" charset="2"/>
              <a:buNone/>
            </a:pPr>
            <a:r>
              <a:rPr lang="ru-RU" b="1" smtClean="0"/>
              <a:t>   </a:t>
            </a:r>
            <a:r>
              <a:rPr lang="ru-RU" sz="3500" smtClean="0"/>
              <a:t>клавишное устройство    для управления работой компьютера       и ввода  информации.</a:t>
            </a:r>
          </a:p>
        </p:txBody>
      </p:sp>
      <p:pic>
        <p:nvPicPr>
          <p:cNvPr id="57348" name="Picture 10" descr="65227"/>
          <p:cNvPicPr>
            <a:picLocks noChangeAspect="1" noChangeArrowheads="1"/>
          </p:cNvPicPr>
          <p:nvPr/>
        </p:nvPicPr>
        <p:blipFill>
          <a:blip r:embed="rId2" cstate="email"/>
          <a:srcRect/>
          <a:stretch>
            <a:fillRect/>
          </a:stretch>
        </p:blipFill>
        <p:spPr bwMode="auto">
          <a:xfrm>
            <a:off x="5715000" y="1066800"/>
            <a:ext cx="3213100" cy="1866900"/>
          </a:xfrm>
          <a:prstGeom prst="rect">
            <a:avLst/>
          </a:prstGeom>
          <a:noFill/>
          <a:ln w="9525">
            <a:noFill/>
            <a:miter lim="800000"/>
            <a:headEnd/>
            <a:tailEnd/>
          </a:ln>
        </p:spPr>
      </p:pic>
      <p:pic>
        <p:nvPicPr>
          <p:cNvPr id="57349" name="Picture 11" descr="KLS-7MUU"/>
          <p:cNvPicPr>
            <a:picLocks noChangeAspect="1" noChangeArrowheads="1"/>
          </p:cNvPicPr>
          <p:nvPr/>
        </p:nvPicPr>
        <p:blipFill>
          <a:blip r:embed="rId3" cstate="email"/>
          <a:srcRect/>
          <a:stretch>
            <a:fillRect/>
          </a:stretch>
        </p:blipFill>
        <p:spPr bwMode="auto">
          <a:xfrm>
            <a:off x="5638800" y="4038600"/>
            <a:ext cx="3505200" cy="2178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
          <p:cNvPicPr>
            <a:picLocks noChangeAspect="1" noChangeArrowheads="1"/>
          </p:cNvPicPr>
          <p:nvPr/>
        </p:nvPicPr>
        <p:blipFill>
          <a:blip r:embed="rId3" cstate="email"/>
          <a:srcRect/>
          <a:stretch>
            <a:fillRect/>
          </a:stretch>
        </p:blipFill>
        <p:spPr bwMode="auto">
          <a:xfrm>
            <a:off x="1055914" y="914400"/>
            <a:ext cx="7249885" cy="56387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ru-RU" b="1" smtClean="0"/>
              <a:t>Аудиосистема компьютера:</a:t>
            </a:r>
            <a:endParaRPr lang="ru-RU" smtClean="0"/>
          </a:p>
        </p:txBody>
      </p:sp>
      <p:pic>
        <p:nvPicPr>
          <p:cNvPr id="58371" name="Picture 5" descr="1185543210"/>
          <p:cNvPicPr>
            <a:picLocks noChangeAspect="1" noChangeArrowheads="1"/>
          </p:cNvPicPr>
          <p:nvPr/>
        </p:nvPicPr>
        <p:blipFill>
          <a:blip r:embed="rId2" cstate="email"/>
          <a:srcRect/>
          <a:stretch>
            <a:fillRect/>
          </a:stretch>
        </p:blipFill>
        <p:spPr bwMode="auto">
          <a:xfrm>
            <a:off x="228600" y="2971800"/>
            <a:ext cx="1981200" cy="3200400"/>
          </a:xfrm>
          <a:prstGeom prst="rect">
            <a:avLst/>
          </a:prstGeom>
          <a:noFill/>
          <a:ln w="9525">
            <a:noFill/>
            <a:miter lim="800000"/>
            <a:headEnd/>
            <a:tailEnd/>
          </a:ln>
        </p:spPr>
      </p:pic>
      <p:pic>
        <p:nvPicPr>
          <p:cNvPr id="58372" name="Picture 6" descr="spk140005b"/>
          <p:cNvPicPr>
            <a:picLocks noChangeAspect="1" noChangeArrowheads="1"/>
          </p:cNvPicPr>
          <p:nvPr/>
        </p:nvPicPr>
        <p:blipFill>
          <a:blip r:embed="rId3" cstate="email"/>
          <a:srcRect/>
          <a:stretch>
            <a:fillRect/>
          </a:stretch>
        </p:blipFill>
        <p:spPr bwMode="auto">
          <a:xfrm>
            <a:off x="2819400" y="3048000"/>
            <a:ext cx="3962400" cy="2971800"/>
          </a:xfrm>
          <a:prstGeom prst="rect">
            <a:avLst/>
          </a:prstGeom>
          <a:noFill/>
          <a:ln w="9525">
            <a:noFill/>
            <a:miter lim="800000"/>
            <a:headEnd/>
            <a:tailEnd/>
          </a:ln>
        </p:spPr>
      </p:pic>
      <p:pic>
        <p:nvPicPr>
          <p:cNvPr id="58373" name="Picture 7" descr="7050"/>
          <p:cNvPicPr>
            <a:picLocks noChangeAspect="1" noChangeArrowheads="1"/>
          </p:cNvPicPr>
          <p:nvPr/>
        </p:nvPicPr>
        <p:blipFill>
          <a:blip r:embed="rId4" cstate="email"/>
          <a:srcRect/>
          <a:stretch>
            <a:fillRect/>
          </a:stretch>
        </p:blipFill>
        <p:spPr bwMode="auto">
          <a:xfrm>
            <a:off x="1676400" y="1066800"/>
            <a:ext cx="1952625" cy="3209925"/>
          </a:xfrm>
          <a:prstGeom prst="rect">
            <a:avLst/>
          </a:prstGeom>
          <a:noFill/>
          <a:ln w="9525">
            <a:noFill/>
            <a:miter lim="800000"/>
            <a:headEnd/>
            <a:tailEnd/>
          </a:ln>
        </p:spPr>
      </p:pic>
      <p:pic>
        <p:nvPicPr>
          <p:cNvPr id="58374" name="Picture 8" descr="222dfc24b9f700db6dd75da2bfbf0d12"/>
          <p:cNvPicPr>
            <a:picLocks noChangeAspect="1" noChangeArrowheads="1"/>
          </p:cNvPicPr>
          <p:nvPr/>
        </p:nvPicPr>
        <p:blipFill>
          <a:blip r:embed="rId5" cstate="email"/>
          <a:srcRect/>
          <a:stretch>
            <a:fillRect/>
          </a:stretch>
        </p:blipFill>
        <p:spPr bwMode="auto">
          <a:xfrm>
            <a:off x="5799138" y="1219200"/>
            <a:ext cx="2887662"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ru-RU" b="1" smtClean="0"/>
              <a:t>Манипуляторы</a:t>
            </a:r>
            <a:r>
              <a:rPr lang="ru-RU" smtClean="0"/>
              <a:t>:</a:t>
            </a:r>
          </a:p>
        </p:txBody>
      </p:sp>
      <p:pic>
        <p:nvPicPr>
          <p:cNvPr id="59395" name="Picture 4" descr="75220"/>
          <p:cNvPicPr>
            <a:picLocks noChangeAspect="1" noChangeArrowheads="1"/>
          </p:cNvPicPr>
          <p:nvPr/>
        </p:nvPicPr>
        <p:blipFill>
          <a:blip r:embed="rId2" cstate="email"/>
          <a:srcRect/>
          <a:stretch>
            <a:fillRect/>
          </a:stretch>
        </p:blipFill>
        <p:spPr bwMode="auto">
          <a:xfrm>
            <a:off x="685800" y="1371601"/>
            <a:ext cx="1404711" cy="1143000"/>
          </a:xfrm>
          <a:prstGeom prst="rect">
            <a:avLst/>
          </a:prstGeom>
          <a:noFill/>
          <a:ln w="9525">
            <a:noFill/>
            <a:miter lim="800000"/>
            <a:headEnd/>
            <a:tailEnd/>
          </a:ln>
        </p:spPr>
      </p:pic>
      <p:pic>
        <p:nvPicPr>
          <p:cNvPr id="59396" name="Picture 6" descr="95988"/>
          <p:cNvPicPr>
            <a:picLocks noChangeAspect="1" noChangeArrowheads="1"/>
          </p:cNvPicPr>
          <p:nvPr/>
        </p:nvPicPr>
        <p:blipFill>
          <a:blip r:embed="rId3" cstate="email"/>
          <a:srcRect/>
          <a:stretch>
            <a:fillRect/>
          </a:stretch>
        </p:blipFill>
        <p:spPr bwMode="auto">
          <a:xfrm>
            <a:off x="533400" y="4038600"/>
            <a:ext cx="1981200" cy="1981200"/>
          </a:xfrm>
          <a:prstGeom prst="rect">
            <a:avLst/>
          </a:prstGeom>
          <a:noFill/>
          <a:ln w="9525">
            <a:noFill/>
            <a:miter lim="800000"/>
            <a:headEnd/>
            <a:tailEnd/>
          </a:ln>
        </p:spPr>
      </p:pic>
      <p:pic>
        <p:nvPicPr>
          <p:cNvPr id="59397" name="Picture 8" descr="f_49e0be74db0be"/>
          <p:cNvPicPr>
            <a:picLocks noChangeAspect="1" noChangeArrowheads="1"/>
          </p:cNvPicPr>
          <p:nvPr/>
        </p:nvPicPr>
        <p:blipFill>
          <a:blip r:embed="rId4" cstate="email"/>
          <a:srcRect/>
          <a:stretch>
            <a:fillRect/>
          </a:stretch>
        </p:blipFill>
        <p:spPr bwMode="auto">
          <a:xfrm>
            <a:off x="6781800" y="1066800"/>
            <a:ext cx="1739900" cy="1800651"/>
          </a:xfrm>
          <a:prstGeom prst="rect">
            <a:avLst/>
          </a:prstGeom>
          <a:noFill/>
          <a:ln w="9525">
            <a:noFill/>
            <a:miter lim="800000"/>
            <a:headEnd/>
            <a:tailEnd/>
          </a:ln>
        </p:spPr>
      </p:pic>
      <p:pic>
        <p:nvPicPr>
          <p:cNvPr id="59398" name="Picture 10" descr="75422"/>
          <p:cNvPicPr>
            <a:picLocks noChangeAspect="1" noChangeArrowheads="1"/>
          </p:cNvPicPr>
          <p:nvPr/>
        </p:nvPicPr>
        <p:blipFill>
          <a:blip r:embed="rId5" cstate="email"/>
          <a:srcRect/>
          <a:stretch>
            <a:fillRect/>
          </a:stretch>
        </p:blipFill>
        <p:spPr bwMode="auto">
          <a:xfrm>
            <a:off x="3886200" y="2438400"/>
            <a:ext cx="1734413"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9"/>
          <p:cNvSpPr>
            <a:spLocks noGrp="1" noChangeArrowheads="1"/>
          </p:cNvSpPr>
          <p:nvPr>
            <p:ph type="title"/>
          </p:nvPr>
        </p:nvSpPr>
        <p:spPr/>
        <p:txBody>
          <a:bodyPr/>
          <a:lstStyle/>
          <a:p>
            <a:pPr algn="l" eaLnBrk="1" hangingPunct="1"/>
            <a:r>
              <a:rPr lang="ru-RU" b="1" smtClean="0"/>
              <a:t>Мышь</a:t>
            </a:r>
            <a:r>
              <a:rPr lang="ru-RU" smtClean="0"/>
              <a:t>:</a:t>
            </a:r>
          </a:p>
        </p:txBody>
      </p:sp>
      <p:sp>
        <p:nvSpPr>
          <p:cNvPr id="60419" name="Rectangle 4"/>
          <p:cNvSpPr>
            <a:spLocks noGrp="1" noChangeArrowheads="1"/>
          </p:cNvSpPr>
          <p:nvPr>
            <p:ph type="body" sz="half" idx="1"/>
          </p:nvPr>
        </p:nvSpPr>
        <p:spPr>
          <a:xfrm>
            <a:off x="457200" y="1600200"/>
            <a:ext cx="4035425" cy="4530725"/>
          </a:xfrm>
        </p:spPr>
        <p:txBody>
          <a:bodyPr/>
          <a:lstStyle/>
          <a:p>
            <a:pPr eaLnBrk="1" hangingPunct="1">
              <a:buFont typeface="Wingdings" pitchFamily="2" charset="2"/>
              <a:buNone/>
            </a:pPr>
            <a:r>
              <a:rPr lang="ru-RU" sz="3600" smtClean="0"/>
              <a:t>	указательное устройство ввода.</a:t>
            </a:r>
          </a:p>
        </p:txBody>
      </p:sp>
      <p:pic>
        <p:nvPicPr>
          <p:cNvPr id="60420" name="Picture 10" descr="1-42"/>
          <p:cNvPicPr>
            <a:picLocks noChangeAspect="1" noChangeArrowheads="1"/>
          </p:cNvPicPr>
          <p:nvPr/>
        </p:nvPicPr>
        <p:blipFill>
          <a:blip r:embed="rId2" cstate="email"/>
          <a:srcRect/>
          <a:stretch>
            <a:fillRect/>
          </a:stretch>
        </p:blipFill>
        <p:spPr bwMode="auto">
          <a:xfrm>
            <a:off x="4724400" y="304800"/>
            <a:ext cx="3886200" cy="3886200"/>
          </a:xfrm>
          <a:prstGeom prst="rect">
            <a:avLst/>
          </a:prstGeom>
          <a:noFill/>
          <a:ln w="9525">
            <a:noFill/>
            <a:miter lim="800000"/>
            <a:headEnd/>
            <a:tailEnd/>
          </a:ln>
        </p:spPr>
      </p:pic>
      <p:pic>
        <p:nvPicPr>
          <p:cNvPr id="60421" name="Picture 11" descr="AR1361"/>
          <p:cNvPicPr>
            <a:picLocks noChangeAspect="1" noChangeArrowheads="1"/>
          </p:cNvPicPr>
          <p:nvPr/>
        </p:nvPicPr>
        <p:blipFill>
          <a:blip r:embed="rId3" cstate="email"/>
          <a:srcRect/>
          <a:stretch>
            <a:fillRect/>
          </a:stretch>
        </p:blipFill>
        <p:spPr bwMode="auto">
          <a:xfrm>
            <a:off x="3124200" y="3429000"/>
            <a:ext cx="358140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ru-RU" b="1" smtClean="0"/>
              <a:t>Сенсорные устройства ввода:</a:t>
            </a:r>
            <a:endParaRPr lang="ru-RU" smtClean="0"/>
          </a:p>
        </p:txBody>
      </p:sp>
      <p:pic>
        <p:nvPicPr>
          <p:cNvPr id="61443" name="Picture 4" descr="17"/>
          <p:cNvPicPr>
            <a:picLocks noChangeAspect="1" noChangeArrowheads="1"/>
          </p:cNvPicPr>
          <p:nvPr/>
        </p:nvPicPr>
        <p:blipFill>
          <a:blip r:embed="rId2" cstate="email"/>
          <a:srcRect/>
          <a:stretch>
            <a:fillRect/>
          </a:stretch>
        </p:blipFill>
        <p:spPr bwMode="auto">
          <a:xfrm>
            <a:off x="6019800" y="1447800"/>
            <a:ext cx="2057400" cy="1544638"/>
          </a:xfrm>
          <a:prstGeom prst="rect">
            <a:avLst/>
          </a:prstGeom>
          <a:noFill/>
          <a:ln w="9525">
            <a:noFill/>
            <a:miter lim="800000"/>
            <a:headEnd/>
            <a:tailEnd/>
          </a:ln>
        </p:spPr>
      </p:pic>
      <p:pic>
        <p:nvPicPr>
          <p:cNvPr id="61444" name="Picture 6" descr="j99413_1239811010"/>
          <p:cNvPicPr>
            <a:picLocks noChangeAspect="1" noChangeArrowheads="1"/>
          </p:cNvPicPr>
          <p:nvPr/>
        </p:nvPicPr>
        <p:blipFill>
          <a:blip r:embed="rId3" cstate="email"/>
          <a:srcRect/>
          <a:stretch>
            <a:fillRect/>
          </a:stretch>
        </p:blipFill>
        <p:spPr bwMode="auto">
          <a:xfrm>
            <a:off x="4953000" y="3124200"/>
            <a:ext cx="3962400" cy="2600325"/>
          </a:xfrm>
          <a:prstGeom prst="rect">
            <a:avLst/>
          </a:prstGeom>
          <a:noFill/>
          <a:ln w="9525">
            <a:noFill/>
            <a:miter lim="800000"/>
            <a:headEnd/>
            <a:tailEnd/>
          </a:ln>
        </p:spPr>
      </p:pic>
      <p:pic>
        <p:nvPicPr>
          <p:cNvPr id="61445" name="Picture 8" descr="gateway_zx6800_1"/>
          <p:cNvPicPr>
            <a:picLocks noChangeAspect="1" noChangeArrowheads="1"/>
          </p:cNvPicPr>
          <p:nvPr/>
        </p:nvPicPr>
        <p:blipFill>
          <a:blip r:embed="rId4" cstate="email"/>
          <a:srcRect/>
          <a:stretch>
            <a:fillRect/>
          </a:stretch>
        </p:blipFill>
        <p:spPr bwMode="auto">
          <a:xfrm>
            <a:off x="457200" y="1676400"/>
            <a:ext cx="282321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dirty="0"/>
              <a:t>МАТЕРИНСКАЯ ПЛАТА ПЛАТА-БУТЕРБРОД</a:t>
            </a:r>
            <a:r>
              <a:rPr lang="ru-RU" sz="1800" dirty="0"/>
              <a:t/>
            </a:r>
            <a:br>
              <a:rPr lang="ru-RU" sz="1800" dirty="0"/>
            </a:br>
            <a:r>
              <a:rPr lang="ru-RU" sz="1600" b="1" u="sng" dirty="0"/>
              <a:t>Материнская плата (МП)</a:t>
            </a:r>
            <a:r>
              <a:rPr lang="ru-RU" sz="1600" dirty="0"/>
              <a:t> — это печатная плата, на которой смонтировано огромное количество радиодеталей, разъемов и других компонентов, связанных сложнейшей сетью тонких медных проводников-дорожек. В конструкции платы они расположены в несколько слоев (бутерброд).</a:t>
            </a:r>
            <a:endParaRPr lang="ru-RU" sz="1600" dirty="0"/>
          </a:p>
        </p:txBody>
      </p:sp>
      <p:pic>
        <p:nvPicPr>
          <p:cNvPr id="4" name="Рисунок SmartArt 3" descr="C:\Users\Преподаватель\Desktop\media\image1.jpeg"/>
          <p:cNvPicPr>
            <a:picLocks noGrp="1"/>
          </p:cNvPicPr>
          <p:nvPr>
            <p:ph type="dgm"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086600" cy="4800600"/>
          </a:xfrm>
          <a:prstGeom prst="rect">
            <a:avLst/>
          </a:prstGeom>
          <a:noFill/>
          <a:ln>
            <a:noFill/>
          </a:ln>
        </p:spPr>
      </p:pic>
    </p:spTree>
    <p:extLst>
      <p:ext uri="{BB962C8B-B14F-4D97-AF65-F5344CB8AC3E}">
        <p14:creationId xmlns:p14="http://schemas.microsoft.com/office/powerpoint/2010/main" val="9859852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87562"/>
          </a:xfrm>
        </p:spPr>
        <p:txBody>
          <a:bodyPr/>
          <a:lstStyle/>
          <a:p>
            <a:pPr algn="l"/>
            <a:r>
              <a:rPr lang="ru-RU" sz="3600" b="1" dirty="0" smtClean="0"/>
              <a:t>В основу построения большинства компьютеров положены принципы, сформулированные Джоном фон Нейманом:</a:t>
            </a:r>
          </a:p>
        </p:txBody>
      </p:sp>
      <p:sp>
        <p:nvSpPr>
          <p:cNvPr id="3" name="Содержимое 2"/>
          <p:cNvSpPr>
            <a:spLocks noGrp="1"/>
          </p:cNvSpPr>
          <p:nvPr>
            <p:ph idx="1"/>
          </p:nvPr>
        </p:nvSpPr>
        <p:spPr>
          <a:xfrm>
            <a:off x="228600" y="2743200"/>
            <a:ext cx="8686800" cy="3048000"/>
          </a:xfrm>
        </p:spPr>
        <p:txBody>
          <a:bodyPr/>
          <a:lstStyle/>
          <a:p>
            <a:pPr marL="514350" indent="-514350">
              <a:buFont typeface="Calibri" pitchFamily="34" charset="0"/>
              <a:buAutoNum type="arabicPeriod"/>
            </a:pPr>
            <a:r>
              <a:rPr lang="ru-RU" smtClean="0"/>
              <a:t>Принцип программного управления</a:t>
            </a:r>
          </a:p>
          <a:p>
            <a:pPr marL="514350" indent="-514350">
              <a:buFont typeface="Calibri" pitchFamily="34" charset="0"/>
              <a:buAutoNum type="arabicPeriod"/>
            </a:pPr>
            <a:r>
              <a:rPr lang="ru-RU" smtClean="0"/>
              <a:t>Принцип однородности памяти </a:t>
            </a:r>
          </a:p>
          <a:p>
            <a:pPr marL="514350" indent="-514350">
              <a:buFont typeface="Calibri" pitchFamily="34" charset="0"/>
              <a:buAutoNum type="arabicPeriod"/>
            </a:pPr>
            <a:r>
              <a:rPr lang="ru-RU" smtClean="0"/>
              <a:t>Принцип адресности</a:t>
            </a:r>
          </a:p>
          <a:p>
            <a:pPr marL="514350" indent="-514350">
              <a:buFont typeface="Calibri" pitchFamily="34" charset="0"/>
              <a:buAutoNum type="arabicPeriod"/>
            </a:pPr>
            <a:endParaRPr lang="ru-RU" smtClean="0"/>
          </a:p>
          <a:p>
            <a:pPr marL="514350" indent="-514350">
              <a:buFont typeface="Arial" charset="0"/>
              <a:buNone/>
            </a:pPr>
            <a:r>
              <a:rPr lang="ru-RU" smtClean="0"/>
              <a:t>Компьютеры, построенные на этих принципах, имеют классическую архитектуру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152400" y="304800"/>
          <a:ext cx="8991600" cy="6375401"/>
        </p:xfrm>
        <a:graphic>
          <a:graphicData uri="http://schemas.openxmlformats.org/drawingml/2006/table">
            <a:tbl>
              <a:tblPr/>
              <a:tblGrid>
                <a:gridCol w="2438400"/>
                <a:gridCol w="1816100"/>
                <a:gridCol w="2560638"/>
                <a:gridCol w="2176462"/>
              </a:tblGrid>
              <a:tr h="731838">
                <a:tc gridSpan="4">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Устройство компьютера</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465263">
                <a:tc gridSpan="4">
                  <a:txBody>
                    <a:bodyPr/>
                    <a:lstStyle/>
                    <a:p>
                      <a:pPr marL="0" marR="0" lvl="0" indent="0" algn="just" defTabSz="914400" rtl="0" eaLnBrk="1" fontAlgn="base" latinLnBrk="0" hangingPunct="1">
                        <a:lnSpc>
                          <a:spcPct val="100000"/>
                        </a:lnSpc>
                        <a:spcBef>
                          <a:spcPts val="288"/>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Компьютер – это универсальное программно управляемое автоматическое устройство для обработки информации различных видов.</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917575">
                <a:tc gridSpan="2">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Архитектура персонального компьютера</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Архитектура фон Неймана</a:t>
                      </a: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260725">
                <a:tc>
                  <a:txBody>
                    <a:bodyPr/>
                    <a:lstStyle/>
                    <a:p>
                      <a:pPr marL="0" marR="0" lvl="0" indent="0" algn="just" defTabSz="914400" rtl="0" eaLnBrk="1" fontAlgn="base" latinLnBrk="0" hangingPunct="1">
                        <a:lnSpc>
                          <a:spcPct val="100000"/>
                        </a:lnSpc>
                        <a:spcBef>
                          <a:spcPts val="288"/>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Шинная</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ts val="288"/>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Устройства взаимодействуют через общую магистраль - шину</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288"/>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Открытая</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288"/>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Изменяемый состав устройств</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288"/>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Times New Roman" pitchFamily="18" charset="0"/>
                          <a:cs typeface="Times New Roman" pitchFamily="18" charset="0"/>
                        </a:rPr>
                        <a:t>Централизо-ванная</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288"/>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Устройства взаимодействуют через центральный процессор</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288"/>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Times New Roman" pitchFamily="18" charset="0"/>
                          <a:cs typeface="Times New Roman" pitchFamily="18" charset="0"/>
                        </a:rPr>
                        <a:t>Фиксирован-ная</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288"/>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Неизменный набор устройств</a:t>
                      </a:r>
                      <a:endParaRPr kumimoji="0" lang="ru-RU" sz="2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WordArt 13" descr="Бумажный пакет"/>
          <p:cNvSpPr>
            <a:spLocks noChangeArrowheads="1" noChangeShapeType="1" noTextEdit="1"/>
          </p:cNvSpPr>
          <p:nvPr/>
        </p:nvSpPr>
        <p:spPr bwMode="auto">
          <a:xfrm>
            <a:off x="685800" y="1600200"/>
            <a:ext cx="6629400" cy="4038600"/>
          </a:xfrm>
          <a:prstGeom prst="rect">
            <a:avLst/>
          </a:prstGeom>
        </p:spPr>
        <p:txBody>
          <a:bodyPr wrap="none" fromWordArt="1">
            <a:prstTxWarp prst="textPlain">
              <a:avLst>
                <a:gd name="adj" fmla="val 50000"/>
              </a:avLst>
            </a:prstTxWarp>
          </a:bodyPr>
          <a:lstStyle/>
          <a:p>
            <a:pPr algn="ctr"/>
            <a:r>
              <a:rPr lang="ru-RU"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Аппаратные средства</a:t>
            </a:r>
          </a:p>
          <a:p>
            <a:pPr algn="ctr"/>
            <a:r>
              <a:rPr lang="ru-RU"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персонального компьютера</a:t>
            </a:r>
          </a:p>
        </p:txBody>
      </p:sp>
      <p:pic>
        <p:nvPicPr>
          <p:cNvPr id="15363" name="Picture 15" descr="comp"/>
          <p:cNvPicPr>
            <a:picLocks noChangeAspect="1" noChangeArrowheads="1"/>
          </p:cNvPicPr>
          <p:nvPr/>
        </p:nvPicPr>
        <p:blipFill>
          <a:blip r:embed="rId3" cstate="email"/>
          <a:srcRect/>
          <a:stretch>
            <a:fillRect/>
          </a:stretch>
        </p:blipFill>
        <p:spPr bwMode="auto">
          <a:xfrm>
            <a:off x="5915025" y="0"/>
            <a:ext cx="3228975" cy="2368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TotalTime>
  <Words>1743</Words>
  <Application>Microsoft Office PowerPoint</Application>
  <PresentationFormat>Экран (4:3)</PresentationFormat>
  <Paragraphs>211</Paragraphs>
  <Slides>53</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53</vt:i4>
      </vt:variant>
    </vt:vector>
  </HeadingPairs>
  <TitlesOfParts>
    <vt:vector size="56" baseType="lpstr">
      <vt:lpstr>Тема Office</vt:lpstr>
      <vt:lpstr>Формула</vt:lpstr>
      <vt:lpstr>Image</vt:lpstr>
      <vt:lpstr>«Архитектура компьютеров и их основные характеристики»</vt:lpstr>
      <vt:lpstr>Архитектура персонального компьютера</vt:lpstr>
      <vt:lpstr>Презентация PowerPoint</vt:lpstr>
      <vt:lpstr>Архитектура ПК</vt:lpstr>
      <vt:lpstr>Презентация PowerPoint</vt:lpstr>
      <vt:lpstr>МАТЕРИНСКАЯ ПЛАТА ПЛАТА-БУТЕРБРОД Материнская плата (МП) — это печатная плата, на которой смонтировано огромное количество радиодеталей, разъемов и других компонентов, связанных сложнейшей сетью тонких медных проводников-дорожек. В конструкции платы они расположены в несколько слоев (бутерброд).</vt:lpstr>
      <vt:lpstr>В основу построения большинства компьютеров положены принципы, сформулированные Джоном фон Нейманом:</vt:lpstr>
      <vt:lpstr>Презентация PowerPoint</vt:lpstr>
      <vt:lpstr>Презентация PowerPoint</vt:lpstr>
      <vt:lpstr>Презентация PowerPoint</vt:lpstr>
      <vt:lpstr>Презентация PowerPoint</vt:lpstr>
      <vt:lpstr>Презентация PowerPoint</vt:lpstr>
      <vt:lpstr>Базовая конфигурация компьютера:</vt:lpstr>
      <vt:lpstr>Презентация PowerPoint</vt:lpstr>
      <vt:lpstr>Системный блок:</vt:lpstr>
      <vt:lpstr>Составные части системного блока:</vt:lpstr>
      <vt:lpstr>Презентация PowerPoint</vt:lpstr>
      <vt:lpstr>Компоненты материнской платы.</vt:lpstr>
      <vt:lpstr>Процессор. Центральный процессор(ЦП) - это электронный модуль, который выполняет в компьютерной системе основную вычислительную работу и управляет взаимодействием между всеми блоками и системами компьютера.   Именно к ЦП стягиваются все магистрали компьютерной системы. Центральный процессор находится в функциональном центре компьютерной системы c его помощью компьютер решает очень сложные задачи за короткие промежутки времени.   Каждый микропроцессор имеет определённое число элементов памяти, называемых регистрами, арифметико-логическое устройство ( АЛУ ), и устройство управления.  </vt:lpstr>
      <vt:lpstr>Процессор:</vt:lpstr>
      <vt:lpstr>Модификация процессоров.</vt:lpstr>
      <vt:lpstr>Презентация PowerPoint</vt:lpstr>
      <vt:lpstr>Презентация PowerPoint</vt:lpstr>
      <vt:lpstr>Виды памяти</vt:lpstr>
      <vt:lpstr>Презентация PowerPoint</vt:lpstr>
      <vt:lpstr>Оперативная память:</vt:lpstr>
      <vt:lpstr>Оперативная память П.К.</vt:lpstr>
      <vt:lpstr>Презентация PowerPoint</vt:lpstr>
      <vt:lpstr>Виды устройств памяти.</vt:lpstr>
      <vt:lpstr>Презентация PowerPoint</vt:lpstr>
      <vt:lpstr>Контроллер </vt:lpstr>
      <vt:lpstr>Карты расширения:</vt:lpstr>
      <vt:lpstr>Видеокарта:</vt:lpstr>
      <vt:lpstr>Видеоадаптер.  </vt:lpstr>
      <vt:lpstr>Видеоадаптер</vt:lpstr>
      <vt:lpstr>Звуковой адаптер</vt:lpstr>
      <vt:lpstr>Звуковая карта.     Звук высокого качества может обеспечить, конечно, только звуковая карта. Она предназначена для воспроизведения и записи звука на компьютере. Диапазон звуковых карт широк от простейших, предназначенных для невзыскательного слушателя, до звуковых карт для профессиональной работы.     Звуковая карта состоит из нескольких основных модулей. Это:</vt:lpstr>
      <vt:lpstr>Сетевая карта</vt:lpstr>
      <vt:lpstr>Коммуникационные порты.</vt:lpstr>
      <vt:lpstr>Внешние интерфейсы:</vt:lpstr>
      <vt:lpstr>Устройства хранения информации:</vt:lpstr>
      <vt:lpstr>Презентация PowerPoint</vt:lpstr>
      <vt:lpstr>Винчестер</vt:lpstr>
      <vt:lpstr>Дисковод и CD-ROM</vt:lpstr>
      <vt:lpstr>Блок питания:</vt:lpstr>
      <vt:lpstr>Презентация PowerPoint</vt:lpstr>
      <vt:lpstr>Презентация PowerPoint</vt:lpstr>
      <vt:lpstr>Презентация PowerPoint</vt:lpstr>
      <vt:lpstr>Клавиатура:</vt:lpstr>
      <vt:lpstr>Аудиосистема компьютера:</vt:lpstr>
      <vt:lpstr>Манипуляторы:</vt:lpstr>
      <vt:lpstr>Мышь:</vt:lpstr>
      <vt:lpstr>Сенсорные устройства ввода: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Елена</dc:creator>
  <cp:lastModifiedBy>User</cp:lastModifiedBy>
  <cp:revision>113</cp:revision>
  <cp:lastPrinted>1601-01-01T00:00:00Z</cp:lastPrinted>
  <dcterms:created xsi:type="dcterms:W3CDTF">2007-10-03T11:42:51Z</dcterms:created>
  <dcterms:modified xsi:type="dcterms:W3CDTF">2025-01-20T08:29:19Z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