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5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55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6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5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4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6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8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1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2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3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B7151B-5E5D-4427-9150-C8B3030CF4F8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76E76C-DB6B-4C57-BF8C-F01B2BA40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FEDCE-F42C-4932-B923-D39196F7E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Электролитическая диссоциация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28742F-F9C6-4AF5-9431-C3781308E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3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253C3-801F-4744-90EE-86D08C79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-220138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dirty="0"/>
              <a:t>диссоциация сильных электролитов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8147E-BBDD-4E8D-B65F-2ADCED05514F}"/>
              </a:ext>
            </a:extLst>
          </p:cNvPr>
          <p:cNvSpPr txBox="1"/>
          <p:nvPr/>
        </p:nvSpPr>
        <p:spPr>
          <a:xfrm>
            <a:off x="0" y="656947"/>
            <a:ext cx="11940466" cy="586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Для диссоциации </a:t>
            </a:r>
            <a:r>
              <a:rPr lang="ru-RU" sz="2000" b="1" i="1" u="sng" dirty="0"/>
              <a:t>СИЛЬНЫХ</a:t>
            </a:r>
            <a:r>
              <a:rPr lang="ru-RU" sz="2000" dirty="0"/>
              <a:t> электролитов уравнение записывается как </a:t>
            </a:r>
            <a:r>
              <a:rPr lang="ru-RU" sz="2000" i="1" u="sng" dirty="0"/>
              <a:t>необратимый процесс </a:t>
            </a:r>
            <a:r>
              <a:rPr lang="ru-RU" sz="2000" dirty="0"/>
              <a:t>распада на ионы: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NaCl </a:t>
            </a:r>
            <a:r>
              <a:rPr lang="en-US" sz="2000" dirty="0">
                <a:sym typeface="Wingdings" panose="05000000000000000000" pitchFamily="2" charset="2"/>
              </a:rPr>
              <a:t> Na</a:t>
            </a:r>
            <a:r>
              <a:rPr lang="en-US" sz="2000" baseline="30000" dirty="0">
                <a:sym typeface="Wingdings" panose="05000000000000000000" pitchFamily="2" charset="2"/>
              </a:rPr>
              <a:t>+</a:t>
            </a:r>
            <a:r>
              <a:rPr lang="en-US" sz="2000" dirty="0">
                <a:sym typeface="Wingdings" panose="05000000000000000000" pitchFamily="2" charset="2"/>
              </a:rPr>
              <a:t> + Cl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HNO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  H</a:t>
            </a:r>
            <a:r>
              <a:rPr lang="en-US" sz="2000" baseline="30000" dirty="0">
                <a:sym typeface="Wingdings" panose="05000000000000000000" pitchFamily="2" charset="2"/>
              </a:rPr>
              <a:t>+</a:t>
            </a:r>
            <a:r>
              <a:rPr lang="en-US" sz="2000" dirty="0">
                <a:sym typeface="Wingdings" panose="05000000000000000000" pitchFamily="2" charset="2"/>
              </a:rPr>
              <a:t> + NO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baseline="30000" dirty="0">
                <a:sym typeface="Wingdings" panose="05000000000000000000" pitchFamily="2" charset="2"/>
              </a:rPr>
              <a:t>- 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ym typeface="Wingdings" panose="05000000000000000000" pitchFamily="2" charset="2"/>
              </a:rPr>
              <a:t>Если в соли/основании несколько атомов металла или несколько групп ОН, то распад на ионы идёт одновременно с образованием </a:t>
            </a:r>
            <a:r>
              <a:rPr lang="ru-RU" sz="2000" u="sng" dirty="0">
                <a:sym typeface="Wingdings" panose="05000000000000000000" pitchFamily="2" charset="2"/>
              </a:rPr>
              <a:t>нескольких ионов</a:t>
            </a:r>
            <a:r>
              <a:rPr lang="ru-RU" sz="2000" dirty="0"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Ba(OH)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  Ba</a:t>
            </a:r>
            <a:r>
              <a:rPr lang="en-US" sz="2000" baseline="30000" dirty="0">
                <a:sym typeface="Wingdings" panose="05000000000000000000" pitchFamily="2" charset="2"/>
              </a:rPr>
              <a:t>2+</a:t>
            </a:r>
            <a:r>
              <a:rPr lang="en-US" sz="2000" dirty="0">
                <a:sym typeface="Wingdings" panose="05000000000000000000" pitchFamily="2" charset="2"/>
              </a:rPr>
              <a:t> +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OH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SO</a:t>
            </a:r>
            <a:r>
              <a:rPr lang="en-US" sz="2000" baseline="-25000" dirty="0">
                <a:sym typeface="Wingdings" panose="05000000000000000000" pitchFamily="2" charset="2"/>
              </a:rPr>
              <a:t>4</a:t>
            </a:r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K</a:t>
            </a:r>
            <a:r>
              <a:rPr lang="en-US" sz="2000" baseline="30000" dirty="0">
                <a:sym typeface="Wingdings" panose="05000000000000000000" pitchFamily="2" charset="2"/>
              </a:rPr>
              <a:t>+</a:t>
            </a:r>
            <a:r>
              <a:rPr lang="en-US" sz="2000" dirty="0">
                <a:sym typeface="Wingdings" panose="05000000000000000000" pitchFamily="2" charset="2"/>
              </a:rPr>
              <a:t> + SO</a:t>
            </a:r>
            <a:r>
              <a:rPr lang="en-US" sz="2000" baseline="-25000" dirty="0">
                <a:sym typeface="Wingdings" panose="05000000000000000000" pitchFamily="2" charset="2"/>
              </a:rPr>
              <a:t>4</a:t>
            </a:r>
            <a:r>
              <a:rPr lang="en-US" sz="2000" baseline="30000" dirty="0">
                <a:sym typeface="Wingdings" panose="05000000000000000000" pitchFamily="2" charset="2"/>
              </a:rPr>
              <a:t>2- </a:t>
            </a:r>
            <a:endParaRPr lang="ru-RU" sz="2000" baseline="30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Fe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(SO</a:t>
            </a:r>
            <a:r>
              <a:rPr lang="en-US" sz="2000" baseline="-25000" dirty="0">
                <a:sym typeface="Wingdings" panose="05000000000000000000" pitchFamily="2" charset="2"/>
              </a:rPr>
              <a:t>4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2000" baseline="-25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Fe</a:t>
            </a:r>
            <a:r>
              <a:rPr lang="en-US" sz="2000" baseline="30000" dirty="0">
                <a:sym typeface="Wingdings" panose="05000000000000000000" pitchFamily="2" charset="2"/>
              </a:rPr>
              <a:t>3+ </a:t>
            </a:r>
            <a:r>
              <a:rPr lang="en-US" sz="2000" dirty="0">
                <a:sym typeface="Wingdings" panose="05000000000000000000" pitchFamily="2" charset="2"/>
              </a:rPr>
              <a:t>+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SO</a:t>
            </a:r>
            <a:r>
              <a:rPr lang="en-US" sz="2000" baseline="-25000" dirty="0">
                <a:sym typeface="Wingdings" panose="05000000000000000000" pitchFamily="2" charset="2"/>
              </a:rPr>
              <a:t>4</a:t>
            </a:r>
            <a:r>
              <a:rPr lang="en-US" sz="2000" baseline="30000" dirty="0">
                <a:sym typeface="Wingdings" panose="05000000000000000000" pitchFamily="2" charset="2"/>
              </a:rPr>
              <a:t>2-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FFFF00"/>
                </a:solidFill>
                <a:sym typeface="Wingdings" panose="05000000000000000000" pitchFamily="2" charset="2"/>
              </a:rPr>
              <a:t>Основания</a:t>
            </a:r>
            <a:r>
              <a:rPr lang="ru-RU" dirty="0">
                <a:sym typeface="Wingdings" panose="05000000000000000000" pitchFamily="2" charset="2"/>
              </a:rPr>
              <a:t> – это сложные вещества, при диссоциации которых в водном растворе образуются </a:t>
            </a:r>
            <a:r>
              <a:rPr lang="ru-RU" u="sng" dirty="0">
                <a:sym typeface="Wingdings" panose="05000000000000000000" pitchFamily="2" charset="2"/>
              </a:rPr>
              <a:t>гидроксид-ионы ОН</a:t>
            </a:r>
            <a:r>
              <a:rPr lang="ru-RU" u="sng" baseline="30000" dirty="0">
                <a:sym typeface="Wingdings" panose="05000000000000000000" pitchFamily="2" charset="2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00B050"/>
                </a:solidFill>
                <a:sym typeface="Wingdings" panose="05000000000000000000" pitchFamily="2" charset="2"/>
              </a:rPr>
              <a:t>Соли</a:t>
            </a:r>
            <a:r>
              <a:rPr lang="ru-RU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– это сложные вещества, при диссоциации которых в водном растворе образуются </a:t>
            </a:r>
            <a:r>
              <a:rPr lang="ru-RU" u="sng" dirty="0">
                <a:sym typeface="Wingdings" panose="05000000000000000000" pitchFamily="2" charset="2"/>
              </a:rPr>
              <a:t>катионы металла </a:t>
            </a:r>
            <a:r>
              <a:rPr lang="ru-RU" dirty="0">
                <a:sym typeface="Wingdings" panose="05000000000000000000" pitchFamily="2" charset="2"/>
              </a:rPr>
              <a:t>и </a:t>
            </a:r>
            <a:r>
              <a:rPr lang="ru-RU" u="sng" dirty="0">
                <a:sym typeface="Wingdings" panose="05000000000000000000" pitchFamily="2" charset="2"/>
              </a:rPr>
              <a:t>анионы кислотного остатка</a:t>
            </a:r>
          </a:p>
          <a:p>
            <a:pPr>
              <a:lnSpc>
                <a:spcPct val="150000"/>
              </a:lnSpc>
            </a:pPr>
            <a:r>
              <a:rPr lang="ru-RU" b="1" i="1" u="sng" dirty="0">
                <a:solidFill>
                  <a:srgbClr val="FFC000"/>
                </a:solidFill>
                <a:sym typeface="Wingdings" panose="05000000000000000000" pitchFamily="2" charset="2"/>
              </a:rPr>
              <a:t>Кислоты</a:t>
            </a:r>
            <a:r>
              <a:rPr lang="ru-RU" dirty="0">
                <a:sym typeface="Wingdings" panose="05000000000000000000" pitchFamily="2" charset="2"/>
              </a:rPr>
              <a:t> – это сложные вещества, при диссоциации которых в водном растворе образуются </a:t>
            </a:r>
            <a:r>
              <a:rPr lang="ru-RU" u="sng" dirty="0">
                <a:sym typeface="Wingdings" panose="05000000000000000000" pitchFamily="2" charset="2"/>
              </a:rPr>
              <a:t>ионы водорода </a:t>
            </a:r>
          </a:p>
        </p:txBody>
      </p:sp>
    </p:spTree>
    <p:extLst>
      <p:ext uri="{BB962C8B-B14F-4D97-AF65-F5344CB8AC3E}">
        <p14:creationId xmlns:p14="http://schemas.microsoft.com/office/powerpoint/2010/main" val="23185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A2B16-83BF-4F8D-8E3E-15BB4204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Диссоциация многоосновных кислот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23F9A-78FC-45F2-82BD-A74D8E7A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281561"/>
            <a:ext cx="10364452" cy="3453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cap="none" dirty="0"/>
              <a:t>Многоосновные кислоты (содержащие несколько атомов водорода) диссоциируют </a:t>
            </a:r>
            <a:r>
              <a:rPr lang="ru-RU" sz="2800" u="sng" cap="none" dirty="0"/>
              <a:t>ступенчато</a:t>
            </a:r>
            <a:r>
              <a:rPr lang="ru-RU" sz="2800" cap="none" dirty="0"/>
              <a:t>:</a:t>
            </a:r>
          </a:p>
          <a:p>
            <a:pPr marL="0" indent="0">
              <a:buNone/>
            </a:pPr>
            <a:endParaRPr lang="ru-RU" sz="2800" cap="none" dirty="0"/>
          </a:p>
          <a:p>
            <a:pPr marL="457200" indent="-457200">
              <a:buAutoNum type="arabicParenR"/>
            </a:pP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H</a:t>
            </a:r>
            <a:r>
              <a:rPr lang="en-US" sz="3200" baseline="30000" dirty="0">
                <a:sym typeface="Wingdings" panose="05000000000000000000" pitchFamily="2" charset="2"/>
              </a:rPr>
              <a:t>+</a:t>
            </a:r>
            <a:r>
              <a:rPr lang="en-US" sz="3200" dirty="0">
                <a:sym typeface="Wingdings" panose="05000000000000000000" pitchFamily="2" charset="2"/>
              </a:rPr>
              <a:t> + HSO</a:t>
            </a:r>
            <a:r>
              <a:rPr lang="en-US" sz="3200" baseline="-25000" dirty="0">
                <a:sym typeface="Wingdings" panose="05000000000000000000" pitchFamily="2" charset="2"/>
              </a:rPr>
              <a:t>4</a:t>
            </a:r>
            <a:r>
              <a:rPr lang="en-US" sz="3200" baseline="30000" dirty="0">
                <a:sym typeface="Wingdings" panose="05000000000000000000" pitchFamily="2" charset="2"/>
              </a:rPr>
              <a:t>- 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ru-RU" sz="3200" dirty="0">
                <a:sym typeface="Wingdings" panose="05000000000000000000" pitchFamily="2" charset="2"/>
              </a:rPr>
              <a:t>  </a:t>
            </a:r>
            <a:r>
              <a:rPr lang="ru-RU" sz="3200" cap="none" dirty="0">
                <a:solidFill>
                  <a:srgbClr val="FF0000"/>
                </a:solidFill>
                <a:sym typeface="Wingdings" panose="05000000000000000000" pitchFamily="2" charset="2"/>
              </a:rPr>
              <a:t>необратимая реакция</a:t>
            </a:r>
          </a:p>
          <a:p>
            <a:pPr marL="457200" indent="-457200">
              <a:buAutoNum type="arabicParenR"/>
            </a:pPr>
            <a:r>
              <a:rPr lang="en-US" sz="3200" dirty="0"/>
              <a:t>HSO</a:t>
            </a:r>
            <a:r>
              <a:rPr lang="en-US" sz="3200" baseline="-25000" dirty="0"/>
              <a:t>4</a:t>
            </a:r>
            <a:r>
              <a:rPr lang="en-US" sz="3200" baseline="30000" dirty="0"/>
              <a:t>-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⇌ H</a:t>
            </a:r>
            <a:r>
              <a:rPr lang="en-US" sz="3200" baseline="30000" dirty="0">
                <a:sym typeface="Wingdings" panose="05000000000000000000" pitchFamily="2" charset="2"/>
              </a:rPr>
              <a:t>+</a:t>
            </a:r>
            <a:r>
              <a:rPr lang="en-US" sz="3200" dirty="0">
                <a:sym typeface="Wingdings" panose="05000000000000000000" pitchFamily="2" charset="2"/>
              </a:rPr>
              <a:t> + SO</a:t>
            </a:r>
            <a:r>
              <a:rPr lang="en-US" sz="3200" baseline="-25000" dirty="0">
                <a:sym typeface="Wingdings" panose="05000000000000000000" pitchFamily="2" charset="2"/>
              </a:rPr>
              <a:t>4</a:t>
            </a:r>
            <a:r>
              <a:rPr lang="en-US" sz="3200" baseline="30000" dirty="0">
                <a:sym typeface="Wingdings" panose="05000000000000000000" pitchFamily="2" charset="2"/>
              </a:rPr>
              <a:t>2- </a:t>
            </a:r>
            <a:r>
              <a:rPr lang="ru-RU" sz="3200" baseline="30000" dirty="0">
                <a:sym typeface="Wingdings" panose="05000000000000000000" pitchFamily="2" charset="2"/>
              </a:rPr>
              <a:t>       </a:t>
            </a:r>
            <a:r>
              <a:rPr lang="ru-RU" sz="3200" cap="none" dirty="0">
                <a:solidFill>
                  <a:srgbClr val="FF0000"/>
                </a:solidFill>
                <a:sym typeface="Wingdings" panose="05000000000000000000" pitchFamily="2" charset="2"/>
              </a:rPr>
              <a:t>обратимая реакция</a:t>
            </a:r>
            <a:endParaRPr lang="ru-RU" sz="3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8252-E631-46BD-9CEB-75818D1F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/>
              <a:t>Диссоциация слабых электролитов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1627F-F250-49D5-A6FE-3CE9F7803D29}"/>
              </a:ext>
            </a:extLst>
          </p:cNvPr>
          <p:cNvSpPr txBox="1"/>
          <p:nvPr/>
        </p:nvSpPr>
        <p:spPr>
          <a:xfrm>
            <a:off x="642777" y="1349406"/>
            <a:ext cx="10635448" cy="513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/>
              <a:t>Слабые электролиты диссоциируют обратимо (не все молекулы распадаются на ионы, равновесие может сдвигаться влево): 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800" dirty="0"/>
              <a:t>HClO ⇌  H</a:t>
            </a:r>
            <a:r>
              <a:rPr lang="en-US" sz="2800" baseline="30000" dirty="0"/>
              <a:t>+</a:t>
            </a:r>
            <a:r>
              <a:rPr lang="en-US" sz="2800" dirty="0"/>
              <a:t> + </a:t>
            </a:r>
            <a:r>
              <a:rPr lang="en-US" sz="2800" dirty="0" err="1"/>
              <a:t>ClO</a:t>
            </a:r>
            <a:r>
              <a:rPr lang="en-US" sz="2800" baseline="30000" dirty="0"/>
              <a:t>-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 </a:t>
            </a:r>
            <a:r>
              <a:rPr lang="en-US" sz="2800" dirty="0"/>
              <a:t>⇌ H</a:t>
            </a:r>
            <a:r>
              <a:rPr lang="en-US" sz="2800" baseline="30000" dirty="0"/>
              <a:t>+</a:t>
            </a:r>
            <a:r>
              <a:rPr lang="en-US" sz="2800" dirty="0"/>
              <a:t> + HCO</a:t>
            </a:r>
            <a:r>
              <a:rPr lang="en-US" sz="2800" baseline="-25000" dirty="0"/>
              <a:t>3</a:t>
            </a:r>
            <a:r>
              <a:rPr lang="en-US" sz="2800" baseline="30000" dirty="0"/>
              <a:t>- 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     HCO</a:t>
            </a:r>
            <a:r>
              <a:rPr lang="en-US" sz="2800" baseline="-25000" dirty="0"/>
              <a:t>3</a:t>
            </a:r>
            <a:r>
              <a:rPr lang="en-US" sz="2800" baseline="30000" dirty="0"/>
              <a:t>-</a:t>
            </a:r>
            <a:r>
              <a:rPr lang="en-US" sz="2800" dirty="0"/>
              <a:t> ⇌ H</a:t>
            </a:r>
            <a:r>
              <a:rPr lang="en-US" sz="2800" baseline="30000" dirty="0"/>
              <a:t>+</a:t>
            </a:r>
            <a:r>
              <a:rPr lang="en-US" sz="2800" dirty="0"/>
              <a:t> + CO</a:t>
            </a:r>
            <a:r>
              <a:rPr lang="en-US" sz="2800" baseline="-25000" dirty="0"/>
              <a:t>3</a:t>
            </a:r>
            <a:r>
              <a:rPr lang="en-US" sz="2800" baseline="30000" dirty="0"/>
              <a:t>2-</a:t>
            </a:r>
            <a:endParaRPr lang="ru-RU" sz="2800" baseline="30000" dirty="0"/>
          </a:p>
          <a:p>
            <a:pPr>
              <a:lnSpc>
                <a:spcPct val="200000"/>
              </a:lnSpc>
            </a:pPr>
            <a:r>
              <a:rPr lang="en-US" sz="2800" dirty="0"/>
              <a:t>3) H</a:t>
            </a:r>
            <a:r>
              <a:rPr lang="en-US" sz="2800" baseline="-25000" dirty="0"/>
              <a:t>2</a:t>
            </a:r>
            <a:r>
              <a:rPr lang="en-US" sz="2800" dirty="0"/>
              <a:t>O ⇌ H</a:t>
            </a:r>
            <a:r>
              <a:rPr lang="en-US" sz="2800" baseline="30000" dirty="0"/>
              <a:t>+</a:t>
            </a:r>
            <a:r>
              <a:rPr lang="en-US" sz="2800" dirty="0"/>
              <a:t> + OH</a:t>
            </a:r>
            <a:r>
              <a:rPr lang="en-US" sz="2800" baseline="30000" dirty="0"/>
              <a:t>-</a:t>
            </a:r>
            <a:endParaRPr lang="ru-RU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73173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B2316-FD1C-4238-9CDE-28D6D6E5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(в тетради)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E28D0-71F0-472E-BEF7-6247EB7B477C}"/>
              </a:ext>
            </a:extLst>
          </p:cNvPr>
          <p:cNvSpPr txBox="1"/>
          <p:nvPr/>
        </p:nvSpPr>
        <p:spPr>
          <a:xfrm>
            <a:off x="481620" y="2778711"/>
            <a:ext cx="4743735" cy="2187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/>
              <a:t>1 вариант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Напишите диссоциацию веществ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в водном растворе: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HI, </a:t>
            </a:r>
            <a:r>
              <a:rPr lang="ru-RU" sz="2400" b="1" dirty="0" err="1"/>
              <a:t>CuO</a:t>
            </a:r>
            <a:r>
              <a:rPr lang="ru-RU" sz="2400" b="1" dirty="0"/>
              <a:t>, LiNO</a:t>
            </a:r>
            <a:r>
              <a:rPr lang="ru-RU" sz="2400" b="1" baseline="-25000" dirty="0"/>
              <a:t>3</a:t>
            </a:r>
            <a:r>
              <a:rPr lang="ru-RU" sz="2400" b="1" dirty="0"/>
              <a:t>, Al</a:t>
            </a:r>
            <a:r>
              <a:rPr lang="ru-RU" sz="2400" b="1" baseline="-25000" dirty="0"/>
              <a:t>2</a:t>
            </a:r>
            <a:r>
              <a:rPr lang="ru-RU" sz="2400" b="1" dirty="0"/>
              <a:t>(SO</a:t>
            </a:r>
            <a:r>
              <a:rPr lang="ru-RU" sz="2400" b="1" baseline="-25000" dirty="0"/>
              <a:t>4</a:t>
            </a:r>
            <a:r>
              <a:rPr lang="ru-RU" sz="2400" b="1" dirty="0"/>
              <a:t>)</a:t>
            </a:r>
            <a:r>
              <a:rPr lang="ru-RU" sz="2400" b="1" baseline="-25000" dirty="0"/>
              <a:t>3</a:t>
            </a:r>
            <a:r>
              <a:rPr lang="ru-RU" sz="2400" b="1" dirty="0"/>
              <a:t> , H</a:t>
            </a:r>
            <a:r>
              <a:rPr lang="ru-RU" sz="2400" b="1" baseline="-25000" dirty="0"/>
              <a:t>2</a:t>
            </a:r>
            <a:r>
              <a:rPr lang="ru-RU" sz="2400" b="1" dirty="0"/>
              <a:t>SiO</a:t>
            </a:r>
            <a:r>
              <a:rPr lang="ru-RU" sz="2400" b="1" baseline="-250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5A74E-7E87-4189-8121-27F4E9A04085}"/>
              </a:ext>
            </a:extLst>
          </p:cNvPr>
          <p:cNvSpPr txBox="1"/>
          <p:nvPr/>
        </p:nvSpPr>
        <p:spPr>
          <a:xfrm>
            <a:off x="6546768" y="2655599"/>
            <a:ext cx="4865691" cy="2433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u="sng" dirty="0"/>
              <a:t>2 вариант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Напишите диссоциацию веществ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в водном растворе: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CO</a:t>
            </a:r>
            <a:r>
              <a:rPr lang="ru-RU" sz="2400" b="1" baseline="-25000" dirty="0"/>
              <a:t>2</a:t>
            </a:r>
            <a:r>
              <a:rPr lang="ru-RU" sz="2400" b="1" dirty="0"/>
              <a:t>, Cr</a:t>
            </a:r>
            <a:r>
              <a:rPr lang="ru-RU" sz="2400" b="1" baseline="-25000" dirty="0"/>
              <a:t>2</a:t>
            </a:r>
            <a:r>
              <a:rPr lang="ru-RU" sz="2400" b="1" dirty="0"/>
              <a:t>(SO</a:t>
            </a:r>
            <a:r>
              <a:rPr lang="ru-RU" sz="2400" b="1" baseline="-25000" dirty="0"/>
              <a:t>4</a:t>
            </a:r>
            <a:r>
              <a:rPr lang="ru-RU" sz="2400" b="1" dirty="0"/>
              <a:t>)</a:t>
            </a:r>
            <a:r>
              <a:rPr lang="ru-RU" sz="2400" b="1" baseline="-25000" dirty="0"/>
              <a:t>3</a:t>
            </a:r>
            <a:r>
              <a:rPr lang="ru-RU" sz="2400" b="1" dirty="0"/>
              <a:t>, Fe(NO</a:t>
            </a:r>
            <a:r>
              <a:rPr lang="ru-RU" sz="2400" b="1" baseline="-25000" dirty="0"/>
              <a:t>3</a:t>
            </a:r>
            <a:r>
              <a:rPr lang="ru-RU" sz="2400" b="1" dirty="0"/>
              <a:t>)</a:t>
            </a:r>
            <a:r>
              <a:rPr lang="ru-RU" sz="2400" b="1" baseline="-25000" dirty="0"/>
              <a:t>2</a:t>
            </a:r>
            <a:r>
              <a:rPr lang="ru-RU" sz="2400" b="1" dirty="0"/>
              <a:t>, </a:t>
            </a:r>
            <a:r>
              <a:rPr lang="ru-RU" sz="2400" b="1" dirty="0" err="1"/>
              <a:t>KCl</a:t>
            </a:r>
            <a:r>
              <a:rPr lang="ru-RU" sz="2400" b="1" dirty="0"/>
              <a:t>, H</a:t>
            </a:r>
            <a:r>
              <a:rPr lang="ru-RU" sz="2400" b="1" baseline="-25000" dirty="0"/>
              <a:t>2</a:t>
            </a:r>
            <a:r>
              <a:rPr lang="ru-RU" sz="2400" b="1" dirty="0"/>
              <a:t>SO</a:t>
            </a:r>
            <a:r>
              <a:rPr lang="ru-RU" sz="2400" b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694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A7B0-A731-41A5-AE8C-7B40C546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/>
              <a:t>Задания (на проверку)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BFB52-1876-43A7-9B8C-DBE352A29E6E}"/>
              </a:ext>
            </a:extLst>
          </p:cNvPr>
          <p:cNvSpPr txBox="1"/>
          <p:nvPr/>
        </p:nvSpPr>
        <p:spPr>
          <a:xfrm>
            <a:off x="118368" y="1082244"/>
            <a:ext cx="12073632" cy="600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b="1" dirty="0"/>
              <a:t>Законспектировать материал презентации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000" b="1" dirty="0"/>
              <a:t>Разделите вещества на три группы: сильные/слабые электролиты и </a:t>
            </a:r>
            <a:r>
              <a:rPr lang="ru-RU" sz="2000" b="1" dirty="0" err="1"/>
              <a:t>неэлектролиты</a:t>
            </a:r>
            <a:r>
              <a:rPr lang="ru-RU" sz="2000" b="1" dirty="0"/>
              <a:t>: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карбонат натрия, этиловый спирт, серная кислота, борная кислота, сульфид калия, сахар, гидроксид рубидия, оксид</a:t>
            </a:r>
            <a:br>
              <a:rPr lang="ru-RU" sz="2000" b="1" dirty="0"/>
            </a:br>
            <a:r>
              <a:rPr lang="ru-RU" sz="2000" b="1" dirty="0"/>
              <a:t>марганца (</a:t>
            </a:r>
            <a:r>
              <a:rPr lang="en-US" sz="2000" b="1" dirty="0"/>
              <a:t>IV), </a:t>
            </a:r>
            <a:r>
              <a:rPr lang="ru-RU" sz="2000" b="1" dirty="0"/>
              <a:t>вода, нитрат алюминия, хлорид железа (</a:t>
            </a:r>
            <a:r>
              <a:rPr lang="en-US" sz="2000" b="1" dirty="0"/>
              <a:t>III)</a:t>
            </a:r>
            <a:r>
              <a:rPr lang="ru-RU" sz="2000" b="1" dirty="0"/>
              <a:t>, аммиак. </a:t>
            </a:r>
            <a:r>
              <a:rPr lang="ru-RU" sz="2000" b="1" u="sng" dirty="0"/>
              <a:t>Напишите формулы веществ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3. Из задания 1 выпишите </a:t>
            </a:r>
            <a:r>
              <a:rPr lang="ru-RU" sz="2000" b="1" u="sng" dirty="0"/>
              <a:t>сильные электролиты </a:t>
            </a:r>
            <a:r>
              <a:rPr lang="ru-RU" sz="2000" b="1" dirty="0"/>
              <a:t>и покажите процесс их диссоциации (примеры на слайдах 10-11)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4. ВЫУЧИТЬ СИЛЬНЫЕ И СЛАБЫЕ ЭЛЕКТРОЛИТЫ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5. Параграфы 6-8 прочитать, зад. 3 стр. 29 + тест стр. 29, тест стр. 32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1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4F9F2-8B36-446A-9A1E-CBC68748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</a:t>
            </a:r>
            <a:r>
              <a:rPr lang="ru-RU" dirty="0" err="1"/>
              <a:t>д.з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B613B-6117-43F5-BE2D-E6C40AD5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14911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cap="none" dirty="0"/>
              <a:t>Напишите уравнения электролитической диссоциации: </a:t>
            </a:r>
          </a:p>
          <a:p>
            <a:pPr marL="457200" indent="-457200">
              <a:buAutoNum type="arabicParenR"/>
            </a:pPr>
            <a:r>
              <a:rPr lang="ru-RU" sz="2400" cap="none" dirty="0"/>
              <a:t>гидроксида кальция, 2) хлорида меди (</a:t>
            </a:r>
            <a:r>
              <a:rPr lang="en-US" sz="2400" cap="none" dirty="0"/>
              <a:t>II</a:t>
            </a:r>
            <a:r>
              <a:rPr lang="ru-RU" sz="2400" cap="none" dirty="0"/>
              <a:t>), 3) ортофосфорной кислоты, </a:t>
            </a:r>
          </a:p>
          <a:p>
            <a:pPr marL="0" indent="0">
              <a:buNone/>
            </a:pPr>
            <a:r>
              <a:rPr lang="ru-RU" sz="2400" cap="none" dirty="0"/>
              <a:t>4) нитрата бария</a:t>
            </a: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2. </a:t>
            </a:r>
            <a:r>
              <a:rPr lang="ru-RU" sz="2400" cap="none" dirty="0"/>
              <a:t>Запишите отдельно вещества электролиты и </a:t>
            </a:r>
            <a:r>
              <a:rPr lang="ru-RU" sz="2400" cap="none" dirty="0" err="1"/>
              <a:t>неэлектролиты</a:t>
            </a:r>
            <a:r>
              <a:rPr lang="ru-RU" sz="2400" cap="none" dirty="0"/>
              <a:t>: </a:t>
            </a:r>
          </a:p>
          <a:p>
            <a:pPr marL="0" indent="0">
              <a:buNone/>
            </a:pPr>
            <a:r>
              <a:rPr lang="en-US" sz="2400" cap="none" dirty="0"/>
              <a:t>SiO</a:t>
            </a:r>
            <a:r>
              <a:rPr lang="en-US" sz="2400" cap="none" baseline="-25000" dirty="0"/>
              <a:t>2</a:t>
            </a:r>
            <a:r>
              <a:rPr lang="en-US" sz="2400" cap="none" dirty="0"/>
              <a:t>, Ba(OH)</a:t>
            </a:r>
            <a:r>
              <a:rPr lang="en-US" sz="2400" cap="none" baseline="-25000" dirty="0"/>
              <a:t>2</a:t>
            </a:r>
            <a:r>
              <a:rPr lang="en-US" sz="2400" cap="none" dirty="0"/>
              <a:t>, HCl, </a:t>
            </a:r>
            <a:r>
              <a:rPr lang="ru-RU" sz="2400" cap="none" dirty="0"/>
              <a:t>сахар, </a:t>
            </a:r>
            <a:r>
              <a:rPr lang="en-US" sz="2400" cap="none" dirty="0" err="1"/>
              <a:t>CuO</a:t>
            </a:r>
            <a:r>
              <a:rPr lang="en-US" sz="2400" cap="none" dirty="0"/>
              <a:t>, CuSO</a:t>
            </a:r>
            <a:r>
              <a:rPr lang="en-US" sz="2400" cap="none" baseline="-25000" dirty="0"/>
              <a:t>4</a:t>
            </a:r>
            <a:r>
              <a:rPr lang="ru-RU" sz="2400" cap="none" dirty="0"/>
              <a:t>, </a:t>
            </a:r>
            <a:r>
              <a:rPr lang="pt-BR" sz="2400" cap="none" dirty="0"/>
              <a:t>Cu(NO</a:t>
            </a:r>
            <a:r>
              <a:rPr lang="pt-BR" sz="2400" cap="none" baseline="-25000" dirty="0"/>
              <a:t>3</a:t>
            </a:r>
            <a:r>
              <a:rPr lang="pt-BR" sz="2400" cap="none" dirty="0"/>
              <a:t>)</a:t>
            </a:r>
            <a:r>
              <a:rPr lang="pt-BR" sz="2400" cap="none" baseline="-25000" dirty="0"/>
              <a:t>2</a:t>
            </a:r>
            <a:r>
              <a:rPr lang="pt-BR" sz="2400" cap="none" dirty="0"/>
              <a:t>, BaSO</a:t>
            </a:r>
            <a:r>
              <a:rPr lang="pt-BR" sz="2400" cap="none" baseline="-25000" dirty="0"/>
              <a:t>4</a:t>
            </a:r>
            <a:r>
              <a:rPr lang="pt-BR" sz="2400" cap="none" dirty="0"/>
              <a:t>, KMnO</a:t>
            </a:r>
            <a:r>
              <a:rPr lang="pt-BR" sz="2400" cap="none" baseline="-25000" dirty="0"/>
              <a:t>4</a:t>
            </a:r>
            <a:r>
              <a:rPr lang="pt-BR" sz="2400" cap="none" dirty="0"/>
              <a:t>, CaCO</a:t>
            </a:r>
            <a:r>
              <a:rPr lang="pt-BR" sz="2400" cap="none" baseline="-25000" dirty="0"/>
              <a:t>3</a:t>
            </a:r>
            <a:r>
              <a:rPr lang="pt-BR" sz="2400" cap="none" dirty="0"/>
              <a:t>, H</a:t>
            </a:r>
            <a:r>
              <a:rPr lang="pt-BR" sz="2400" cap="none" baseline="-25000" dirty="0"/>
              <a:t>3</a:t>
            </a:r>
            <a:r>
              <a:rPr lang="pt-BR" sz="2400" cap="none" dirty="0"/>
              <a:t>PO</a:t>
            </a:r>
            <a:r>
              <a:rPr lang="pt-BR" sz="2400" cap="none" baseline="-25000" dirty="0"/>
              <a:t>4</a:t>
            </a:r>
            <a:r>
              <a:rPr lang="pt-BR" sz="2400" cap="none" dirty="0"/>
              <a:t>, спирт</a:t>
            </a:r>
            <a:endParaRPr lang="ru-RU" sz="2400" cap="none" dirty="0"/>
          </a:p>
          <a:p>
            <a:pPr marL="0" indent="0">
              <a:buNone/>
            </a:pP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226780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E820-C36A-4E83-BD34-B07C445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92893-DBE9-403F-B67B-6E8141DB68F6}"/>
              </a:ext>
            </a:extLst>
          </p:cNvPr>
          <p:cNvSpPr txBox="1"/>
          <p:nvPr/>
        </p:nvSpPr>
        <p:spPr>
          <a:xfrm>
            <a:off x="4705181" y="1680099"/>
            <a:ext cx="24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ВЕЩЕСТВА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4A44783-1C09-47CE-8AAB-B1A36E644EC5}"/>
              </a:ext>
            </a:extLst>
          </p:cNvPr>
          <p:cNvCxnSpPr>
            <a:cxnSpLocks/>
          </p:cNvCxnSpPr>
          <p:nvPr/>
        </p:nvCxnSpPr>
        <p:spPr>
          <a:xfrm flipH="1">
            <a:off x="3941687" y="2326430"/>
            <a:ext cx="1216240" cy="51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E1195BD-C5AD-4F2A-A268-5DF5254231A7}"/>
              </a:ext>
            </a:extLst>
          </p:cNvPr>
          <p:cNvCxnSpPr>
            <a:cxnSpLocks/>
          </p:cNvCxnSpPr>
          <p:nvPr/>
        </p:nvCxnSpPr>
        <p:spPr>
          <a:xfrm>
            <a:off x="6549624" y="2328168"/>
            <a:ext cx="1233996" cy="45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A0BB0B-9465-4E03-8C26-095916351479}"/>
              </a:ext>
            </a:extLst>
          </p:cNvPr>
          <p:cNvSpPr txBox="1"/>
          <p:nvPr/>
        </p:nvSpPr>
        <p:spPr>
          <a:xfrm>
            <a:off x="1083077" y="2943390"/>
            <a:ext cx="4074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ЭЛЕКТРОЛИТЫ</a:t>
            </a:r>
            <a:r>
              <a:rPr lang="ru-RU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вещества, расплавы и</a:t>
            </a:r>
          </a:p>
          <a:p>
            <a:pPr algn="ctr"/>
            <a:r>
              <a:rPr lang="ru-RU" sz="2800" dirty="0"/>
              <a:t>растворы которых проводят </a:t>
            </a:r>
          </a:p>
          <a:p>
            <a:r>
              <a:rPr lang="en-US" sz="2800" dirty="0"/>
              <a:t> </a:t>
            </a:r>
            <a:r>
              <a:rPr lang="ru-RU" sz="2800" dirty="0"/>
              <a:t>электрический ток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8ABE8-AF74-45DC-AA39-ABA88FE7C0E0}"/>
              </a:ext>
            </a:extLst>
          </p:cNvPr>
          <p:cNvSpPr txBox="1"/>
          <p:nvPr/>
        </p:nvSpPr>
        <p:spPr>
          <a:xfrm>
            <a:off x="5418867" y="2943390"/>
            <a:ext cx="5494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НЕЭЛЕКТРОЛИТЫ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вещества, растворы и расплавы</a:t>
            </a:r>
          </a:p>
          <a:p>
            <a:r>
              <a:rPr lang="ru-RU" sz="2800" dirty="0"/>
              <a:t>которых </a:t>
            </a:r>
            <a:r>
              <a:rPr lang="ru-RU" sz="2800" u="sng" dirty="0"/>
              <a:t>не проводят </a:t>
            </a:r>
            <a:r>
              <a:rPr lang="ru-RU" sz="2800" dirty="0"/>
              <a:t>электрический ток</a:t>
            </a:r>
          </a:p>
        </p:txBody>
      </p:sp>
    </p:spTree>
    <p:extLst>
      <p:ext uri="{BB962C8B-B14F-4D97-AF65-F5344CB8AC3E}">
        <p14:creationId xmlns:p14="http://schemas.microsoft.com/office/powerpoint/2010/main" val="37333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E820-C36A-4E83-BD34-B07C445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/>
              <a:t>С. Аррениус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DEA14-83BE-4301-B1E2-F1D1EB57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60" y="1287031"/>
            <a:ext cx="3914775" cy="4905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E2D99-DF84-4647-BC1E-0C8CF081B53C}"/>
              </a:ext>
            </a:extLst>
          </p:cNvPr>
          <p:cNvSpPr txBox="1"/>
          <p:nvPr/>
        </p:nvSpPr>
        <p:spPr>
          <a:xfrm>
            <a:off x="6339997" y="1262802"/>
            <a:ext cx="4545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Шведский физико-химик, автор «теории электролитической диссоциации» (1887), лауреат Нобелевской премии по химии в 1903 году.</a:t>
            </a:r>
          </a:p>
          <a:p>
            <a:endParaRPr lang="ru-RU" sz="2400" dirty="0"/>
          </a:p>
          <a:p>
            <a:r>
              <a:rPr lang="ru-RU" sz="2400" dirty="0"/>
              <a:t>Аррениус придерживался физической теории растворов, не учитывал взаимодействие электролита с водой и считал, что в растворах находятся свободные ионы, которые и являются «переносчиками» электрического заряда.</a:t>
            </a:r>
          </a:p>
        </p:txBody>
      </p:sp>
    </p:spTree>
    <p:extLst>
      <p:ext uri="{BB962C8B-B14F-4D97-AF65-F5344CB8AC3E}">
        <p14:creationId xmlns:p14="http://schemas.microsoft.com/office/powerpoint/2010/main" val="48501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E820-C36A-4E83-BD34-B07C445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/>
              <a:t>Строение молекулы воды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52728-7B46-4592-A47F-8235388E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87" y="3192354"/>
            <a:ext cx="3166630" cy="2081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0BCF8-F4AD-4DEA-873C-3B06410B79E2}"/>
              </a:ext>
            </a:extLst>
          </p:cNvPr>
          <p:cNvSpPr txBox="1"/>
          <p:nvPr/>
        </p:nvSpPr>
        <p:spPr>
          <a:xfrm>
            <a:off x="355107" y="1596177"/>
            <a:ext cx="11669477" cy="967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Если мысленно поделить молекулу воды пополам, то в одной половине будет сосредоточен минус, а в </a:t>
            </a:r>
            <a:br>
              <a:rPr lang="ru-RU" sz="2000" dirty="0"/>
            </a:br>
            <a:r>
              <a:rPr lang="ru-RU" sz="2000" dirty="0"/>
              <a:t>другой – плюс. Так образуется ДИПОЛЬ (два полюса + и - 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58A8A2-64D4-4B76-AAC6-0842628CB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65" y="3192354"/>
            <a:ext cx="4451875" cy="23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0E820-C36A-4E83-BD34-B07C4456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/>
              <a:t>Теория ЭД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4C428-C284-426D-82F9-4673725ACD77}"/>
              </a:ext>
            </a:extLst>
          </p:cNvPr>
          <p:cNvSpPr txBox="1"/>
          <p:nvPr/>
        </p:nvSpPr>
        <p:spPr>
          <a:xfrm>
            <a:off x="374340" y="1063517"/>
            <a:ext cx="11443317" cy="142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rgbClr val="FF0000"/>
                </a:solidFill>
              </a:rPr>
              <a:t>Электролитическая диссоциация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это процесс распада электролита на ионы при растворении его в воде или расплавлении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28A27-17E0-4396-8B4A-9EF1DADA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3" y="2492754"/>
            <a:ext cx="6297714" cy="31031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0C90C-3AEE-458C-A885-0FFF2309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48" y="3241766"/>
            <a:ext cx="5322269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1AC6-8B72-4E17-95EE-1F81F806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Положения ТЭД (теории ЭД)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48D8C-03A8-4812-846F-EC1D27A7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u="sng" dirty="0"/>
              <a:t>Электролиты </a:t>
            </a:r>
            <a:r>
              <a:rPr lang="ru-RU" sz="2800" dirty="0"/>
              <a:t>– это вещества, распадающиеся на ионы при растворении в воде или расплавлении</a:t>
            </a:r>
          </a:p>
          <a:p>
            <a:pPr marL="457200" indent="-457200">
              <a:buAutoNum type="arabicPeriod"/>
            </a:pPr>
            <a:r>
              <a:rPr lang="ru-RU" sz="2800" dirty="0"/>
              <a:t>Ионы отличны по строению от атомов</a:t>
            </a:r>
          </a:p>
          <a:p>
            <a:pPr marL="457200" indent="-457200">
              <a:buAutoNum type="arabicPeriod"/>
            </a:pPr>
            <a:r>
              <a:rPr lang="ru-RU" sz="2800" dirty="0"/>
              <a:t>В растворе и расплаве электролита ионы движутся хаотично </a:t>
            </a:r>
          </a:p>
        </p:txBody>
      </p:sp>
    </p:spTree>
    <p:extLst>
      <p:ext uri="{BB962C8B-B14F-4D97-AF65-F5344CB8AC3E}">
        <p14:creationId xmlns:p14="http://schemas.microsoft.com/office/powerpoint/2010/main" val="427256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C9414-B46C-4639-B8C8-E344C7DE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ru-RU" dirty="0"/>
              <a:t>Электролиты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32A81-091D-48E4-BCE7-47D61EB77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96177"/>
            <a:ext cx="10364452" cy="545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/>
              <a:t>Электролитами являются вещества с ионной и ковалентной полярной связью</a:t>
            </a:r>
          </a:p>
          <a:p>
            <a:pPr marL="0" indent="0" algn="just">
              <a:buNone/>
            </a:pPr>
            <a:endParaRPr lang="ru-RU" sz="24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Степень диссоциации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 — </a:t>
            </a:r>
            <a:r>
              <a:rPr lang="ru-RU" sz="2400" b="0" i="0" cap="none" dirty="0">
                <a:effectLst/>
                <a:latin typeface="Roboto" panose="02000000000000000000" pitchFamily="2" charset="0"/>
              </a:rPr>
              <a:t>это отношение числа продиссоциировавших (распавшихся) молекул к общему числу молекул электролита. т.е., какая доля молекул исходного вещества распадается в растворе или расплаве на ионы.</a:t>
            </a:r>
          </a:p>
          <a:p>
            <a:pPr marL="0" indent="0" algn="ctr">
              <a:buNone/>
            </a:pPr>
            <a:r>
              <a:rPr lang="el-GR" sz="2400" b="0" i="0" cap="none" dirty="0">
                <a:effectLst/>
                <a:latin typeface="Roboto" panose="02000000000000000000" pitchFamily="2" charset="0"/>
              </a:rPr>
              <a:t>α</a:t>
            </a:r>
            <a:r>
              <a:rPr lang="ru-RU" sz="2400" b="0" i="0" cap="none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=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N</a:t>
            </a:r>
            <a:r>
              <a:rPr lang="ru-RU" sz="2400" b="0" i="0" baseline="-25000" dirty="0" err="1">
                <a:effectLst/>
                <a:latin typeface="inherit"/>
              </a:rPr>
              <a:t>дисс</a:t>
            </a:r>
            <a:r>
              <a:rPr lang="ru-RU" sz="2400" b="0" i="0" baseline="-25000" dirty="0">
                <a:effectLst/>
                <a:latin typeface="inherit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/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N</a:t>
            </a:r>
            <a:r>
              <a:rPr lang="ru-RU" sz="2400" b="0" i="0" baseline="-25000" dirty="0" err="1">
                <a:effectLst/>
                <a:latin typeface="inherit"/>
              </a:rPr>
              <a:t>исх</a:t>
            </a:r>
            <a:r>
              <a:rPr lang="ru-RU" sz="2400" baseline="-25000" dirty="0">
                <a:latin typeface="Roboto" panose="02000000000000000000" pitchFamily="2" charset="0"/>
              </a:rPr>
              <a:t>   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cap="none" dirty="0">
                <a:effectLst/>
                <a:latin typeface="Roboto" panose="02000000000000000000" pitchFamily="2" charset="0"/>
              </a:rPr>
              <a:t>где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:</a:t>
            </a:r>
          </a:p>
          <a:p>
            <a:pPr marL="0" indent="0" algn="l">
              <a:buNone/>
            </a:pPr>
            <a:r>
              <a:rPr lang="ru-RU" sz="2400" b="0" i="0" dirty="0" err="1">
                <a:effectLst/>
                <a:latin typeface="Roboto" panose="02000000000000000000" pitchFamily="2" charset="0"/>
              </a:rPr>
              <a:t>N</a:t>
            </a:r>
            <a:r>
              <a:rPr lang="ru-RU" sz="2400" b="0" i="0" baseline="-25000" dirty="0" err="1">
                <a:effectLst/>
                <a:latin typeface="inherit"/>
              </a:rPr>
              <a:t>дисс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 — </a:t>
            </a:r>
            <a:r>
              <a:rPr lang="ru-RU" sz="2400" b="0" i="0" cap="none" dirty="0">
                <a:effectLst/>
                <a:latin typeface="Roboto" panose="02000000000000000000" pitchFamily="2" charset="0"/>
              </a:rPr>
              <a:t>это число продиссоциировавших молекул,</a:t>
            </a:r>
            <a:endParaRPr lang="ru-RU" sz="2400" b="0" i="0" dirty="0"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ru-RU" sz="2400" b="0" i="0" dirty="0" err="1">
                <a:effectLst/>
                <a:latin typeface="Roboto" panose="02000000000000000000" pitchFamily="2" charset="0"/>
              </a:rPr>
              <a:t>N</a:t>
            </a:r>
            <a:r>
              <a:rPr lang="ru-RU" sz="2400" b="0" i="0" baseline="-25000" dirty="0" err="1">
                <a:effectLst/>
                <a:latin typeface="inherit"/>
              </a:rPr>
              <a:t>исх</a:t>
            </a:r>
            <a:r>
              <a:rPr lang="ru-RU" sz="2400" b="0" i="0" baseline="-25000" dirty="0">
                <a:effectLst/>
                <a:latin typeface="inherit"/>
              </a:rPr>
              <a:t> 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— </a:t>
            </a:r>
            <a:r>
              <a:rPr lang="ru-RU" sz="2400" b="0" i="0" cap="none" dirty="0">
                <a:effectLst/>
                <a:latin typeface="Roboto" panose="02000000000000000000" pitchFamily="2" charset="0"/>
              </a:rPr>
              <a:t>это исходное число молекул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4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651B5-0C71-4406-BD45-82D0CFA7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596177"/>
          </a:xfrm>
        </p:spPr>
        <p:txBody>
          <a:bodyPr/>
          <a:lstStyle/>
          <a:p>
            <a:r>
              <a:rPr lang="ru-RU" dirty="0"/>
              <a:t>Электролиты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72C19-8D1D-49A2-9C6E-61097EC8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796233"/>
            <a:ext cx="11549848" cy="4906408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sz="2400" u="sng" cap="none" dirty="0"/>
              <a:t>В связи с этим электролиты делятся на две группы:</a:t>
            </a:r>
          </a:p>
          <a:p>
            <a:r>
              <a:rPr lang="ru-RU" sz="2400" cap="none" dirty="0">
                <a:solidFill>
                  <a:srgbClr val="FF0000"/>
                </a:solidFill>
              </a:rPr>
              <a:t>сильные</a:t>
            </a:r>
            <a:r>
              <a:rPr lang="ru-RU" sz="2400" cap="none" dirty="0"/>
              <a:t> (</a:t>
            </a:r>
            <a:r>
              <a:rPr lang="el-GR" sz="2400" cap="none" dirty="0"/>
              <a:t>α</a:t>
            </a:r>
            <a:r>
              <a:rPr lang="ru-RU" sz="2400" cap="none" dirty="0"/>
              <a:t> около 10</a:t>
            </a:r>
            <a:r>
              <a:rPr lang="en-US" sz="2400" cap="none" dirty="0"/>
              <a:t>0%)</a:t>
            </a:r>
            <a:endParaRPr lang="ru-RU" sz="2400" cap="none" dirty="0"/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растворимые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соли (в том числе соли органических кислот — ацетат калия CH</a:t>
            </a:r>
            <a:r>
              <a:rPr lang="ru-RU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COOK,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формиат натрия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HCOONa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кислоты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HCl, HI, HBr, HNO</a:t>
            </a:r>
            <a: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en-US" sz="240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Щелочи</a:t>
            </a:r>
            <a:r>
              <a:rPr lang="ru-RU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NaOH, KOH, </a:t>
            </a:r>
            <a:r>
              <a:rPr lang="en-US" sz="24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RbOH</a:t>
            </a:r>
            <a:r>
              <a:rPr lang="en-US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CsOH</a:t>
            </a:r>
            <a:r>
              <a:rPr lang="en-US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Ca(OH)</a:t>
            </a:r>
            <a:r>
              <a:rPr lang="en-US" sz="2400" b="0" i="0" cap="non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Sr(OH)</a:t>
            </a:r>
            <a:r>
              <a:rPr lang="en-US" sz="2400" b="0" i="0" cap="non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Ba(OH)</a:t>
            </a:r>
            <a:r>
              <a:rPr lang="en-US" sz="2400" b="0" i="0" cap="non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>
              <a:solidFill>
                <a:srgbClr val="00B050"/>
              </a:solidFill>
            </a:endParaRPr>
          </a:p>
          <a:p>
            <a:endParaRPr lang="en-US" cap="none" dirty="0">
              <a:solidFill>
                <a:srgbClr val="00B050"/>
              </a:solidFill>
            </a:endParaRPr>
          </a:p>
          <a:p>
            <a:r>
              <a:rPr lang="ru-RU" sz="2400" cap="none" dirty="0">
                <a:solidFill>
                  <a:srgbClr val="00B050"/>
                </a:solidFill>
              </a:rPr>
              <a:t>слабые</a:t>
            </a:r>
            <a:r>
              <a:rPr lang="ru-RU" sz="2400" cap="none" dirty="0"/>
              <a:t> (</a:t>
            </a:r>
            <a:r>
              <a:rPr lang="en-US" sz="2400" cap="none" dirty="0"/>
              <a:t>a&lt;</a:t>
            </a:r>
            <a:r>
              <a:rPr lang="ru-RU" sz="2400" cap="none" dirty="0"/>
              <a:t>10</a:t>
            </a:r>
            <a:r>
              <a:rPr lang="en-US" sz="2400" cap="none" dirty="0"/>
              <a:t>0%)</a:t>
            </a:r>
          </a:p>
          <a:p>
            <a:pPr marL="0" indent="0">
              <a:buNone/>
            </a:pPr>
            <a:r>
              <a:rPr lang="ru-RU" sz="2400" b="1" cap="none" dirty="0"/>
              <a:t>Слабые кислоты </a:t>
            </a:r>
            <a:r>
              <a:rPr lang="ru-RU" sz="2400" cap="none" dirty="0"/>
              <a:t>(в т.ч. органические): </a:t>
            </a:r>
            <a:r>
              <a:rPr lang="en-US" sz="2400" cap="none" dirty="0"/>
              <a:t>HCOOH,</a:t>
            </a:r>
            <a:r>
              <a:rPr lang="ru-RU" sz="2400" cap="none" dirty="0"/>
              <a:t> </a:t>
            </a:r>
            <a:r>
              <a:rPr lang="en-US" sz="2400" cap="none" dirty="0"/>
              <a:t>H</a:t>
            </a:r>
            <a:r>
              <a:rPr lang="en-US" sz="2400" cap="none" baseline="-25000" dirty="0"/>
              <a:t>3</a:t>
            </a:r>
            <a:r>
              <a:rPr lang="en-US" sz="2400" cap="none" dirty="0"/>
              <a:t>BO</a:t>
            </a:r>
            <a:r>
              <a:rPr lang="en-US" sz="2400" cap="none" baseline="-25000" dirty="0"/>
              <a:t>3</a:t>
            </a:r>
            <a:r>
              <a:rPr lang="en-US" sz="2400" cap="none" dirty="0"/>
              <a:t>, CH</a:t>
            </a:r>
            <a:r>
              <a:rPr lang="en-US" sz="2400" cap="none" baseline="-25000" dirty="0"/>
              <a:t>3</a:t>
            </a:r>
            <a:r>
              <a:rPr lang="en-US" sz="2400" cap="none" dirty="0"/>
              <a:t>COOH,</a:t>
            </a:r>
            <a:r>
              <a:rPr lang="ru-RU" sz="2400" cap="none" dirty="0"/>
              <a:t> </a:t>
            </a:r>
            <a:r>
              <a:rPr lang="en-US" sz="2400" cap="none" dirty="0"/>
              <a:t>HClO, H2SiO</a:t>
            </a:r>
            <a:r>
              <a:rPr lang="en-US" sz="2400" cap="none" baseline="-25000" dirty="0"/>
              <a:t>3</a:t>
            </a:r>
            <a:r>
              <a:rPr lang="en-US" sz="2400" cap="none" dirty="0"/>
              <a:t>, HNO</a:t>
            </a:r>
            <a:r>
              <a:rPr lang="en-US" sz="2400" cap="none" baseline="-25000" dirty="0"/>
              <a:t>2, </a:t>
            </a:r>
            <a:r>
              <a:rPr lang="en-US" sz="2400" cap="none" dirty="0"/>
              <a:t>H</a:t>
            </a:r>
            <a:r>
              <a:rPr lang="en-US" sz="2400" cap="none" baseline="-25000" dirty="0"/>
              <a:t>2</a:t>
            </a:r>
            <a:r>
              <a:rPr lang="en-US" sz="2400" cap="none" dirty="0"/>
              <a:t>S, H</a:t>
            </a:r>
            <a:r>
              <a:rPr lang="en-US" sz="2400" cap="none" baseline="-25000" dirty="0"/>
              <a:t>2</a:t>
            </a:r>
            <a:r>
              <a:rPr lang="en-US" sz="2400" cap="none" dirty="0"/>
              <a:t>SO</a:t>
            </a:r>
            <a:r>
              <a:rPr lang="en-US" sz="2400" cap="none" baseline="-25000" dirty="0"/>
              <a:t>3</a:t>
            </a:r>
            <a:r>
              <a:rPr lang="en-US" sz="2400" cap="none" dirty="0"/>
              <a:t>, H</a:t>
            </a:r>
            <a:r>
              <a:rPr lang="en-US" sz="2400" cap="none" baseline="-25000" dirty="0"/>
              <a:t>2</a:t>
            </a:r>
            <a:r>
              <a:rPr lang="en-US" sz="2400" cap="none" dirty="0"/>
              <a:t>CO</a:t>
            </a:r>
            <a:r>
              <a:rPr lang="en-US" sz="2400" cap="none" baseline="-25000" dirty="0"/>
              <a:t>3</a:t>
            </a:r>
            <a:r>
              <a:rPr lang="en-US" sz="2400" cap="none" dirty="0"/>
              <a:t>,  </a:t>
            </a:r>
            <a:r>
              <a:rPr lang="en-US" sz="2400" cap="none" dirty="0">
                <a:solidFill>
                  <a:srgbClr val="FF0000"/>
                </a:solidFill>
              </a:rPr>
              <a:t>H</a:t>
            </a:r>
            <a:r>
              <a:rPr lang="en-US" sz="2400" cap="none" baseline="-25000" dirty="0">
                <a:solidFill>
                  <a:srgbClr val="FF0000"/>
                </a:solidFill>
              </a:rPr>
              <a:t>3</a:t>
            </a:r>
            <a:r>
              <a:rPr lang="en-US" sz="2400" cap="none" dirty="0">
                <a:solidFill>
                  <a:srgbClr val="FF0000"/>
                </a:solidFill>
              </a:rPr>
              <a:t>PO</a:t>
            </a:r>
            <a:r>
              <a:rPr lang="en-US" sz="2400" cap="none" baseline="-25000" dirty="0">
                <a:solidFill>
                  <a:srgbClr val="FF0000"/>
                </a:solidFill>
              </a:rPr>
              <a:t>4</a:t>
            </a:r>
            <a:r>
              <a:rPr lang="en-US" sz="2400" cap="none" dirty="0">
                <a:solidFill>
                  <a:srgbClr val="FF0000"/>
                </a:solidFill>
              </a:rPr>
              <a:t> </a:t>
            </a:r>
            <a:r>
              <a:rPr lang="en-US" sz="2400" cap="none" dirty="0"/>
              <a:t>(</a:t>
            </a:r>
            <a:r>
              <a:rPr lang="ru-RU" sz="2400" cap="none" dirty="0"/>
              <a:t>средней силы, но из двух групп ближе к слабым электролитам)</a:t>
            </a:r>
            <a:br>
              <a:rPr lang="en-US" sz="2400" cap="none" dirty="0"/>
            </a:br>
            <a:r>
              <a:rPr lang="ru-RU" sz="2400" b="1" cap="none" dirty="0"/>
              <a:t>Вода</a:t>
            </a:r>
            <a:r>
              <a:rPr lang="ru-RU" sz="2400" cap="none" dirty="0"/>
              <a:t> тоже является слабым электролитом!</a:t>
            </a:r>
          </a:p>
          <a:p>
            <a:pPr marL="0" indent="0">
              <a:buNone/>
            </a:pPr>
            <a:r>
              <a:rPr lang="ru-RU" sz="2400" b="1" cap="none" dirty="0"/>
              <a:t>Водный раствор аммиака </a:t>
            </a:r>
            <a:r>
              <a:rPr lang="en-US" sz="2400" cap="none" dirty="0"/>
              <a:t>NH</a:t>
            </a:r>
            <a:r>
              <a:rPr lang="en-US" sz="2400" cap="none" baseline="-25000" dirty="0"/>
              <a:t>4</a:t>
            </a:r>
            <a:r>
              <a:rPr lang="en-US" sz="2400" cap="none" dirty="0"/>
              <a:t>OH (NH</a:t>
            </a:r>
            <a:r>
              <a:rPr lang="en-US" sz="2400" cap="none" baseline="-25000" dirty="0"/>
              <a:t>3</a:t>
            </a:r>
            <a:r>
              <a:rPr lang="en-US" sz="2400" cap="none" dirty="0"/>
              <a:t>*H</a:t>
            </a:r>
            <a:r>
              <a:rPr lang="en-US" sz="2400" cap="none" baseline="-25000" dirty="0"/>
              <a:t>2</a:t>
            </a:r>
            <a:r>
              <a:rPr lang="en-US" sz="2400" cap="none" dirty="0"/>
              <a:t>O)</a:t>
            </a:r>
            <a:endParaRPr lang="ru-RU" sz="2400" cap="none" dirty="0"/>
          </a:p>
          <a:p>
            <a:pPr marL="0" indent="0">
              <a:buNone/>
            </a:pPr>
            <a:endParaRPr lang="ru-RU" cap="none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508CB-02D5-46E1-9C24-5FDB4E45C7A4}"/>
              </a:ext>
            </a:extLst>
          </p:cNvPr>
          <p:cNvSpPr txBox="1"/>
          <p:nvPr/>
        </p:nvSpPr>
        <p:spPr>
          <a:xfrm>
            <a:off x="985421" y="1396122"/>
            <a:ext cx="9353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*</a:t>
            </a:r>
            <a:r>
              <a:rPr lang="ru-RU" sz="2000" i="1" dirty="0"/>
              <a:t>α может принимать значения от нуля до 1, а в процентах от нуля до 100%</a:t>
            </a:r>
          </a:p>
        </p:txBody>
      </p:sp>
    </p:spTree>
    <p:extLst>
      <p:ext uri="{BB962C8B-B14F-4D97-AF65-F5344CB8AC3E}">
        <p14:creationId xmlns:p14="http://schemas.microsoft.com/office/powerpoint/2010/main" val="307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C54F7-9F2C-450E-8E15-85F653B4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Неэлектролиты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05907-3AA7-42A3-8E0B-967289A17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Вещества, растворы которых вовсе не проводят электрический ток, называются </a:t>
            </a:r>
            <a:r>
              <a:rPr lang="ru-RU" sz="2400" dirty="0" err="1">
                <a:solidFill>
                  <a:srgbClr val="FF0000"/>
                </a:solidFill>
              </a:rPr>
              <a:t>неэлектролитами</a:t>
            </a:r>
            <a:r>
              <a:rPr lang="ru-RU" sz="2400" dirty="0"/>
              <a:t>. это означает, что они не распадаются на ионы в растворе</a:t>
            </a:r>
          </a:p>
          <a:p>
            <a:r>
              <a:rPr lang="ru-RU" sz="2400" b="1" dirty="0"/>
              <a:t>Все оксиды</a:t>
            </a:r>
          </a:p>
          <a:p>
            <a:r>
              <a:rPr lang="ru-RU" sz="2400" b="1" dirty="0"/>
              <a:t>простые вещества (</a:t>
            </a:r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, C</a:t>
            </a:r>
            <a:r>
              <a:rPr lang="en-US" sz="2400" b="1" cap="none" dirty="0"/>
              <a:t>l</a:t>
            </a:r>
            <a:r>
              <a:rPr lang="en-US" sz="2400" b="1" baseline="-25000" dirty="0"/>
              <a:t>2</a:t>
            </a:r>
            <a:r>
              <a:rPr lang="en-US" sz="2400" b="1" dirty="0"/>
              <a:t>, O</a:t>
            </a:r>
            <a:r>
              <a:rPr lang="en-US" sz="2400" b="1" baseline="-25000" dirty="0"/>
              <a:t>2</a:t>
            </a:r>
            <a:r>
              <a:rPr lang="en-US" sz="2400" b="1" dirty="0"/>
              <a:t>, N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  <a:p>
            <a:r>
              <a:rPr lang="ru-RU" sz="2400" b="1" dirty="0"/>
              <a:t>Вещества с неполярной или малополярной ковалентной связью (сахар, спирты, метан)</a:t>
            </a:r>
          </a:p>
        </p:txBody>
      </p:sp>
    </p:spTree>
    <p:extLst>
      <p:ext uri="{BB962C8B-B14F-4D97-AF65-F5344CB8AC3E}">
        <p14:creationId xmlns:p14="http://schemas.microsoft.com/office/powerpoint/2010/main" val="32396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246</TotalTime>
  <Words>878</Words>
  <Application>Microsoft Office PowerPoint</Application>
  <PresentationFormat>Широкоэкранный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inherit</vt:lpstr>
      <vt:lpstr>Roboto</vt:lpstr>
      <vt:lpstr>Times New Roman</vt:lpstr>
      <vt:lpstr>Tw Cen MT</vt:lpstr>
      <vt:lpstr>Капля</vt:lpstr>
      <vt:lpstr>Электролитическая диссоциация</vt:lpstr>
      <vt:lpstr>Презентация PowerPoint</vt:lpstr>
      <vt:lpstr>С. Аррениус</vt:lpstr>
      <vt:lpstr>Строение молекулы воды</vt:lpstr>
      <vt:lpstr>Теория ЭД</vt:lpstr>
      <vt:lpstr>Положения ТЭД (теории ЭД)</vt:lpstr>
      <vt:lpstr>Электролиты</vt:lpstr>
      <vt:lpstr>Электролиты</vt:lpstr>
      <vt:lpstr>Неэлектролиты</vt:lpstr>
      <vt:lpstr>диссоциация сильных электролитов</vt:lpstr>
      <vt:lpstr>Диссоциация многоосновных кислот</vt:lpstr>
      <vt:lpstr>Диссоциация слабых электролитов</vt:lpstr>
      <vt:lpstr>Задание (в тетради)</vt:lpstr>
      <vt:lpstr>Задания (на проверку)</vt:lpstr>
      <vt:lpstr>Новое д.з.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Электролитическая диссоциация</dc:title>
  <dc:creator>Ульяна Степура</dc:creator>
  <cp:lastModifiedBy>Ульяна Степура</cp:lastModifiedBy>
  <cp:revision>7</cp:revision>
  <dcterms:created xsi:type="dcterms:W3CDTF">2021-10-12T11:37:43Z</dcterms:created>
  <dcterms:modified xsi:type="dcterms:W3CDTF">2022-01-10T20:05:35Z</dcterms:modified>
</cp:coreProperties>
</file>