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Montserrat"/>
      <p:regular r:id="rId17"/>
    </p:embeddedFont>
    <p:embeddedFont>
      <p:font typeface="Montserrat"/>
      <p:regular r:id="rId18"/>
    </p:embeddedFont>
    <p:embeddedFont>
      <p:font typeface="Montserrat"/>
      <p:regular r:id="rId19"/>
    </p:embeddedFont>
    <p:embeddedFont>
      <p:font typeface="Montserrat"/>
      <p:regular r:id="rId20"/>
    </p:embeddedFont>
    <p:embeddedFont>
      <p:font typeface="Source Sans 3"/>
      <p:regular r:id="rId21"/>
    </p:embeddedFont>
    <p:embeddedFont>
      <p:font typeface="Source Sans 3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E3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E3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E3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1.xml"/><Relationship Id="rId5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9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2117884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Эффективные Каналы Цифрового Маркетинга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63798" y="3890605"/>
            <a:ext cx="7416403" cy="22209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 современном мире цифровые каналы являются ключом к успешному взаимодействию с аудиторией. Эта презентация поможет маркетологам, продакт-менеджерам и владельцам малого и среднего бизнеса разобраться в многообразии цифровых инструментов и выбрать наиболее эффективные для достижения своих целей.</a:t>
            </a:r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6398" y="554950"/>
            <a:ext cx="3669625" cy="458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Следующие Шаги</a:t>
            </a:r>
            <a:endParaRPr lang="en-US" sz="2850" dirty="0"/>
          </a:p>
        </p:txBody>
      </p:sp>
      <p:sp>
        <p:nvSpPr>
          <p:cNvPr id="3" name="Text 1"/>
          <p:cNvSpPr/>
          <p:nvPr/>
        </p:nvSpPr>
        <p:spPr>
          <a:xfrm>
            <a:off x="706398" y="1417201"/>
            <a:ext cx="13217604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5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Начните применять полученные знания уже сегодня, чтобы усилить свое цифровое присутствие.</a:t>
            </a:r>
            <a:endParaRPr lang="en-US" sz="15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398" y="2173962"/>
            <a:ext cx="4077057" cy="407705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06398" y="6478072"/>
            <a:ext cx="2863810" cy="344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Разработайте план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706398" y="7023973"/>
            <a:ext cx="4077057" cy="605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5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Составьте детальный план действий по выбранным каналам.</a:t>
            </a:r>
            <a:endParaRPr lang="en-US" sz="15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518" y="2173962"/>
            <a:ext cx="4077057" cy="407705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83518" y="6478072"/>
            <a:ext cx="3686532" cy="344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Тестируйте и измеряйте</a:t>
            </a:r>
            <a:endParaRPr lang="en-US" sz="2150" dirty="0"/>
          </a:p>
        </p:txBody>
      </p:sp>
      <p:sp>
        <p:nvSpPr>
          <p:cNvPr id="9" name="Text 5"/>
          <p:cNvSpPr/>
          <p:nvPr/>
        </p:nvSpPr>
        <p:spPr>
          <a:xfrm>
            <a:off x="5283518" y="7023973"/>
            <a:ext cx="4077057" cy="605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5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Запускайте пилотные кампании и анализируйте результаты.</a:t>
            </a:r>
            <a:endParaRPr lang="en-US" sz="15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637" y="2173962"/>
            <a:ext cx="4077057" cy="407705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860637" y="6478072"/>
            <a:ext cx="2752249" cy="344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Обучайтесь</a:t>
            </a:r>
            <a:endParaRPr lang="en-US" sz="2150" dirty="0"/>
          </a:p>
        </p:txBody>
      </p:sp>
      <p:sp>
        <p:nvSpPr>
          <p:cNvPr id="12" name="Text 7"/>
          <p:cNvSpPr/>
          <p:nvPr/>
        </p:nvSpPr>
        <p:spPr>
          <a:xfrm>
            <a:off x="9860637" y="7023973"/>
            <a:ext cx="4077057" cy="605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5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Цифровой маркетинг постоянно меняется — будьте в курсе новинок.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2027158"/>
            <a:ext cx="10582751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F2F2F2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Что такое Каналы Цифрового Маркетинга?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863798" y="3081695"/>
            <a:ext cx="12902803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Каналы цифрового маркетинга — это </a:t>
            </a:r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5CC97B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платформы и средства</a:t>
            </a:r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, используемые для передачи маркетинговых сообщений аудитории в интернете. Они создают материально-техническое пространство для организации связи, передачи и обмена информацией между бизнесом и его потенциальными клиентами.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863798" y="4469844"/>
            <a:ext cx="4136350" cy="1732598"/>
          </a:xfrm>
          <a:prstGeom prst="roundRect">
            <a:avLst>
              <a:gd name="adj" fmla="val 34191"/>
            </a:avLst>
          </a:prstGeom>
          <a:solidFill>
            <a:srgbClr val="F2EEEE"/>
          </a:solidFill>
          <a:ln/>
        </p:spPr>
      </p:sp>
      <p:sp>
        <p:nvSpPr>
          <p:cNvPr id="5" name="Text 3"/>
          <p:cNvSpPr/>
          <p:nvPr/>
        </p:nvSpPr>
        <p:spPr>
          <a:xfrm>
            <a:off x="1110615" y="4716661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Функция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110615" y="5215295"/>
            <a:ext cx="3642717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Организация связи и передача информации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5246965" y="4469844"/>
            <a:ext cx="4136350" cy="1732598"/>
          </a:xfrm>
          <a:prstGeom prst="roundRect">
            <a:avLst>
              <a:gd name="adj" fmla="val 34191"/>
            </a:avLst>
          </a:prstGeom>
          <a:solidFill>
            <a:srgbClr val="F2EEEE"/>
          </a:solidFill>
          <a:ln/>
        </p:spPr>
      </p:sp>
      <p:sp>
        <p:nvSpPr>
          <p:cNvPr id="8" name="Text 6"/>
          <p:cNvSpPr/>
          <p:nvPr/>
        </p:nvSpPr>
        <p:spPr>
          <a:xfrm>
            <a:off x="5493782" y="4716661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Цель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493782" y="5215295"/>
            <a:ext cx="3642717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Привлечение и удержание клиентов</a:t>
            </a:r>
            <a:endParaRPr lang="en-US" sz="1900" dirty="0"/>
          </a:p>
        </p:txBody>
      </p:sp>
      <p:sp>
        <p:nvSpPr>
          <p:cNvPr id="10" name="Shape 8"/>
          <p:cNvSpPr/>
          <p:nvPr/>
        </p:nvSpPr>
        <p:spPr>
          <a:xfrm>
            <a:off x="9630132" y="4469844"/>
            <a:ext cx="4136350" cy="1732598"/>
          </a:xfrm>
          <a:prstGeom prst="roundRect">
            <a:avLst>
              <a:gd name="adj" fmla="val 34191"/>
            </a:avLst>
          </a:prstGeom>
          <a:solidFill>
            <a:srgbClr val="F2EEEE"/>
          </a:solidFill>
          <a:ln/>
        </p:spPr>
      </p:sp>
      <p:sp>
        <p:nvSpPr>
          <p:cNvPr id="11" name="Text 9"/>
          <p:cNvSpPr/>
          <p:nvPr/>
        </p:nvSpPr>
        <p:spPr>
          <a:xfrm>
            <a:off x="9876949" y="4716661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Средства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76949" y="5215295"/>
            <a:ext cx="3642717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Различные цифровые ресурсы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626394"/>
            <a:ext cx="6853714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Обзор Основных Категорий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863798" y="2680930"/>
            <a:ext cx="129028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Цифровой маркетинг включает в себя множество каналов, каждый из которых имеет свои особенности и преимущества. Вот ключевые категории: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863798" y="3698915"/>
            <a:ext cx="4136350" cy="2904173"/>
          </a:xfrm>
          <a:prstGeom prst="roundRect">
            <a:avLst>
              <a:gd name="adj" fmla="val 1275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94278" y="3729395"/>
            <a:ext cx="4075390" cy="740450"/>
          </a:xfrm>
          <a:prstGeom prst="roundRect">
            <a:avLst>
              <a:gd name="adj" fmla="val 61"/>
            </a:avLst>
          </a:prstGeom>
          <a:solidFill>
            <a:srgbClr val="F2EEEE"/>
          </a:solidFill>
          <a:ln/>
        </p:spPr>
      </p:sp>
      <p:sp>
        <p:nvSpPr>
          <p:cNvPr id="6" name="Text 4"/>
          <p:cNvSpPr/>
          <p:nvPr/>
        </p:nvSpPr>
        <p:spPr>
          <a:xfrm>
            <a:off x="2746891" y="3868222"/>
            <a:ext cx="370165" cy="462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900" dirty="0"/>
          </a:p>
        </p:txBody>
      </p:sp>
      <p:sp>
        <p:nvSpPr>
          <p:cNvPr id="7" name="Text 5"/>
          <p:cNvSpPr/>
          <p:nvPr/>
        </p:nvSpPr>
        <p:spPr>
          <a:xfrm>
            <a:off x="1141095" y="4716661"/>
            <a:ext cx="3460075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Поисковый маркетинг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41095" y="5215295"/>
            <a:ext cx="3581757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SEO и контекстная реклама для привлечения целевого трафика.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5246965" y="3698915"/>
            <a:ext cx="4136350" cy="2904173"/>
          </a:xfrm>
          <a:prstGeom prst="roundRect">
            <a:avLst>
              <a:gd name="adj" fmla="val 1275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277445" y="3729395"/>
            <a:ext cx="4075390" cy="740450"/>
          </a:xfrm>
          <a:prstGeom prst="roundRect">
            <a:avLst>
              <a:gd name="adj" fmla="val 61"/>
            </a:avLst>
          </a:prstGeom>
          <a:solidFill>
            <a:srgbClr val="F2EEEE"/>
          </a:solidFill>
          <a:ln/>
        </p:spPr>
      </p:sp>
      <p:sp>
        <p:nvSpPr>
          <p:cNvPr id="11" name="Text 9"/>
          <p:cNvSpPr/>
          <p:nvPr/>
        </p:nvSpPr>
        <p:spPr>
          <a:xfrm>
            <a:off x="7130058" y="3868222"/>
            <a:ext cx="370165" cy="462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900" dirty="0"/>
          </a:p>
        </p:txBody>
      </p:sp>
      <p:sp>
        <p:nvSpPr>
          <p:cNvPr id="12" name="Text 10"/>
          <p:cNvSpPr/>
          <p:nvPr/>
        </p:nvSpPr>
        <p:spPr>
          <a:xfrm>
            <a:off x="5524262" y="4716661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Социальные сети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5524262" y="5215295"/>
            <a:ext cx="3581757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Продвижение и коммуникация через SMM-платформы (VK, Telegram и т.д.).</a:t>
            </a:r>
            <a:endParaRPr lang="en-US" sz="1900" dirty="0"/>
          </a:p>
        </p:txBody>
      </p:sp>
      <p:sp>
        <p:nvSpPr>
          <p:cNvPr id="14" name="Shape 12"/>
          <p:cNvSpPr/>
          <p:nvPr/>
        </p:nvSpPr>
        <p:spPr>
          <a:xfrm>
            <a:off x="9630132" y="3698915"/>
            <a:ext cx="4136350" cy="2904173"/>
          </a:xfrm>
          <a:prstGeom prst="roundRect">
            <a:avLst>
              <a:gd name="adj" fmla="val 1275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9660612" y="3729395"/>
            <a:ext cx="4075390" cy="740450"/>
          </a:xfrm>
          <a:prstGeom prst="roundRect">
            <a:avLst>
              <a:gd name="adj" fmla="val 61"/>
            </a:avLst>
          </a:prstGeom>
          <a:solidFill>
            <a:srgbClr val="F2EEEE"/>
          </a:solidFill>
          <a:ln/>
        </p:spPr>
      </p:sp>
      <p:sp>
        <p:nvSpPr>
          <p:cNvPr id="16" name="Text 14"/>
          <p:cNvSpPr/>
          <p:nvPr/>
        </p:nvSpPr>
        <p:spPr>
          <a:xfrm>
            <a:off x="11513225" y="3868222"/>
            <a:ext cx="370165" cy="462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900" dirty="0"/>
          </a:p>
        </p:txBody>
      </p:sp>
      <p:sp>
        <p:nvSpPr>
          <p:cNvPr id="17" name="Text 15"/>
          <p:cNvSpPr/>
          <p:nvPr/>
        </p:nvSpPr>
        <p:spPr>
          <a:xfrm>
            <a:off x="9907429" y="4716661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Email-маркетинг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9907429" y="5215295"/>
            <a:ext cx="3581757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Прямая и персонализированная коммуникация с клиентами через рассылки.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1966" y="386477"/>
            <a:ext cx="7136844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Разнообразие Контентных и Партнерских Каналов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91966" y="987028"/>
            <a:ext cx="13646468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1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Продолжая наш обзор, рассмотрим каналы, сфокусированные на создании ценного контента и взаимодействии с партнерами.</a:t>
            </a:r>
            <a:endParaRPr lang="en-US" sz="11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966" y="1514118"/>
            <a:ext cx="6651784" cy="665178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91966" y="8324017"/>
            <a:ext cx="2036683" cy="239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Контент-маркетинг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491966" y="8704064"/>
            <a:ext cx="6651784" cy="63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1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Создание и распространение ценного контента (статьи, инфографика, видео) для привлечения и информирования аудитории. Цель — не только продать, но и стать авторитетным источником информации, формируя доверие и лояльность.</a:t>
            </a:r>
            <a:endParaRPr lang="en-US" sz="11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270" y="1514118"/>
            <a:ext cx="6651784" cy="665178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94270" y="8324017"/>
            <a:ext cx="2569012" cy="239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Партнерский маркетинг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494270" y="8704064"/>
            <a:ext cx="6651784" cy="63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1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Сотрудничество с партнерами и инфлюенсерами для продвижения товаров и услуг через их ресурсы. Это позволяет значительно расширить охват и привлечь новую аудиторию через уже сформированные каналы доверия.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5106" y="664012"/>
            <a:ext cx="5281493" cy="548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Онлайн-PR и его Роль</a:t>
            </a:r>
            <a:endParaRPr lang="en-US" sz="3450" dirty="0"/>
          </a:p>
        </p:txBody>
      </p:sp>
      <p:sp>
        <p:nvSpPr>
          <p:cNvPr id="3" name="Text 1"/>
          <p:cNvSpPr/>
          <p:nvPr/>
        </p:nvSpPr>
        <p:spPr>
          <a:xfrm>
            <a:off x="845106" y="1695569"/>
            <a:ext cx="12940189" cy="3621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Онлайн-PR играет ключевую роль в формировании репутации и узнаваемости бренда в цифровой среде.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45106" y="2570798"/>
            <a:ext cx="4003834" cy="411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Что такое Онлайн-PR?</a:t>
            </a:r>
            <a:endParaRPr lang="en-US" sz="2550" dirty="0"/>
          </a:p>
        </p:txBody>
      </p:sp>
      <p:sp>
        <p:nvSpPr>
          <p:cNvPr id="5" name="Text 3"/>
          <p:cNvSpPr/>
          <p:nvPr/>
        </p:nvSpPr>
        <p:spPr>
          <a:xfrm>
            <a:off x="845106" y="3223855"/>
            <a:ext cx="7528441" cy="14487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Публикация материалов в онлайн-СМИ, на тематических ресурсах и в блогах для формирования положительной репутации. В отличие от рекламы, PR-материалы воспринимаются как более объективные и доверительные, что повышает их эффективность.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45106" y="4914067"/>
            <a:ext cx="3292673" cy="411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Как это работает?</a:t>
            </a:r>
            <a:endParaRPr lang="en-US" sz="2550" dirty="0"/>
          </a:p>
        </p:txBody>
      </p:sp>
      <p:sp>
        <p:nvSpPr>
          <p:cNvPr id="7" name="Text 5"/>
          <p:cNvSpPr/>
          <p:nvPr/>
        </p:nvSpPr>
        <p:spPr>
          <a:xfrm>
            <a:off x="845106" y="5567124"/>
            <a:ext cx="7528441" cy="3621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Размещение экспертных статей.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845106" y="6013728"/>
            <a:ext cx="7528441" cy="3621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Работа с отзывами и мнениями.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845106" y="6460331"/>
            <a:ext cx="7528441" cy="3621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Управление кризисными ситуациями.</a:t>
            </a:r>
            <a:endParaRPr lang="en-US" sz="1900" dirty="0"/>
          </a:p>
        </p:txBody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70288" y="2600920"/>
            <a:ext cx="4822508" cy="48225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926425"/>
            <a:ext cx="9079825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F2F2F2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Ключевые Факторы Выбора Каналов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863798" y="1980962"/>
            <a:ext cx="129028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Выбор правильных каналов цифрового маркетинга — это стратегическое решение, которое зависит от нескольких взаимосвязанных факторов.</a:t>
            </a:r>
            <a:endParaRPr lang="en-US" sz="19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798" y="2998946"/>
            <a:ext cx="6327934" cy="202870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10615" y="3245763"/>
            <a:ext cx="3002518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Целевая аудитория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110615" y="3744397"/>
            <a:ext cx="5834301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Где ваша аудитория проводит время онлайн? Какие платформы предпочитает?</a:t>
            </a:r>
            <a:endParaRPr lang="en-US" sz="19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549" y="2998946"/>
            <a:ext cx="6328053" cy="202870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85365" y="3245763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Цели кампании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685365" y="3744397"/>
            <a:ext cx="583442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Что вы хотите достичь? Повышение узнаваемости, лиды, продажи?</a:t>
            </a:r>
            <a:endParaRPr lang="en-US" sz="190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98" y="5274469"/>
            <a:ext cx="6327934" cy="202870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110615" y="5521285"/>
            <a:ext cx="3553420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Особенности продукта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1110615" y="6019919"/>
            <a:ext cx="5834301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Некоторые каналы лучше подходят для определенных типов продуктов или услуг.</a:t>
            </a:r>
            <a:endParaRPr lang="en-US" sz="190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549" y="5274469"/>
            <a:ext cx="6328053" cy="202870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685365" y="5521285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Бюджет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685365" y="6019919"/>
            <a:ext cx="583442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Ограничения финансовых ресурсов могут существенно влиять на выбор каналов.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967621"/>
            <a:ext cx="10922794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Пошаговое Руководство по Выбору Каналов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863798" y="2022158"/>
            <a:ext cx="129028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Для эффективного выбора и использования цифровых каналов следуйте этому алгоритму:</a:t>
            </a:r>
            <a:endParaRPr lang="en-US" sz="19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798" y="2669977"/>
            <a:ext cx="246817" cy="308491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863798" y="3058954"/>
            <a:ext cx="4136350" cy="30480"/>
          </a:xfrm>
          <a:prstGeom prst="rect">
            <a:avLst/>
          </a:prstGeom>
          <a:solidFill>
            <a:srgbClr val="2D2E34"/>
          </a:solidFill>
          <a:ln/>
        </p:spPr>
      </p:sp>
      <p:sp>
        <p:nvSpPr>
          <p:cNvPr id="6" name="Text 3"/>
          <p:cNvSpPr/>
          <p:nvPr/>
        </p:nvSpPr>
        <p:spPr>
          <a:xfrm>
            <a:off x="863798" y="3243263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Определите цели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863798" y="3741896"/>
            <a:ext cx="413635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Четко сформулируйте, чего вы хотите достичь (например, +20% лидов).</a:t>
            </a:r>
            <a:endParaRPr lang="en-US" sz="190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965" y="2669977"/>
            <a:ext cx="246817" cy="308491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5246965" y="3058954"/>
            <a:ext cx="4136350" cy="30480"/>
          </a:xfrm>
          <a:prstGeom prst="rect">
            <a:avLst/>
          </a:prstGeom>
          <a:solidFill>
            <a:srgbClr val="2D2E34"/>
          </a:solidFill>
          <a:ln/>
        </p:spPr>
      </p:sp>
      <p:sp>
        <p:nvSpPr>
          <p:cNvPr id="10" name="Text 6"/>
          <p:cNvSpPr/>
          <p:nvPr/>
        </p:nvSpPr>
        <p:spPr>
          <a:xfrm>
            <a:off x="5246965" y="3243263"/>
            <a:ext cx="3040856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Изучите аудиторию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246965" y="3741896"/>
            <a:ext cx="413635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Глубоко поймите поведение и предпочтения вашей ЦА в сети.</a:t>
            </a:r>
            <a:endParaRPr lang="en-US" sz="1900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132" y="2669977"/>
            <a:ext cx="246817" cy="308491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9630132" y="3058954"/>
            <a:ext cx="4136350" cy="30480"/>
          </a:xfrm>
          <a:prstGeom prst="rect">
            <a:avLst/>
          </a:prstGeom>
          <a:solidFill>
            <a:srgbClr val="2D2E34"/>
          </a:solidFill>
          <a:ln/>
        </p:spPr>
      </p:sp>
      <p:sp>
        <p:nvSpPr>
          <p:cNvPr id="14" name="Text 9"/>
          <p:cNvSpPr/>
          <p:nvPr/>
        </p:nvSpPr>
        <p:spPr>
          <a:xfrm>
            <a:off x="9630132" y="3243263"/>
            <a:ext cx="4136350" cy="701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Анализируйте конкурентов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9630132" y="4092535"/>
            <a:ext cx="413635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Изучите их стратегии и выявите сильные и слабые стороны.</a:t>
            </a:r>
            <a:endParaRPr lang="en-US" sz="1900" dirty="0"/>
          </a:p>
        </p:txBody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98" y="5264706"/>
            <a:ext cx="246817" cy="308491"/>
          </a:xfrm>
          <a:prstGeom prst="rect">
            <a:avLst/>
          </a:prstGeom>
        </p:spPr>
      </p:pic>
      <p:sp>
        <p:nvSpPr>
          <p:cNvPr id="17" name="Shape 11"/>
          <p:cNvSpPr/>
          <p:nvPr/>
        </p:nvSpPr>
        <p:spPr>
          <a:xfrm>
            <a:off x="863798" y="5653683"/>
            <a:ext cx="6327934" cy="30480"/>
          </a:xfrm>
          <a:prstGeom prst="rect">
            <a:avLst/>
          </a:prstGeom>
          <a:solidFill>
            <a:srgbClr val="2D2E34"/>
          </a:solidFill>
          <a:ln/>
        </p:spPr>
      </p:sp>
      <p:sp>
        <p:nvSpPr>
          <p:cNvPr id="18" name="Text 12"/>
          <p:cNvSpPr/>
          <p:nvPr/>
        </p:nvSpPr>
        <p:spPr>
          <a:xfrm>
            <a:off x="863798" y="5837992"/>
            <a:ext cx="3105150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Создайте стратегию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863798" y="6336625"/>
            <a:ext cx="6327934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Разработайте комплексный план, интегрирующий выбранные каналы.</a:t>
            </a:r>
            <a:endParaRPr lang="en-US" sz="1900" dirty="0"/>
          </a:p>
        </p:txBody>
      </p:sp>
      <p:pic>
        <p:nvPicPr>
          <p:cNvPr id="2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549" y="5264706"/>
            <a:ext cx="246817" cy="308491"/>
          </a:xfrm>
          <a:prstGeom prst="rect">
            <a:avLst/>
          </a:prstGeom>
        </p:spPr>
      </p:pic>
      <p:sp>
        <p:nvSpPr>
          <p:cNvPr id="21" name="Shape 14"/>
          <p:cNvSpPr/>
          <p:nvPr/>
        </p:nvSpPr>
        <p:spPr>
          <a:xfrm>
            <a:off x="7438549" y="5653683"/>
            <a:ext cx="6327934" cy="30480"/>
          </a:xfrm>
          <a:prstGeom prst="rect">
            <a:avLst/>
          </a:prstGeom>
          <a:solidFill>
            <a:srgbClr val="2D2E34"/>
          </a:solidFill>
          <a:ln/>
        </p:spPr>
      </p:sp>
      <p:sp>
        <p:nvSpPr>
          <p:cNvPr id="22" name="Text 15"/>
          <p:cNvSpPr/>
          <p:nvPr/>
        </p:nvSpPr>
        <p:spPr>
          <a:xfrm>
            <a:off x="7438549" y="5837992"/>
            <a:ext cx="4386263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Измеряйте и корректируйте</a:t>
            </a:r>
            <a:endParaRPr lang="en-US" sz="2200" dirty="0"/>
          </a:p>
        </p:txBody>
      </p:sp>
      <p:sp>
        <p:nvSpPr>
          <p:cNvPr id="23" name="Text 16"/>
          <p:cNvSpPr/>
          <p:nvPr/>
        </p:nvSpPr>
        <p:spPr>
          <a:xfrm>
            <a:off x="7438549" y="6336625"/>
            <a:ext cx="6327934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Регулярно отслеживайте результаты и адаптируйте стратегию.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4238" y="451247"/>
            <a:ext cx="8563451" cy="372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Синергия Каналов: Пример Комплексной Стратегии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74238" y="1152287"/>
            <a:ext cx="13481923" cy="246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2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Оптимальный эффект достигается при использовании нескольких каналов в комплексе, где каждый канал усиливает другие.</a:t>
            </a:r>
            <a:endParaRPr lang="en-US" sz="12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238" y="1582936"/>
            <a:ext cx="13481923" cy="700016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69903" y="4734687"/>
            <a:ext cx="1663663" cy="680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Customer Journey</a:t>
            </a:r>
            <a:endParaRPr lang="en-US" sz="12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208" y="3439318"/>
            <a:ext cx="338556" cy="33855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93306" y="3027561"/>
            <a:ext cx="2722168" cy="340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SEO &amp; PPC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893306" y="3474254"/>
            <a:ext cx="2914737" cy="598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Поисковая оптимизация и платный трафик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10822045" y="3027561"/>
            <a:ext cx="2722169" cy="340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Social Media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10822045" y="3474254"/>
            <a:ext cx="2914737" cy="598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Продвижение в соцсетях и вовлечение</a:t>
            </a:r>
            <a:endParaRPr lang="en-US" sz="10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059" y="2720615"/>
            <a:ext cx="338556" cy="338555"/>
          </a:xfrm>
          <a:prstGeom prst="rect">
            <a:avLst/>
          </a:prstGeom>
        </p:spPr>
      </p:pic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671" y="6340745"/>
            <a:ext cx="338556" cy="33855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93306" y="6141937"/>
            <a:ext cx="2722168" cy="340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Email Marketing</a:t>
            </a:r>
            <a:endParaRPr lang="en-US" sz="1200" dirty="0"/>
          </a:p>
        </p:txBody>
      </p:sp>
      <p:sp>
        <p:nvSpPr>
          <p:cNvPr id="14" name="Text 8"/>
          <p:cNvSpPr/>
          <p:nvPr/>
        </p:nvSpPr>
        <p:spPr>
          <a:xfrm>
            <a:off x="893306" y="6588631"/>
            <a:ext cx="2914737" cy="598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Персональные письма и рассылки</a:t>
            </a:r>
            <a:endParaRPr lang="en-US" sz="1050" dirty="0"/>
          </a:p>
        </p:txBody>
      </p:sp>
      <p:sp>
        <p:nvSpPr>
          <p:cNvPr id="15" name="Text 9"/>
          <p:cNvSpPr/>
          <p:nvPr/>
        </p:nvSpPr>
        <p:spPr>
          <a:xfrm>
            <a:off x="10822045" y="6141937"/>
            <a:ext cx="2722169" cy="340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Content Marketing</a:t>
            </a:r>
            <a:endParaRPr lang="en-US" sz="1200" dirty="0"/>
          </a:p>
        </p:txBody>
      </p:sp>
      <p:sp>
        <p:nvSpPr>
          <p:cNvPr id="16" name="Text 10"/>
          <p:cNvSpPr/>
          <p:nvPr/>
        </p:nvSpPr>
        <p:spPr>
          <a:xfrm>
            <a:off x="10822045" y="6588631"/>
            <a:ext cx="2914737" cy="598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Блог-посты, руководства и лид-магниты</a:t>
            </a:r>
            <a:endParaRPr lang="en-US" sz="1050" dirty="0"/>
          </a:p>
        </p:txBody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9792" y="7445417"/>
            <a:ext cx="338555" cy="338555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74238" y="8767643"/>
            <a:ext cx="13481923" cy="492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2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Например, контент-маркетинг (блог-посты) может быть продвинут через SEO, а затем распространяться в социальных сетях и по электронной почте, приводя к PR-публикациям и партнерским интеграциям.</a:t>
            </a:r>
            <a:endParaRPr lang="en-US" sz="12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996678"/>
            <a:ext cx="4671655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F2F2F2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Ключевые Выводы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863798" y="3051215"/>
            <a:ext cx="129028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Освоение цифровых каналов — это не просто набор тактик, а </a:t>
            </a:r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F9D933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стратегическое мышление</a:t>
            </a:r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для устойчивого роста бизнеса.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863798" y="4069199"/>
            <a:ext cx="4136350" cy="2163723"/>
          </a:xfrm>
          <a:prstGeom prst="roundRect">
            <a:avLst>
              <a:gd name="adj" fmla="val 1711"/>
            </a:avLst>
          </a:prstGeom>
          <a:solidFill>
            <a:srgbClr val="2D2E34"/>
          </a:solidFill>
          <a:ln w="30480">
            <a:solidFill>
              <a:srgbClr val="5CC97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63798" y="4069199"/>
            <a:ext cx="121920" cy="2163723"/>
          </a:xfrm>
          <a:prstGeom prst="roundRect">
            <a:avLst>
              <a:gd name="adj" fmla="val 30368"/>
            </a:avLst>
          </a:prstGeom>
          <a:solidFill>
            <a:srgbClr val="5CC97B"/>
          </a:solidFill>
          <a:ln/>
        </p:spPr>
      </p:sp>
      <p:sp>
        <p:nvSpPr>
          <p:cNvPr id="6" name="Text 4"/>
          <p:cNvSpPr/>
          <p:nvPr/>
        </p:nvSpPr>
        <p:spPr>
          <a:xfrm>
            <a:off x="1263015" y="4346496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Интеграция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263015" y="4845129"/>
            <a:ext cx="3459837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Используйте каналы не изолированно, а в синергии.</a:t>
            </a:r>
            <a:endParaRPr lang="en-US" sz="1900" dirty="0"/>
          </a:p>
        </p:txBody>
      </p:sp>
      <p:sp>
        <p:nvSpPr>
          <p:cNvPr id="8" name="Shape 6"/>
          <p:cNvSpPr/>
          <p:nvPr/>
        </p:nvSpPr>
        <p:spPr>
          <a:xfrm>
            <a:off x="5246965" y="4069199"/>
            <a:ext cx="4136350" cy="2163723"/>
          </a:xfrm>
          <a:prstGeom prst="roundRect">
            <a:avLst>
              <a:gd name="adj" fmla="val 1711"/>
            </a:avLst>
          </a:prstGeom>
          <a:solidFill>
            <a:srgbClr val="2D2E34"/>
          </a:solidFill>
          <a:ln w="30480">
            <a:solidFill>
              <a:srgbClr val="5E98F1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246965" y="4069199"/>
            <a:ext cx="121920" cy="2163723"/>
          </a:xfrm>
          <a:prstGeom prst="roundRect">
            <a:avLst>
              <a:gd name="adj" fmla="val 30368"/>
            </a:avLst>
          </a:prstGeom>
          <a:solidFill>
            <a:srgbClr val="5E98F1"/>
          </a:solidFill>
          <a:ln/>
        </p:spPr>
      </p:sp>
      <p:sp>
        <p:nvSpPr>
          <p:cNvPr id="10" name="Text 8"/>
          <p:cNvSpPr/>
          <p:nvPr/>
        </p:nvSpPr>
        <p:spPr>
          <a:xfrm>
            <a:off x="5646182" y="4346496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Адаптивность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646182" y="4845129"/>
            <a:ext cx="3459837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Будьте готовы к изменениям и корректировке стратегии.</a:t>
            </a:r>
            <a:endParaRPr lang="en-US" sz="1900" dirty="0"/>
          </a:p>
        </p:txBody>
      </p:sp>
      <p:sp>
        <p:nvSpPr>
          <p:cNvPr id="12" name="Shape 10"/>
          <p:cNvSpPr/>
          <p:nvPr/>
        </p:nvSpPr>
        <p:spPr>
          <a:xfrm>
            <a:off x="9630132" y="4069199"/>
            <a:ext cx="4136350" cy="2163723"/>
          </a:xfrm>
          <a:prstGeom prst="roundRect">
            <a:avLst>
              <a:gd name="adj" fmla="val 1711"/>
            </a:avLst>
          </a:prstGeom>
          <a:solidFill>
            <a:srgbClr val="2D2E34"/>
          </a:solidFill>
          <a:ln w="30480">
            <a:solidFill>
              <a:srgbClr val="B05EF1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30132" y="4069199"/>
            <a:ext cx="121920" cy="2163723"/>
          </a:xfrm>
          <a:prstGeom prst="roundRect">
            <a:avLst>
              <a:gd name="adj" fmla="val 30368"/>
            </a:avLst>
          </a:prstGeom>
          <a:solidFill>
            <a:srgbClr val="B05EF1"/>
          </a:solidFill>
          <a:ln/>
        </p:spPr>
      </p:sp>
      <p:sp>
        <p:nvSpPr>
          <p:cNvPr id="14" name="Text 12"/>
          <p:cNvSpPr/>
          <p:nvPr/>
        </p:nvSpPr>
        <p:spPr>
          <a:xfrm>
            <a:off x="10029349" y="4346496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Фокус на ЦА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0029349" y="4845129"/>
            <a:ext cx="3459837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Всегда отталкивайтесь от потребностей и поведения вашей аудитории.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2025-08-29T11:38:41Z</dcterms:created>
  <dcterms:modified xsi:type="dcterms:W3CDTF">2025-08-29T11:38:41Z</dcterms:modified>
</cp:coreProperties>
</file>