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2" r:id="rId4"/>
    <p:sldId id="271" r:id="rId5"/>
    <p:sldId id="259" r:id="rId6"/>
    <p:sldId id="260" r:id="rId7"/>
    <p:sldId id="261" r:id="rId8"/>
    <p:sldId id="273" r:id="rId9"/>
    <p:sldId id="274" r:id="rId10"/>
    <p:sldId id="262" r:id="rId11"/>
    <p:sldId id="263" r:id="rId12"/>
    <p:sldId id="275" r:id="rId13"/>
    <p:sldId id="276" r:id="rId14"/>
    <p:sldId id="264" r:id="rId15"/>
    <p:sldId id="265" r:id="rId16"/>
    <p:sldId id="266" r:id="rId17"/>
    <p:sldId id="269" r:id="rId18"/>
    <p:sldId id="268" r:id="rId19"/>
    <p:sldId id="270" r:id="rId20"/>
    <p:sldId id="25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E826"/>
    <a:srgbClr val="22088E"/>
    <a:srgbClr val="0E800E"/>
    <a:srgbClr val="FF99FF"/>
    <a:srgbClr val="EEEA58"/>
    <a:srgbClr val="66FFFF"/>
    <a:srgbClr val="F0820A"/>
    <a:srgbClr val="F385DE"/>
    <a:srgbClr val="42C4DA"/>
    <a:srgbClr val="995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5" autoAdjust="0"/>
    <p:restoredTop sz="94660"/>
  </p:normalViewPr>
  <p:slideViewPr>
    <p:cSldViewPr>
      <p:cViewPr>
        <p:scale>
          <a:sx n="75" d="100"/>
          <a:sy n="75" d="100"/>
        </p:scale>
        <p:origin x="-1428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kpolyakov.narod.ru/school/ege.htm" TargetMode="External"/><Relationship Id="rId2" Type="http://schemas.openxmlformats.org/officeDocument/2006/relationships/hyperlink" Target="http://www.compress.ru/Archive/CP/2007/1/18/10.gi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inf.reshuege.ru/get_file?id=3029" TargetMode="External"/><Relationship Id="rId4" Type="http://schemas.openxmlformats.org/officeDocument/2006/relationships/hyperlink" Target="http://inf.reshuege.ru/test?theme=20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1835696" y="2348880"/>
            <a:ext cx="5563323" cy="3888432"/>
            <a:chOff x="1907704" y="2456314"/>
            <a:chExt cx="4614208" cy="3875936"/>
          </a:xfrm>
        </p:grpSpPr>
        <p:pic>
          <p:nvPicPr>
            <p:cNvPr id="1030" name="Picture 6" descr="ДНК-логика как основа биокомпьютера КомпьютерПресс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704" y="2456314"/>
              <a:ext cx="4614208" cy="38759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Овал 7"/>
            <p:cNvSpPr/>
            <p:nvPr/>
          </p:nvSpPr>
          <p:spPr>
            <a:xfrm>
              <a:off x="2293005" y="4797152"/>
              <a:ext cx="432048" cy="360040"/>
            </a:xfrm>
            <a:prstGeom prst="ellipse">
              <a:avLst/>
            </a:prstGeom>
            <a:gradFill flip="none" rotWithShape="1">
              <a:gsLst>
                <a:gs pos="20000">
                  <a:srgbClr val="FF0000"/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2000">
                  <a:srgbClr val="000000">
                    <a:tint val="100000"/>
                    <a:shade val="75000"/>
                    <a:satMod val="150000"/>
                  </a:srgbClr>
                </a:gs>
                <a:gs pos="100000">
                  <a:srgbClr val="000000">
                    <a:shade val="47000"/>
                    <a:satMod val="150000"/>
                  </a:srgbClr>
                </a:gs>
                <a:gs pos="86000">
                  <a:srgbClr val="000000">
                    <a:shade val="39000"/>
                    <a:satMod val="150000"/>
                    <a:lumMod val="0"/>
                    <a:lumOff val="100000"/>
                    <a:alpha val="91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5580112" y="4768570"/>
              <a:ext cx="432048" cy="360040"/>
            </a:xfrm>
            <a:prstGeom prst="ellipse">
              <a:avLst/>
            </a:prstGeom>
            <a:gradFill flip="none" rotWithShape="1">
              <a:gsLst>
                <a:gs pos="19000">
                  <a:srgbClr val="FFFF00"/>
                </a:gs>
                <a:gs pos="81000">
                  <a:srgbClr val="000000">
                    <a:tint val="89000"/>
                    <a:shade val="90000"/>
                    <a:satMod val="150000"/>
                  </a:srgbClr>
                </a:gs>
                <a:gs pos="89000">
                  <a:srgbClr val="000000">
                    <a:tint val="100000"/>
                    <a:shade val="75000"/>
                    <a:satMod val="150000"/>
                  </a:srgbClr>
                </a:gs>
                <a:gs pos="72000">
                  <a:srgbClr val="000000">
                    <a:shade val="47000"/>
                    <a:satMod val="150000"/>
                  </a:srgbClr>
                </a:gs>
                <a:gs pos="86000">
                  <a:srgbClr val="000000">
                    <a:shade val="39000"/>
                    <a:satMod val="150000"/>
                    <a:lumMod val="0"/>
                    <a:lumOff val="100000"/>
                    <a:alpha val="91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11579" y="0"/>
            <a:ext cx="9143999" cy="21236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54000">
              <a:schemeClr val="accent1">
                <a:alpha val="28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  <a:softEdge rad="3175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2700" cmpd="sng">
                  <a:solidFill>
                    <a:srgbClr val="C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27000">
                    <a:srgbClr val="FFFF00">
                      <a:alpha val="98000"/>
                    </a:srgbClr>
                  </a:glow>
                  <a:outerShdw blurRad="50800" algn="tl" rotWithShape="0">
                    <a:srgbClr val="000000"/>
                  </a:outerShdw>
                </a:effectLst>
              </a:rPr>
              <a:t>ГРАФЫ.</a:t>
            </a:r>
          </a:p>
          <a:p>
            <a:pPr algn="ctr"/>
            <a:r>
              <a:rPr lang="ru-RU" sz="6600" b="1" dirty="0" smtClean="0">
                <a:ln w="12700" cmpd="sng">
                  <a:solidFill>
                    <a:srgbClr val="C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27000">
                    <a:srgbClr val="FFFF00">
                      <a:alpha val="98000"/>
                    </a:srgbClr>
                  </a:glow>
                  <a:outerShdw blurRad="50800" algn="tl" rotWithShape="0">
                    <a:srgbClr val="000000"/>
                  </a:outerShdw>
                </a:effectLst>
              </a:rPr>
              <a:t>ПОИСК ПУТЕЙ В ГРАФЕ.</a:t>
            </a:r>
            <a:endParaRPr lang="ru-RU" sz="6600" b="1" dirty="0">
              <a:ln w="12700" cmpd="sng">
                <a:solidFill>
                  <a:srgbClr val="C00000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27000">
                  <a:srgbClr val="FFFF00">
                    <a:alpha val="98000"/>
                  </a:srgb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355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Прямоугольник 5"/>
          <p:cNvSpPr/>
          <p:nvPr/>
        </p:nvSpPr>
        <p:spPr>
          <a:xfrm>
            <a:off x="179513" y="232171"/>
            <a:ext cx="8859588" cy="6384869"/>
          </a:xfrm>
          <a:prstGeom prst="rect">
            <a:avLst/>
          </a:prstGeom>
          <a:ln>
            <a:noFill/>
          </a:ln>
          <a:effectLst>
            <a:glow rad="660400">
              <a:schemeClr val="accent1">
                <a:satMod val="175000"/>
                <a:alpha val="40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2" name="TextBox 1"/>
          <p:cNvSpPr txBox="1"/>
          <p:nvPr/>
        </p:nvSpPr>
        <p:spPr>
          <a:xfrm>
            <a:off x="734730" y="260648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u="sng" dirty="0" smtClean="0">
                <a:solidFill>
                  <a:srgbClr val="C00000"/>
                </a:solidFill>
              </a:rPr>
              <a:t>Задача 2</a:t>
            </a:r>
            <a:r>
              <a:rPr lang="ru-RU" sz="2400" b="1" u="sng" dirty="0" smtClean="0"/>
              <a:t>.</a:t>
            </a:r>
            <a:endParaRPr lang="ru-RU" sz="24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722313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На ри­сун­ке – схема дорог, свя­зы­ва­ю­щих го­ро­да А, Б, В, Г, Д, Е, Ж, З, И. По каж­дой до­ро­ге можно дви­гать­ся толь­ко в одном на­прав­ле­нии, ука­зан­ном стрел­кой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</a:t>
            </a:r>
            <a:r>
              <a:rPr lang="ru-RU" sz="2400" b="1" dirty="0"/>
              <a:t>Сколь­ко су­ще­ству­ет раз­лич­ных путей из </a:t>
            </a:r>
            <a:r>
              <a:rPr lang="ru-RU" sz="2400" b="1" dirty="0" smtClean="0"/>
              <a:t>го­ро­да </a:t>
            </a:r>
            <a:r>
              <a:rPr lang="ru-RU" sz="2400" b="1" dirty="0"/>
              <a:t>А в город И?</a:t>
            </a:r>
          </a:p>
        </p:txBody>
      </p:sp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628632" y="5821813"/>
            <a:ext cx="1387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 smtClean="0"/>
              <a:t>Решение</a:t>
            </a:r>
            <a:endParaRPr lang="ru-RU" sz="2400" b="1" u="sng" dirty="0"/>
          </a:p>
        </p:txBody>
      </p:sp>
      <p:cxnSp>
        <p:nvCxnSpPr>
          <p:cNvPr id="36" name="Прямая со стрелкой 35"/>
          <p:cNvCxnSpPr/>
          <p:nvPr/>
        </p:nvCxnSpPr>
        <p:spPr>
          <a:xfrm flipV="1">
            <a:off x="1128320" y="3223936"/>
            <a:ext cx="902878" cy="59237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2312655" y="4401954"/>
            <a:ext cx="902878" cy="601153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V="1">
            <a:off x="4198810" y="4266687"/>
            <a:ext cx="1293448" cy="818497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V="1">
            <a:off x="6812929" y="4401954"/>
            <a:ext cx="1284602" cy="866353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1162424" y="4240200"/>
            <a:ext cx="1015054" cy="84498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endCxn id="28" idx="1"/>
          </p:cNvCxnSpPr>
          <p:nvPr/>
        </p:nvCxnSpPr>
        <p:spPr>
          <a:xfrm>
            <a:off x="2574774" y="3189574"/>
            <a:ext cx="2999921" cy="671045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4890876" y="3118860"/>
            <a:ext cx="3206655" cy="741759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endCxn id="19" idx="2"/>
          </p:cNvCxnSpPr>
          <p:nvPr/>
        </p:nvCxnSpPr>
        <p:spPr>
          <a:xfrm>
            <a:off x="1191546" y="4067676"/>
            <a:ext cx="1890755" cy="1024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3601503" y="4046705"/>
            <a:ext cx="1890755" cy="1024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6085662" y="4068426"/>
            <a:ext cx="1890755" cy="1024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2594112" y="5367765"/>
            <a:ext cx="1041784" cy="1024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4198810" y="5402927"/>
            <a:ext cx="2051205" cy="1024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2634030" y="3063509"/>
            <a:ext cx="1693932" cy="55351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3480996" y="4360499"/>
            <a:ext cx="436357" cy="652677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5938049" y="4360499"/>
            <a:ext cx="436357" cy="724685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Группа 8"/>
          <p:cNvGrpSpPr/>
          <p:nvPr/>
        </p:nvGrpSpPr>
        <p:grpSpPr>
          <a:xfrm>
            <a:off x="628632" y="3816308"/>
            <a:ext cx="562914" cy="585646"/>
            <a:chOff x="511350" y="3851466"/>
            <a:chExt cx="532258" cy="585646"/>
          </a:xfrm>
        </p:grpSpPr>
        <p:sp>
          <p:nvSpPr>
            <p:cNvPr id="10" name="Овал 9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solidFill>
              <a:srgbClr val="FFFF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2490" y="3851466"/>
              <a:ext cx="237311" cy="523220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A</a:t>
              </a:r>
              <a:endParaRPr lang="ru-RU" sz="2800" b="1" dirty="0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7976417" y="3816308"/>
            <a:ext cx="562914" cy="585646"/>
            <a:chOff x="511350" y="3851466"/>
            <a:chExt cx="532258" cy="585646"/>
          </a:xfrm>
        </p:grpSpPr>
        <p:sp>
          <p:nvSpPr>
            <p:cNvPr id="13" name="Овал 12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solidFill>
              <a:srgbClr val="FFFF00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22490" y="3851466"/>
              <a:ext cx="237311" cy="523220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/>
                <a:t>И</a:t>
              </a:r>
              <a:endParaRPr lang="ru-RU" sz="2800" b="1" dirty="0"/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2031198" y="2780928"/>
            <a:ext cx="562914" cy="585646"/>
            <a:chOff x="511350" y="3851466"/>
            <a:chExt cx="532258" cy="585646"/>
          </a:xfrm>
          <a:noFill/>
        </p:grpSpPr>
        <p:sp>
          <p:nvSpPr>
            <p:cNvPr id="16" name="Овал 15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22490" y="3851466"/>
              <a:ext cx="237311" cy="523220"/>
            </a:xfrm>
            <a:prstGeom prst="rect">
              <a:avLst/>
            </a:prstGeom>
            <a:grp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/>
                <a:t>Б</a:t>
              </a:r>
              <a:endParaRPr lang="ru-RU" sz="2800" b="1" dirty="0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4327962" y="2700716"/>
            <a:ext cx="562914" cy="585646"/>
            <a:chOff x="511350" y="3851466"/>
            <a:chExt cx="532258" cy="585646"/>
          </a:xfrm>
          <a:noFill/>
        </p:grpSpPr>
        <p:sp>
          <p:nvSpPr>
            <p:cNvPr id="25" name="Овал 24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22490" y="3851466"/>
              <a:ext cx="237311" cy="523220"/>
            </a:xfrm>
            <a:prstGeom prst="rect">
              <a:avLst/>
            </a:prstGeom>
            <a:grp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/>
                <a:t>Д</a:t>
              </a:r>
              <a:endParaRPr lang="ru-RU" sz="2800" b="1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3082301" y="3785095"/>
            <a:ext cx="562914" cy="585646"/>
            <a:chOff x="511350" y="3851466"/>
            <a:chExt cx="532258" cy="585646"/>
          </a:xfrm>
          <a:noFill/>
        </p:grpSpPr>
        <p:sp>
          <p:nvSpPr>
            <p:cNvPr id="19" name="Овал 18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22490" y="3851466"/>
              <a:ext cx="237311" cy="523220"/>
            </a:xfrm>
            <a:prstGeom prst="rect">
              <a:avLst/>
            </a:prstGeom>
            <a:grp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/>
                <a:t>В</a:t>
              </a:r>
              <a:endParaRPr lang="ru-RU" sz="2800" b="1" dirty="0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5492258" y="3774853"/>
            <a:ext cx="562914" cy="585646"/>
            <a:chOff x="511350" y="3851466"/>
            <a:chExt cx="532258" cy="585646"/>
          </a:xfrm>
          <a:noFill/>
        </p:grpSpPr>
        <p:sp>
          <p:nvSpPr>
            <p:cNvPr id="28" name="Овал 27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22490" y="3851466"/>
              <a:ext cx="237311" cy="523220"/>
            </a:xfrm>
            <a:prstGeom prst="rect">
              <a:avLst/>
            </a:prstGeom>
            <a:grp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/>
                <a:t>Ж</a:t>
              </a:r>
              <a:endParaRPr lang="ru-RU" sz="2800" b="1" dirty="0"/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6250015" y="5085184"/>
            <a:ext cx="562914" cy="585646"/>
            <a:chOff x="511350" y="3851466"/>
            <a:chExt cx="532258" cy="585646"/>
          </a:xfrm>
          <a:noFill/>
        </p:grpSpPr>
        <p:sp>
          <p:nvSpPr>
            <p:cNvPr id="34" name="Овал 33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22490" y="3851466"/>
              <a:ext cx="237311" cy="523220"/>
            </a:xfrm>
            <a:prstGeom prst="rect">
              <a:avLst/>
            </a:prstGeom>
            <a:grp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/>
                <a:t>З</a:t>
              </a:r>
              <a:endParaRPr lang="ru-RU" sz="2800" b="1" dirty="0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3635896" y="5013176"/>
            <a:ext cx="562914" cy="585646"/>
            <a:chOff x="511350" y="3851466"/>
            <a:chExt cx="532258" cy="585646"/>
          </a:xfrm>
          <a:noFill/>
        </p:grpSpPr>
        <p:sp>
          <p:nvSpPr>
            <p:cNvPr id="31" name="Овал 30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22490" y="3851466"/>
              <a:ext cx="237311" cy="523220"/>
            </a:xfrm>
            <a:prstGeom prst="rect">
              <a:avLst/>
            </a:prstGeom>
            <a:grp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/>
                <a:t>Е</a:t>
              </a:r>
              <a:endParaRPr lang="ru-RU" sz="2800" b="1" dirty="0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2059937" y="5013176"/>
            <a:ext cx="562914" cy="585646"/>
            <a:chOff x="511350" y="3851466"/>
            <a:chExt cx="532258" cy="585646"/>
          </a:xfrm>
          <a:noFill/>
        </p:grpSpPr>
        <p:sp>
          <p:nvSpPr>
            <p:cNvPr id="22" name="Овал 21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22490" y="3851466"/>
              <a:ext cx="237311" cy="523220"/>
            </a:xfrm>
            <a:prstGeom prst="rect">
              <a:avLst/>
            </a:prstGeom>
            <a:grp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/>
                <a:t>Г</a:t>
              </a:r>
              <a:endParaRPr lang="ru-RU" sz="2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834601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Прямоугольник 4"/>
          <p:cNvSpPr/>
          <p:nvPr/>
        </p:nvSpPr>
        <p:spPr>
          <a:xfrm>
            <a:off x="353863" y="232171"/>
            <a:ext cx="8685237" cy="6384869"/>
          </a:xfrm>
          <a:prstGeom prst="rect">
            <a:avLst/>
          </a:prstGeom>
          <a:ln>
            <a:noFill/>
          </a:ln>
          <a:effectLst>
            <a:glow rad="660400">
              <a:schemeClr val="accent1">
                <a:satMod val="175000"/>
                <a:alpha val="40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 useBgFill="1">
        <p:nvSpPr>
          <p:cNvPr id="4" name="Прямоугольник 3"/>
          <p:cNvSpPr/>
          <p:nvPr/>
        </p:nvSpPr>
        <p:spPr>
          <a:xfrm>
            <a:off x="179513" y="-19968"/>
            <a:ext cx="8793804" cy="6617040"/>
          </a:xfrm>
          <a:prstGeom prst="rect">
            <a:avLst/>
          </a:prstGeom>
          <a:ln>
            <a:noFill/>
          </a:ln>
          <a:effectLst>
            <a:glow rad="660400">
              <a:schemeClr val="accent1">
                <a:satMod val="175000"/>
                <a:alpha val="40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247376" y="159023"/>
            <a:ext cx="2700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 smtClean="0">
                <a:solidFill>
                  <a:srgbClr val="C00000"/>
                </a:solidFill>
              </a:rPr>
              <a:t>Решение задачи 2</a:t>
            </a:r>
            <a:r>
              <a:rPr lang="ru-RU" sz="2400" b="1" u="sng" dirty="0" smtClean="0"/>
              <a:t>.</a:t>
            </a:r>
            <a:endParaRPr lang="ru-RU" sz="24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353863" y="620688"/>
            <a:ext cx="85536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1. Нач­нем </a:t>
            </a:r>
            <a:r>
              <a:rPr lang="ru-RU" sz="2400" dirty="0"/>
              <a:t>счи­тать ко­ли­че­ство путей с конца марш­ру­та – с го­ро­да </a:t>
            </a:r>
            <a:r>
              <a:rPr lang="ru-RU" sz="2800" b="1" dirty="0"/>
              <a:t>И</a:t>
            </a:r>
            <a:r>
              <a:rPr lang="ru-RU" sz="2400" dirty="0"/>
              <a:t>. N</a:t>
            </a:r>
            <a:r>
              <a:rPr lang="ru-RU" sz="2400" baseline="-25000" dirty="0"/>
              <a:t>X</a:t>
            </a:r>
            <a:r>
              <a:rPr lang="ru-RU" sz="2400" dirty="0"/>
              <a:t> — ко­ли­че­ство раз­лич­ных путей из го­ро­да А в город X, N — общее число </a:t>
            </a:r>
            <a:r>
              <a:rPr lang="ru-RU" sz="2400" dirty="0" smtClean="0"/>
              <a:t>путей.</a:t>
            </a:r>
            <a:r>
              <a:rPr lang="ru-RU" sz="2400" dirty="0"/>
              <a:t> </a:t>
            </a:r>
            <a:r>
              <a:rPr lang="ru-RU" sz="2400" dirty="0" smtClean="0"/>
              <a:t>В </a:t>
            </a:r>
            <a:r>
              <a:rPr lang="ru-RU" sz="2400" dirty="0"/>
              <a:t>"И" можно при­е­хать из Д, Ж, или З, по­это­му </a:t>
            </a:r>
            <a:r>
              <a:rPr lang="ru-RU" sz="2400" dirty="0" smtClean="0"/>
              <a:t>          </a:t>
            </a:r>
            <a:r>
              <a:rPr lang="ru-RU" sz="3200" b="1" dirty="0" smtClean="0">
                <a:solidFill>
                  <a:srgbClr val="002060"/>
                </a:solidFill>
              </a:rPr>
              <a:t>N </a:t>
            </a:r>
            <a:r>
              <a:rPr lang="ru-RU" sz="3200" b="1" dirty="0">
                <a:solidFill>
                  <a:srgbClr val="002060"/>
                </a:solidFill>
              </a:rPr>
              <a:t>= N</a:t>
            </a:r>
            <a:r>
              <a:rPr lang="ru-RU" sz="3200" b="1" baseline="-25000" dirty="0">
                <a:solidFill>
                  <a:srgbClr val="002060"/>
                </a:solidFill>
              </a:rPr>
              <a:t>И</a:t>
            </a:r>
            <a:r>
              <a:rPr lang="ru-RU" sz="3200" b="1" dirty="0">
                <a:solidFill>
                  <a:srgbClr val="002060"/>
                </a:solidFill>
              </a:rPr>
              <a:t> = N</a:t>
            </a:r>
            <a:r>
              <a:rPr lang="ru-RU" sz="3200" b="1" baseline="-25000" dirty="0">
                <a:solidFill>
                  <a:srgbClr val="002060"/>
                </a:solidFill>
              </a:rPr>
              <a:t>Д</a:t>
            </a:r>
            <a:r>
              <a:rPr lang="ru-RU" sz="3200" b="1" dirty="0">
                <a:solidFill>
                  <a:srgbClr val="002060"/>
                </a:solidFill>
              </a:rPr>
              <a:t> + N</a:t>
            </a:r>
            <a:r>
              <a:rPr lang="ru-RU" sz="3200" b="1" baseline="-25000" dirty="0">
                <a:solidFill>
                  <a:srgbClr val="002060"/>
                </a:solidFill>
              </a:rPr>
              <a:t>Ж</a:t>
            </a:r>
            <a:r>
              <a:rPr lang="ru-RU" sz="3200" b="1" dirty="0">
                <a:solidFill>
                  <a:srgbClr val="002060"/>
                </a:solidFill>
              </a:rPr>
              <a:t> + N </a:t>
            </a:r>
            <a:r>
              <a:rPr lang="ru-RU" sz="3200" b="1" baseline="-25000" dirty="0">
                <a:solidFill>
                  <a:srgbClr val="002060"/>
                </a:solidFill>
              </a:rPr>
              <a:t>З</a:t>
            </a:r>
            <a:r>
              <a:rPr lang="ru-RU" sz="3200" b="1" dirty="0">
                <a:solidFill>
                  <a:srgbClr val="002060"/>
                </a:solidFill>
              </a:rPr>
              <a:t> (1</a:t>
            </a:r>
            <a:r>
              <a:rPr lang="ru-RU" sz="3200" b="1" dirty="0" smtClean="0">
                <a:solidFill>
                  <a:srgbClr val="002060"/>
                </a:solidFill>
              </a:rPr>
              <a:t>)</a:t>
            </a:r>
            <a:endParaRPr lang="ru-RU" sz="3200" b="1" dirty="0">
              <a:solidFill>
                <a:srgbClr val="002060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3046682" y="3984714"/>
            <a:ext cx="3043976" cy="108124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115183" y="2803441"/>
            <a:ext cx="3206655" cy="741759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194907" y="3717032"/>
            <a:ext cx="1890755" cy="1024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Группа 20"/>
          <p:cNvGrpSpPr/>
          <p:nvPr/>
        </p:nvGrpSpPr>
        <p:grpSpPr>
          <a:xfrm>
            <a:off x="2483768" y="2518362"/>
            <a:ext cx="562914" cy="585646"/>
            <a:chOff x="511350" y="3851466"/>
            <a:chExt cx="532258" cy="585646"/>
          </a:xfrm>
          <a:gradFill>
            <a:gsLst>
              <a:gs pos="41000">
                <a:srgbClr val="FFFF00"/>
              </a:gs>
              <a:gs pos="64000">
                <a:srgbClr val="DC16B6">
                  <a:alpha val="62000"/>
                  <a:lumMod val="88000"/>
                </a:srgbClr>
              </a:gs>
              <a:gs pos="7000">
                <a:srgbClr val="00B050"/>
              </a:gs>
            </a:gsLst>
            <a:path path="circle">
              <a:fillToRect l="50000" t="50000" r="50000" b="50000"/>
            </a:path>
          </a:gradFill>
          <a:effectLst>
            <a:glow rad="114300">
              <a:srgbClr val="FF0000">
                <a:alpha val="40000"/>
              </a:srgbClr>
            </a:glow>
          </a:effectLst>
        </p:grpSpPr>
        <p:sp>
          <p:nvSpPr>
            <p:cNvPr id="22" name="Овал 21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22490" y="3851466"/>
              <a:ext cx="237311" cy="461665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/>
                <a:t>Д</a:t>
              </a:r>
              <a:endParaRPr lang="ru-RU" sz="2400" b="1" dirty="0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3575498" y="3523049"/>
            <a:ext cx="562914" cy="585646"/>
            <a:chOff x="511350" y="3851466"/>
            <a:chExt cx="532258" cy="585646"/>
          </a:xfrm>
          <a:gradFill>
            <a:gsLst>
              <a:gs pos="41000">
                <a:srgbClr val="FFFF00"/>
              </a:gs>
              <a:gs pos="64000">
                <a:srgbClr val="DC16B6">
                  <a:alpha val="62000"/>
                  <a:lumMod val="88000"/>
                </a:srgbClr>
              </a:gs>
              <a:gs pos="7000">
                <a:srgbClr val="00B050"/>
              </a:gs>
            </a:gsLst>
            <a:path path="circle">
              <a:fillToRect l="50000" t="50000" r="50000" b="50000"/>
            </a:path>
          </a:gradFill>
          <a:effectLst>
            <a:glow rad="114300">
              <a:srgbClr val="FF0000">
                <a:alpha val="40000"/>
              </a:srgbClr>
            </a:glow>
          </a:effectLst>
        </p:grpSpPr>
        <p:sp>
          <p:nvSpPr>
            <p:cNvPr id="25" name="Овал 24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22490" y="3851466"/>
              <a:ext cx="237311" cy="461665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/>
                <a:t>Ж</a:t>
              </a:r>
              <a:endParaRPr lang="ru-RU" sz="2400" b="1" dirty="0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2406914" y="4835130"/>
            <a:ext cx="562914" cy="585646"/>
            <a:chOff x="511350" y="3851466"/>
            <a:chExt cx="532258" cy="585646"/>
          </a:xfrm>
          <a:gradFill>
            <a:gsLst>
              <a:gs pos="41000">
                <a:srgbClr val="FFFF00"/>
              </a:gs>
              <a:gs pos="64000">
                <a:srgbClr val="DC16B6">
                  <a:alpha val="62000"/>
                  <a:lumMod val="88000"/>
                </a:srgbClr>
              </a:gs>
              <a:gs pos="7000">
                <a:srgbClr val="00B050"/>
              </a:gs>
            </a:gsLst>
            <a:path path="circle">
              <a:fillToRect l="50000" t="50000" r="50000" b="50000"/>
            </a:path>
          </a:gradFill>
          <a:effectLst>
            <a:glow rad="114300">
              <a:srgbClr val="FF0000">
                <a:alpha val="40000"/>
              </a:srgbClr>
            </a:glow>
          </a:effectLst>
        </p:grpSpPr>
        <p:sp>
          <p:nvSpPr>
            <p:cNvPr id="28" name="Овал 27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22490" y="3851466"/>
              <a:ext cx="237311" cy="461665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/>
                <a:t>З</a:t>
              </a:r>
              <a:endParaRPr lang="ru-RU" sz="2400" b="1" dirty="0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6262718" y="3461058"/>
            <a:ext cx="562914" cy="585646"/>
            <a:chOff x="511350" y="3851466"/>
            <a:chExt cx="532258" cy="585646"/>
          </a:xfrm>
          <a:gradFill>
            <a:gsLst>
              <a:gs pos="41000">
                <a:srgbClr val="FFFF00"/>
              </a:gs>
              <a:gs pos="64000">
                <a:srgbClr val="DC16B6">
                  <a:alpha val="62000"/>
                  <a:lumMod val="88000"/>
                </a:srgbClr>
              </a:gs>
              <a:gs pos="7000">
                <a:srgbClr val="00B050"/>
              </a:gs>
            </a:gsLst>
            <a:path path="circle">
              <a:fillToRect l="50000" t="50000" r="50000" b="50000"/>
            </a:path>
          </a:gradFill>
          <a:effectLst>
            <a:glow rad="393700">
              <a:srgbClr val="C00000">
                <a:alpha val="40000"/>
              </a:srgbClr>
            </a:glow>
          </a:effectLst>
        </p:grpSpPr>
        <p:sp>
          <p:nvSpPr>
            <p:cNvPr id="10" name="Овал 9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03287" y="3851466"/>
              <a:ext cx="237311" cy="584775"/>
            </a:xfrm>
            <a:prstGeom prst="rect">
              <a:avLst/>
            </a:prstGeom>
            <a:noFill/>
            <a:ln w="57150">
              <a:noFill/>
            </a:ln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И</a:t>
              </a:r>
              <a:endParaRPr lang="ru-RU" sz="3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43357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5" name="Прямоугольник 94"/>
          <p:cNvSpPr/>
          <p:nvPr/>
        </p:nvSpPr>
        <p:spPr>
          <a:xfrm>
            <a:off x="179513" y="232171"/>
            <a:ext cx="8859588" cy="6384869"/>
          </a:xfrm>
          <a:prstGeom prst="rect">
            <a:avLst/>
          </a:prstGeom>
          <a:ln>
            <a:noFill/>
          </a:ln>
          <a:effectLst>
            <a:glow rad="660400">
              <a:schemeClr val="accent1">
                <a:satMod val="175000"/>
                <a:alpha val="40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01795" y="225699"/>
            <a:ext cx="8167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2. Ана­ло­гич­но:</a:t>
            </a:r>
          </a:p>
          <a:p>
            <a:r>
              <a:rPr lang="ru-RU" sz="2400" dirty="0" smtClean="0"/>
              <a:t>   </a:t>
            </a:r>
            <a:r>
              <a:rPr lang="ru-RU" sz="2400" b="1" dirty="0" smtClean="0"/>
              <a:t>N</a:t>
            </a:r>
            <a:r>
              <a:rPr lang="ru-RU" sz="2400" b="1" baseline="-25000" dirty="0" smtClean="0"/>
              <a:t>Д</a:t>
            </a:r>
            <a:r>
              <a:rPr lang="ru-RU" sz="2400" b="1" dirty="0"/>
              <a:t> = </a:t>
            </a:r>
            <a:r>
              <a:rPr lang="ru-RU" sz="2400" b="1" dirty="0" smtClean="0"/>
              <a:t>N</a:t>
            </a:r>
            <a:r>
              <a:rPr lang="ru-RU" sz="2400" b="1" baseline="-25000" dirty="0" smtClean="0"/>
              <a:t>Б</a:t>
            </a:r>
            <a:r>
              <a:rPr lang="ru-RU" sz="2400" b="1" dirty="0" smtClean="0"/>
              <a:t>;       N</a:t>
            </a:r>
            <a:r>
              <a:rPr lang="ru-RU" sz="2400" b="1" baseline="-25000" dirty="0" smtClean="0"/>
              <a:t>Ж</a:t>
            </a:r>
            <a:r>
              <a:rPr lang="ru-RU" sz="2400" b="1" dirty="0"/>
              <a:t> = N</a:t>
            </a:r>
            <a:r>
              <a:rPr lang="ru-RU" sz="2400" b="1" baseline="-25000" dirty="0"/>
              <a:t>Б</a:t>
            </a:r>
            <a:r>
              <a:rPr lang="ru-RU" sz="2400" b="1" dirty="0"/>
              <a:t> + N</a:t>
            </a:r>
            <a:r>
              <a:rPr lang="ru-RU" sz="2400" b="1" baseline="-25000" dirty="0"/>
              <a:t>В</a:t>
            </a:r>
            <a:r>
              <a:rPr lang="ru-RU" sz="2400" b="1" dirty="0"/>
              <a:t> + </a:t>
            </a:r>
            <a:r>
              <a:rPr lang="ru-RU" sz="2400" b="1" dirty="0" smtClean="0"/>
              <a:t>N</a:t>
            </a:r>
            <a:r>
              <a:rPr lang="ru-RU" sz="2400" b="1" baseline="-25000" dirty="0" smtClean="0"/>
              <a:t>Е</a:t>
            </a:r>
            <a:r>
              <a:rPr lang="ru-RU" sz="2400" b="1" dirty="0" smtClean="0"/>
              <a:t>;          N</a:t>
            </a:r>
            <a:r>
              <a:rPr lang="ru-RU" sz="2400" b="1" baseline="-25000" dirty="0" smtClean="0"/>
              <a:t>З</a:t>
            </a:r>
            <a:r>
              <a:rPr lang="ru-RU" sz="2400" b="1" dirty="0"/>
              <a:t> = N</a:t>
            </a:r>
            <a:r>
              <a:rPr lang="ru-RU" sz="2400" b="1" baseline="-25000" dirty="0"/>
              <a:t>Ж</a:t>
            </a:r>
            <a:r>
              <a:rPr lang="ru-RU" sz="2400" b="1" dirty="0"/>
              <a:t> + N</a:t>
            </a:r>
            <a:r>
              <a:rPr lang="ru-RU" sz="2400" b="1" baseline="-25000" dirty="0"/>
              <a:t>Е</a:t>
            </a:r>
            <a:r>
              <a:rPr lang="ru-RU" sz="2400" b="1" dirty="0" smtClean="0"/>
              <a:t>.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6660232" y="2580730"/>
            <a:ext cx="1370706" cy="148048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>
            <a:stCxn id="8" idx="6"/>
          </p:cNvCxnSpPr>
          <p:nvPr/>
        </p:nvCxnSpPr>
        <p:spPr>
          <a:xfrm>
            <a:off x="5818780" y="1482013"/>
            <a:ext cx="2377820" cy="79035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6069669" y="2444197"/>
            <a:ext cx="1890755" cy="1024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6"/>
          <p:cNvGrpSpPr/>
          <p:nvPr/>
        </p:nvGrpSpPr>
        <p:grpSpPr>
          <a:xfrm>
            <a:off x="5255866" y="1189190"/>
            <a:ext cx="562914" cy="585646"/>
            <a:chOff x="511350" y="3851466"/>
            <a:chExt cx="532258" cy="585646"/>
          </a:xfrm>
          <a:solidFill>
            <a:srgbClr val="42C4DA"/>
          </a:solidFill>
          <a:effectLst>
            <a:glow rad="114300">
              <a:srgbClr val="FF0000">
                <a:alpha val="40000"/>
              </a:srgb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8" name="Овал 7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 w="57150"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22490" y="3851466"/>
              <a:ext cx="237311" cy="584775"/>
            </a:xfrm>
            <a:prstGeom prst="rect">
              <a:avLst/>
            </a:prstGeom>
            <a:grpFill/>
            <a:ln w="57150"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Д</a:t>
              </a:r>
              <a:endParaRPr lang="ru-RU" sz="3200" b="1" dirty="0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5450260" y="2250214"/>
            <a:ext cx="562914" cy="593578"/>
            <a:chOff x="511350" y="3851466"/>
            <a:chExt cx="532258" cy="593578"/>
          </a:xfrm>
          <a:solidFill>
            <a:srgbClr val="42C4DA"/>
          </a:solidFill>
          <a:effectLst>
            <a:glow rad="114300">
              <a:srgbClr val="FF0000">
                <a:alpha val="40000"/>
              </a:srgb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11" name="Овал 10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 w="57150"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3672" y="3860269"/>
              <a:ext cx="237311" cy="584775"/>
            </a:xfrm>
            <a:prstGeom prst="rect">
              <a:avLst/>
            </a:prstGeom>
            <a:grpFill/>
            <a:ln w="57150"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Ж</a:t>
              </a:r>
              <a:endParaRPr lang="ru-RU" sz="3200" b="1" dirty="0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069669" y="3854288"/>
            <a:ext cx="562914" cy="585646"/>
            <a:chOff x="511350" y="3851466"/>
            <a:chExt cx="532258" cy="585646"/>
          </a:xfrm>
          <a:solidFill>
            <a:srgbClr val="42C4DA"/>
          </a:solidFill>
          <a:effectLst>
            <a:glow rad="114300">
              <a:srgbClr val="FF0000">
                <a:alpha val="40000"/>
              </a:srgbClr>
            </a:glo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14" name="Овал 13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 w="57150"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22490" y="3851466"/>
              <a:ext cx="237311" cy="584775"/>
            </a:xfrm>
            <a:prstGeom prst="rect">
              <a:avLst/>
            </a:prstGeom>
            <a:grpFill/>
            <a:ln w="57150"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З</a:t>
              </a:r>
              <a:endParaRPr lang="ru-RU" sz="3200" b="1" dirty="0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8165685" y="2165439"/>
            <a:ext cx="562914" cy="585646"/>
            <a:chOff x="511350" y="3851466"/>
            <a:chExt cx="532258" cy="585646"/>
          </a:xfrm>
          <a:solidFill>
            <a:srgbClr val="F0820A"/>
          </a:solidFill>
          <a:effectLst>
            <a:glow rad="228600">
              <a:srgbClr val="22088E">
                <a:alpha val="55000"/>
              </a:srgbClr>
            </a:glo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7" name="Овал 16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 w="57150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03288" y="3851466"/>
              <a:ext cx="237311" cy="584776"/>
            </a:xfrm>
            <a:prstGeom prst="rect">
              <a:avLst/>
            </a:prstGeom>
            <a:grpFill/>
            <a:ln w="57150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И</a:t>
              </a:r>
              <a:endParaRPr lang="ru-RU" sz="3200" b="1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84290" y="4725144"/>
            <a:ext cx="45529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3. </a:t>
            </a:r>
            <a:r>
              <a:rPr lang="ru-RU" sz="2400" b="1" dirty="0"/>
              <a:t>. До­ба­вим еще вер­ши­ны:</a:t>
            </a:r>
          </a:p>
          <a:p>
            <a:r>
              <a:rPr lang="ru-RU" sz="2400" b="1" dirty="0"/>
              <a:t>N</a:t>
            </a:r>
            <a:r>
              <a:rPr lang="ru-RU" sz="2400" b="1" baseline="-25000" dirty="0"/>
              <a:t>Б</a:t>
            </a:r>
            <a:r>
              <a:rPr lang="ru-RU" sz="2400" b="1" dirty="0"/>
              <a:t> = N</a:t>
            </a:r>
            <a:r>
              <a:rPr lang="ru-RU" sz="2400" b="1" baseline="-25000" dirty="0"/>
              <a:t>А</a:t>
            </a:r>
            <a:r>
              <a:rPr lang="ru-RU" sz="2400" b="1" dirty="0"/>
              <a:t> = 1;</a:t>
            </a:r>
          </a:p>
          <a:p>
            <a:r>
              <a:rPr lang="ru-RU" sz="2400" b="1" dirty="0"/>
              <a:t>N</a:t>
            </a:r>
            <a:r>
              <a:rPr lang="ru-RU" sz="2400" b="1" baseline="-25000" dirty="0"/>
              <a:t>В</a:t>
            </a:r>
            <a:r>
              <a:rPr lang="ru-RU" sz="2400" b="1" dirty="0"/>
              <a:t> = N</a:t>
            </a:r>
            <a:r>
              <a:rPr lang="ru-RU" sz="2400" b="1" baseline="-25000" dirty="0"/>
              <a:t>А</a:t>
            </a:r>
            <a:r>
              <a:rPr lang="ru-RU" sz="2400" b="1" dirty="0"/>
              <a:t> + N</a:t>
            </a:r>
            <a:r>
              <a:rPr lang="ru-RU" sz="2400" b="1" baseline="-25000" dirty="0"/>
              <a:t>Г</a:t>
            </a:r>
            <a:r>
              <a:rPr lang="ru-RU" sz="2400" b="1" dirty="0"/>
              <a:t> = 1 + 1 = 2;</a:t>
            </a:r>
          </a:p>
          <a:p>
            <a:r>
              <a:rPr lang="ru-RU" sz="2400" b="1" dirty="0"/>
              <a:t>N</a:t>
            </a:r>
            <a:r>
              <a:rPr lang="ru-RU" sz="2400" b="1" baseline="-25000" dirty="0"/>
              <a:t>Е</a:t>
            </a:r>
            <a:r>
              <a:rPr lang="ru-RU" sz="2400" b="1" dirty="0"/>
              <a:t> = N</a:t>
            </a:r>
            <a:r>
              <a:rPr lang="ru-RU" sz="2400" b="1" baseline="-25000" dirty="0"/>
              <a:t>В</a:t>
            </a:r>
            <a:r>
              <a:rPr lang="ru-RU" sz="2400" b="1" dirty="0"/>
              <a:t> + N</a:t>
            </a:r>
            <a:r>
              <a:rPr lang="ru-RU" sz="2400" b="1" baseline="-25000" dirty="0"/>
              <a:t>Г</a:t>
            </a:r>
            <a:r>
              <a:rPr lang="ru-RU" sz="2400" b="1" dirty="0"/>
              <a:t> = 2 + 1 = 3;</a:t>
            </a:r>
          </a:p>
          <a:p>
            <a:r>
              <a:rPr lang="ru-RU" sz="2400" b="1" dirty="0"/>
              <a:t>N</a:t>
            </a:r>
            <a:r>
              <a:rPr lang="ru-RU" sz="2400" b="1" baseline="-25000" dirty="0"/>
              <a:t>Г</a:t>
            </a:r>
            <a:r>
              <a:rPr lang="ru-RU" sz="2400" b="1" dirty="0"/>
              <a:t> = N</a:t>
            </a:r>
            <a:r>
              <a:rPr lang="ru-RU" sz="2400" b="1" baseline="-25000" dirty="0"/>
              <a:t>А</a:t>
            </a:r>
            <a:r>
              <a:rPr lang="ru-RU" sz="2400" b="1" dirty="0"/>
              <a:t> = 1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cxnSp>
        <p:nvCxnSpPr>
          <p:cNvPr id="26" name="Прямая со стрелкой 25"/>
          <p:cNvCxnSpPr/>
          <p:nvPr/>
        </p:nvCxnSpPr>
        <p:spPr>
          <a:xfrm flipV="1">
            <a:off x="3886143" y="2763077"/>
            <a:ext cx="1535796" cy="138403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3775228" y="1495961"/>
            <a:ext cx="1691735" cy="93555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3618247" y="2607257"/>
            <a:ext cx="1803692" cy="10462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4024425" y="4320940"/>
            <a:ext cx="2093314" cy="16295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3819711" y="1286526"/>
            <a:ext cx="1429712" cy="55351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3384472" y="3040085"/>
            <a:ext cx="184260" cy="100501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5895254" y="2854410"/>
            <a:ext cx="444970" cy="943479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Группа 32"/>
          <p:cNvGrpSpPr/>
          <p:nvPr/>
        </p:nvGrpSpPr>
        <p:grpSpPr>
          <a:xfrm>
            <a:off x="3212314" y="966028"/>
            <a:ext cx="562914" cy="585646"/>
            <a:chOff x="511350" y="3851466"/>
            <a:chExt cx="532258" cy="585646"/>
          </a:xfrm>
          <a:solidFill>
            <a:srgbClr val="26E826"/>
          </a:solidFill>
          <a:effectLst>
            <a:glow rad="228600">
              <a:srgbClr val="FF0000">
                <a:alpha val="40000"/>
              </a:srgbClr>
            </a:glo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4" name="Овал 33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 w="5715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22490" y="3851466"/>
              <a:ext cx="237311" cy="584775"/>
            </a:xfrm>
            <a:prstGeom prst="rect">
              <a:avLst/>
            </a:prstGeom>
            <a:grpFill/>
            <a:ln w="5715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Б</a:t>
              </a:r>
              <a:endParaRPr lang="ru-RU" sz="3200" b="1" dirty="0"/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3026183" y="2436126"/>
            <a:ext cx="562914" cy="585646"/>
            <a:chOff x="511350" y="3851466"/>
            <a:chExt cx="532258" cy="585646"/>
          </a:xfrm>
          <a:solidFill>
            <a:srgbClr val="26E826"/>
          </a:solidFill>
          <a:effectLst>
            <a:glow rad="228600">
              <a:srgbClr val="FF0000">
                <a:alpha val="40000"/>
              </a:srgbClr>
            </a:glo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37" name="Овал 36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 w="5715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22490" y="3851466"/>
              <a:ext cx="237311" cy="584775"/>
            </a:xfrm>
            <a:prstGeom prst="rect">
              <a:avLst/>
            </a:prstGeom>
            <a:grpFill/>
            <a:ln w="5715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В</a:t>
              </a:r>
              <a:endParaRPr lang="ru-RU" sz="3200" b="1" dirty="0"/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3433987" y="4045095"/>
            <a:ext cx="562914" cy="597969"/>
            <a:chOff x="511350" y="3851466"/>
            <a:chExt cx="532258" cy="597969"/>
          </a:xfrm>
          <a:solidFill>
            <a:srgbClr val="26E826"/>
          </a:solidFill>
          <a:effectLst>
            <a:glow rad="228600">
              <a:srgbClr val="FF0000">
                <a:alpha val="40000"/>
              </a:srgbClr>
            </a:glo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43" name="Овал 42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 w="5715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38757" y="3864660"/>
              <a:ext cx="237311" cy="584775"/>
            </a:xfrm>
            <a:prstGeom prst="rect">
              <a:avLst/>
            </a:prstGeom>
            <a:grpFill/>
            <a:ln w="5715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Е</a:t>
              </a:r>
              <a:endParaRPr lang="ru-RU" sz="3200" b="1" dirty="0"/>
            </a:p>
          </p:txBody>
        </p:sp>
      </p:grpSp>
      <p:cxnSp>
        <p:nvCxnSpPr>
          <p:cNvPr id="56" name="Прямая со стрелкой 55"/>
          <p:cNvCxnSpPr/>
          <p:nvPr/>
        </p:nvCxnSpPr>
        <p:spPr>
          <a:xfrm flipV="1">
            <a:off x="897645" y="1258851"/>
            <a:ext cx="2339466" cy="101351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flipV="1">
            <a:off x="1732235" y="3039214"/>
            <a:ext cx="1355106" cy="1091647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750982" y="2854410"/>
            <a:ext cx="618317" cy="1190685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897645" y="2596120"/>
            <a:ext cx="2189696" cy="11137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1814672" y="4257007"/>
            <a:ext cx="1552596" cy="80911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Группа 63"/>
          <p:cNvGrpSpPr/>
          <p:nvPr/>
        </p:nvGrpSpPr>
        <p:grpSpPr>
          <a:xfrm>
            <a:off x="1187624" y="3964183"/>
            <a:ext cx="627048" cy="585646"/>
            <a:chOff x="511350" y="3851466"/>
            <a:chExt cx="532258" cy="585646"/>
          </a:xfrm>
          <a:solidFill>
            <a:srgbClr val="FFFF00"/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65" name="Овал 64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 w="5715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22490" y="3851466"/>
              <a:ext cx="237311" cy="584775"/>
            </a:xfrm>
            <a:prstGeom prst="rect">
              <a:avLst/>
            </a:prstGeom>
            <a:grpFill/>
            <a:ln w="57150"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Г</a:t>
              </a:r>
              <a:endParaRPr lang="ru-RU" sz="3200" b="1" dirty="0"/>
            </a:p>
          </p:txBody>
        </p:sp>
      </p:grpSp>
      <p:grpSp>
        <p:nvGrpSpPr>
          <p:cNvPr id="78" name="Группа 77"/>
          <p:cNvGrpSpPr/>
          <p:nvPr/>
        </p:nvGrpSpPr>
        <p:grpSpPr>
          <a:xfrm>
            <a:off x="347347" y="2231352"/>
            <a:ext cx="562914" cy="585646"/>
            <a:chOff x="511350" y="3851466"/>
            <a:chExt cx="532258" cy="585646"/>
          </a:xfrm>
          <a:solidFill>
            <a:srgbClr val="F0820A"/>
          </a:solidFill>
          <a:effectLst>
            <a:glow rad="228600">
              <a:srgbClr val="22088E">
                <a:alpha val="55000"/>
              </a:srgbClr>
            </a:glo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79" name="Овал 78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 w="57150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03288" y="3851466"/>
              <a:ext cx="237311" cy="584776"/>
            </a:xfrm>
            <a:prstGeom prst="rect">
              <a:avLst/>
            </a:prstGeom>
            <a:grpFill/>
            <a:ln w="57150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rtlCol="0">
              <a:spAutoFit/>
            </a:bodyPr>
            <a:lstStyle/>
            <a:p>
              <a:r>
                <a:rPr lang="ru-RU" sz="3200" b="1" dirty="0"/>
                <a:t>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280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1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1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1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1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1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1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1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1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1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Прямоугольник 3"/>
          <p:cNvSpPr/>
          <p:nvPr/>
        </p:nvSpPr>
        <p:spPr>
          <a:xfrm>
            <a:off x="421716" y="130649"/>
            <a:ext cx="8685237" cy="6480721"/>
          </a:xfrm>
          <a:prstGeom prst="rect">
            <a:avLst/>
          </a:prstGeom>
          <a:ln>
            <a:noFill/>
          </a:ln>
          <a:effectLst>
            <a:glow rad="660400">
              <a:schemeClr val="accent1">
                <a:satMod val="175000"/>
                <a:alpha val="40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467544" y="260647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4. Пре­об­ра­зу­ем пер­вые вер­ши­ны с </a:t>
            </a:r>
            <a:r>
              <a:rPr lang="ru-RU" sz="2400" b="1" dirty="0" err="1" smtClean="0"/>
              <a:t>уче­то</a:t>
            </a:r>
            <a:r>
              <a:rPr lang="ru-RU" sz="2400" b="1" dirty="0" smtClean="0"/>
              <a:t> зна­че­ний </a:t>
            </a:r>
            <a:r>
              <a:rPr lang="ru-RU" sz="2400" b="1" dirty="0"/>
              <a:t>вто­рых:</a:t>
            </a:r>
          </a:p>
          <a:p>
            <a:r>
              <a:rPr lang="ru-RU" sz="2800" b="1" dirty="0" smtClean="0">
                <a:solidFill>
                  <a:srgbClr val="22088E"/>
                </a:solidFill>
              </a:rPr>
              <a:t>	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ru-RU" sz="2800" b="1" baseline="-25000" dirty="0" smtClean="0">
                <a:solidFill>
                  <a:schemeClr val="tx2">
                    <a:lumMod val="50000"/>
                  </a:schemeClr>
                </a:solidFill>
              </a:rPr>
              <a:t>Д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 = N</a:t>
            </a:r>
            <a:r>
              <a:rPr lang="ru-RU" sz="2800" b="1" baseline="-25000" dirty="0">
                <a:solidFill>
                  <a:schemeClr val="tx2">
                    <a:lumMod val="50000"/>
                  </a:schemeClr>
                </a:solidFill>
              </a:rPr>
              <a:t>Б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 = 1;</a:t>
            </a:r>
          </a:p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	N</a:t>
            </a:r>
            <a:r>
              <a:rPr lang="ru-RU" sz="2800" b="1" baseline="-25000" dirty="0" smtClean="0">
                <a:solidFill>
                  <a:schemeClr val="tx2">
                    <a:lumMod val="50000"/>
                  </a:schemeClr>
                </a:solidFill>
              </a:rPr>
              <a:t>Ж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 = N</a:t>
            </a:r>
            <a:r>
              <a:rPr lang="ru-RU" sz="2800" b="1" baseline="-25000" dirty="0">
                <a:solidFill>
                  <a:schemeClr val="tx2">
                    <a:lumMod val="50000"/>
                  </a:schemeClr>
                </a:solidFill>
              </a:rPr>
              <a:t>Б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 + N</a:t>
            </a:r>
            <a:r>
              <a:rPr lang="ru-RU" sz="2800" b="1" baseline="-25000" dirty="0">
                <a:solidFill>
                  <a:schemeClr val="tx2">
                    <a:lumMod val="50000"/>
                  </a:schemeClr>
                </a:solidFill>
              </a:rPr>
              <a:t>В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 + N</a:t>
            </a:r>
            <a:r>
              <a:rPr lang="ru-RU" sz="2800" b="1" baseline="-25000" dirty="0">
                <a:solidFill>
                  <a:schemeClr val="tx2">
                    <a:lumMod val="50000"/>
                  </a:schemeClr>
                </a:solidFill>
              </a:rPr>
              <a:t>Е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 = 1 + 2 + 3 = 6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	N</a:t>
            </a:r>
            <a:r>
              <a:rPr lang="ru-RU" sz="2800" b="1" baseline="-25000" dirty="0" smtClean="0">
                <a:solidFill>
                  <a:schemeClr val="tx2">
                    <a:lumMod val="50000"/>
                  </a:schemeClr>
                </a:solidFill>
              </a:rPr>
              <a:t>З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 = N</a:t>
            </a:r>
            <a:r>
              <a:rPr lang="ru-RU" sz="2800" b="1" baseline="-25000" dirty="0">
                <a:solidFill>
                  <a:schemeClr val="tx2">
                    <a:lumMod val="50000"/>
                  </a:schemeClr>
                </a:solidFill>
              </a:rPr>
              <a:t>Ж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 + N</a:t>
            </a:r>
            <a:r>
              <a:rPr lang="ru-RU" sz="2800" b="1" baseline="-25000" dirty="0">
                <a:solidFill>
                  <a:schemeClr val="tx2">
                    <a:lumMod val="50000"/>
                  </a:schemeClr>
                </a:solidFill>
              </a:rPr>
              <a:t>Е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 = 6 + 3 = 9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6464" y="5315436"/>
            <a:ext cx="810396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5. Под­ста­вим в фор­му­лу (1):  </a:t>
            </a:r>
            <a:endParaRPr lang="ru-RU" sz="2400" b="1" dirty="0" smtClean="0"/>
          </a:p>
          <a:p>
            <a:r>
              <a:rPr lang="ru-RU" sz="2400" dirty="0" smtClean="0"/>
              <a:t> </a:t>
            </a:r>
            <a:r>
              <a:rPr lang="ru-RU" sz="2800" b="1" dirty="0">
                <a:solidFill>
                  <a:srgbClr val="22088E"/>
                </a:solidFill>
              </a:rPr>
              <a:t>N = N</a:t>
            </a:r>
            <a:r>
              <a:rPr lang="ru-RU" sz="2800" b="1" baseline="-25000" dirty="0">
                <a:solidFill>
                  <a:srgbClr val="22088E"/>
                </a:solidFill>
              </a:rPr>
              <a:t>К</a:t>
            </a:r>
            <a:r>
              <a:rPr lang="ru-RU" sz="2800" b="1" dirty="0">
                <a:solidFill>
                  <a:srgbClr val="22088E"/>
                </a:solidFill>
              </a:rPr>
              <a:t> = 1 + 6 + 9 = 16</a:t>
            </a:r>
            <a:r>
              <a:rPr lang="ru-RU" sz="2800" b="1" dirty="0" smtClean="0">
                <a:solidFill>
                  <a:srgbClr val="22088E"/>
                </a:solidFill>
              </a:rPr>
              <a:t>.                                 </a:t>
            </a:r>
            <a:r>
              <a:rPr lang="ru-RU" sz="2400" b="1" u="sng" dirty="0" smtClean="0">
                <a:solidFill>
                  <a:srgbClr val="C00000"/>
                </a:solidFill>
              </a:rPr>
              <a:t>Ответ</a:t>
            </a:r>
            <a:r>
              <a:rPr lang="ru-RU" sz="2400" b="1" u="sng" dirty="0">
                <a:solidFill>
                  <a:srgbClr val="C00000"/>
                </a:solidFill>
              </a:rPr>
              <a:t>: </a:t>
            </a:r>
            <a:r>
              <a:rPr lang="ru-RU" sz="2400" b="1" u="sng" dirty="0" smtClean="0">
                <a:solidFill>
                  <a:srgbClr val="C00000"/>
                </a:solidFill>
              </a:rPr>
              <a:t>16</a:t>
            </a:r>
            <a:endParaRPr lang="ru-RU" sz="24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176055" y="2727575"/>
            <a:ext cx="953351" cy="598653"/>
          </a:xfrm>
          <a:prstGeom prst="straightConnector1">
            <a:avLst/>
          </a:prstGeom>
          <a:solidFill>
            <a:srgbClr val="FFFF00"/>
          </a:solidFill>
          <a:ln w="38100">
            <a:noFill/>
            <a:tailEnd type="arrow"/>
          </a:ln>
          <a:effectLst>
            <a:glow rad="101600">
              <a:srgbClr val="FFFF00">
                <a:alpha val="60000"/>
              </a:srgb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2426597" y="3918085"/>
            <a:ext cx="953351" cy="607528"/>
          </a:xfrm>
          <a:prstGeom prst="straightConnector1">
            <a:avLst/>
          </a:prstGeom>
          <a:solidFill>
            <a:srgbClr val="FFFF00"/>
          </a:solidFill>
          <a:ln w="38100">
            <a:noFill/>
            <a:tailEnd type="arrow"/>
          </a:ln>
          <a:effectLst>
            <a:glow rad="101600">
              <a:srgbClr val="FFFF00">
                <a:alpha val="60000"/>
              </a:srgb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4418193" y="3781383"/>
            <a:ext cx="1365755" cy="827176"/>
          </a:xfrm>
          <a:prstGeom prst="straightConnector1">
            <a:avLst/>
          </a:prstGeom>
          <a:solidFill>
            <a:srgbClr val="FFFF00"/>
          </a:solidFill>
          <a:ln w="38100">
            <a:noFill/>
            <a:tailEnd type="arrow"/>
          </a:ln>
          <a:effectLst>
            <a:glow rad="101600">
              <a:srgbClr val="FFFF00">
                <a:alpha val="60000"/>
              </a:srgb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7178448" y="3918085"/>
            <a:ext cx="1356415" cy="875540"/>
          </a:xfrm>
          <a:prstGeom prst="straightConnector1">
            <a:avLst/>
          </a:prstGeom>
          <a:solidFill>
            <a:srgbClr val="FFFF00"/>
          </a:solidFill>
          <a:ln w="38100">
            <a:noFill/>
            <a:tailEnd type="arrow"/>
          </a:ln>
          <a:effectLst>
            <a:glow rad="101600">
              <a:srgbClr val="FFFF00">
                <a:alpha val="60000"/>
              </a:srgb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212065" y="3754616"/>
            <a:ext cx="1071798" cy="853944"/>
          </a:xfrm>
          <a:prstGeom prst="straightConnector1">
            <a:avLst/>
          </a:prstGeom>
          <a:solidFill>
            <a:srgbClr val="FFFF00"/>
          </a:solidFill>
          <a:ln w="38100">
            <a:noFill/>
            <a:tailEnd type="arrow"/>
          </a:ln>
          <a:effectLst>
            <a:glow rad="101600">
              <a:srgbClr val="FFFF00">
                <a:alpha val="60000"/>
              </a:srgb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36" idx="1"/>
          </p:cNvCxnSpPr>
          <p:nvPr/>
        </p:nvCxnSpPr>
        <p:spPr>
          <a:xfrm>
            <a:off x="2703369" y="2692849"/>
            <a:ext cx="3167625" cy="678161"/>
          </a:xfrm>
          <a:prstGeom prst="straightConnector1">
            <a:avLst/>
          </a:prstGeom>
          <a:solidFill>
            <a:srgbClr val="FFFF00"/>
          </a:solidFill>
          <a:ln w="38100">
            <a:noFill/>
            <a:tailEnd type="arrow"/>
          </a:ln>
          <a:effectLst>
            <a:glow rad="101600">
              <a:srgbClr val="FFFF00">
                <a:alpha val="60000"/>
              </a:srgb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148948" y="2621385"/>
            <a:ext cx="3385916" cy="749625"/>
          </a:xfrm>
          <a:prstGeom prst="straightConnector1">
            <a:avLst/>
          </a:prstGeom>
          <a:solidFill>
            <a:srgbClr val="FFFF00"/>
          </a:solidFill>
          <a:ln w="38100">
            <a:noFill/>
            <a:tailEnd type="arrow"/>
          </a:ln>
          <a:effectLst>
            <a:glow rad="101600">
              <a:srgbClr val="FFFF00">
                <a:alpha val="60000"/>
              </a:srgb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33" idx="2"/>
          </p:cNvCxnSpPr>
          <p:nvPr/>
        </p:nvCxnSpPr>
        <p:spPr>
          <a:xfrm>
            <a:off x="1242815" y="3580262"/>
            <a:ext cx="1996453" cy="10351"/>
          </a:xfrm>
          <a:prstGeom prst="straightConnector1">
            <a:avLst/>
          </a:prstGeom>
          <a:solidFill>
            <a:srgbClr val="FFFF00"/>
          </a:solidFill>
          <a:ln w="38100">
            <a:noFill/>
            <a:tailEnd type="arrow"/>
          </a:ln>
          <a:effectLst>
            <a:glow rad="101600">
              <a:srgbClr val="FFFF00">
                <a:alpha val="60000"/>
              </a:srgb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787495" y="3559069"/>
            <a:ext cx="1996453" cy="10351"/>
          </a:xfrm>
          <a:prstGeom prst="straightConnector1">
            <a:avLst/>
          </a:prstGeom>
          <a:solidFill>
            <a:srgbClr val="FFFF00"/>
          </a:solidFill>
          <a:ln w="38100">
            <a:noFill/>
            <a:tailEnd type="arrow"/>
          </a:ln>
          <a:effectLst>
            <a:glow rad="101600">
              <a:srgbClr val="FFFF00">
                <a:alpha val="60000"/>
              </a:srgb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410525" y="3581020"/>
            <a:ext cx="1996453" cy="10351"/>
          </a:xfrm>
          <a:prstGeom prst="straightConnector1">
            <a:avLst/>
          </a:prstGeom>
          <a:solidFill>
            <a:srgbClr val="FFFF00"/>
          </a:solidFill>
          <a:ln w="38100">
            <a:noFill/>
            <a:tailEnd type="arrow"/>
          </a:ln>
          <a:effectLst>
            <a:glow rad="101600">
              <a:srgbClr val="FFFF00">
                <a:alpha val="60000"/>
              </a:srgb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723788" y="4894137"/>
            <a:ext cx="1100022" cy="10351"/>
          </a:xfrm>
          <a:prstGeom prst="straightConnector1">
            <a:avLst/>
          </a:prstGeom>
          <a:solidFill>
            <a:srgbClr val="FFFF00"/>
          </a:solidFill>
          <a:ln w="38100">
            <a:noFill/>
            <a:tailEnd type="arrow"/>
          </a:ln>
          <a:effectLst>
            <a:glow rad="101600">
              <a:srgbClr val="FFFF00">
                <a:alpha val="60000"/>
              </a:srgb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418193" y="4929672"/>
            <a:ext cx="2165873" cy="10351"/>
          </a:xfrm>
          <a:prstGeom prst="straightConnector1">
            <a:avLst/>
          </a:prstGeom>
          <a:solidFill>
            <a:srgbClr val="FFFF00"/>
          </a:solidFill>
          <a:ln w="38100">
            <a:noFill/>
            <a:tailEnd type="arrow"/>
          </a:ln>
          <a:effectLst>
            <a:glow rad="101600">
              <a:srgbClr val="FFFF00">
                <a:alpha val="60000"/>
              </a:srgb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765938" y="2565447"/>
            <a:ext cx="1788627" cy="55938"/>
          </a:xfrm>
          <a:prstGeom prst="straightConnector1">
            <a:avLst/>
          </a:prstGeom>
          <a:solidFill>
            <a:srgbClr val="FFFF00"/>
          </a:solidFill>
          <a:ln w="38100">
            <a:noFill/>
            <a:tailEnd type="arrow"/>
          </a:ln>
          <a:effectLst>
            <a:glow rad="101600">
              <a:srgbClr val="FFFF00">
                <a:alpha val="60000"/>
              </a:srgb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660252" y="3876190"/>
            <a:ext cx="460751" cy="659598"/>
          </a:xfrm>
          <a:prstGeom prst="straightConnector1">
            <a:avLst/>
          </a:prstGeom>
          <a:solidFill>
            <a:srgbClr val="FFFF00"/>
          </a:solidFill>
          <a:ln w="38100">
            <a:noFill/>
            <a:tailEnd type="arrow"/>
          </a:ln>
          <a:effectLst>
            <a:glow rad="101600">
              <a:srgbClr val="FFFF00">
                <a:alpha val="60000"/>
              </a:srgb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254660" y="3876190"/>
            <a:ext cx="460751" cy="732370"/>
          </a:xfrm>
          <a:prstGeom prst="straightConnector1">
            <a:avLst/>
          </a:prstGeom>
          <a:solidFill>
            <a:srgbClr val="FFFF00"/>
          </a:solidFill>
          <a:ln w="38100">
            <a:noFill/>
            <a:tailEnd type="arrow"/>
          </a:ln>
          <a:effectLst>
            <a:glow rad="101600">
              <a:srgbClr val="FFFF00">
                <a:alpha val="60000"/>
              </a:srgb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Группа 19"/>
          <p:cNvGrpSpPr/>
          <p:nvPr/>
        </p:nvGrpSpPr>
        <p:grpSpPr>
          <a:xfrm>
            <a:off x="467544" y="3164803"/>
            <a:ext cx="775271" cy="809234"/>
            <a:chOff x="349367" y="3691734"/>
            <a:chExt cx="694240" cy="800743"/>
          </a:xfrm>
          <a:solidFill>
            <a:srgbClr val="FFFF00"/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2" name="TextBox 21"/>
            <p:cNvSpPr txBox="1"/>
            <p:nvPr/>
          </p:nvSpPr>
          <p:spPr>
            <a:xfrm>
              <a:off x="484767" y="3723896"/>
              <a:ext cx="237311" cy="639549"/>
            </a:xfrm>
            <a:prstGeom prst="rect">
              <a:avLst/>
            </a:prstGeom>
            <a:noFill/>
            <a:ln w="57150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/>
                <a:t>A</a:t>
              </a:r>
              <a:endParaRPr lang="ru-RU" sz="3600" b="1" dirty="0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349367" y="3691734"/>
              <a:ext cx="694240" cy="800743"/>
            </a:xfrm>
            <a:prstGeom prst="ellipse">
              <a:avLst/>
            </a:prstGeom>
            <a:solidFill>
              <a:srgbClr val="26E826"/>
            </a:solidFill>
            <a:ln w="57150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8082823" y="3077307"/>
            <a:ext cx="828963" cy="809234"/>
            <a:chOff x="221075" y="3605157"/>
            <a:chExt cx="742320" cy="800743"/>
          </a:xfrm>
          <a:solidFill>
            <a:srgbClr val="FFFF00"/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5" name="TextBox 24"/>
            <p:cNvSpPr txBox="1"/>
            <p:nvPr/>
          </p:nvSpPr>
          <p:spPr>
            <a:xfrm>
              <a:off x="427646" y="3685753"/>
              <a:ext cx="263140" cy="639549"/>
            </a:xfrm>
            <a:prstGeom prst="rect">
              <a:avLst/>
            </a:prstGeom>
            <a:noFill/>
            <a:ln w="57150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rtlCol="0">
              <a:spAutoFit/>
            </a:bodyPr>
            <a:lstStyle/>
            <a:p>
              <a:r>
                <a:rPr lang="ru-RU" sz="3600" b="1" dirty="0" smtClean="0"/>
                <a:t>И</a:t>
              </a:r>
              <a:endParaRPr lang="ru-RU" sz="3600" b="1" dirty="0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221075" y="3605157"/>
              <a:ext cx="742320" cy="800743"/>
            </a:xfrm>
            <a:prstGeom prst="ellipse">
              <a:avLst/>
            </a:prstGeom>
            <a:solidFill>
              <a:srgbClr val="26E826"/>
            </a:solidFill>
            <a:ln w="57150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2129406" y="2279870"/>
            <a:ext cx="594382" cy="591856"/>
            <a:chOff x="511350" y="3851466"/>
            <a:chExt cx="532258" cy="585646"/>
          </a:xfrm>
          <a:solidFill>
            <a:srgbClr val="FFFF00"/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7" name="Овал 26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57150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2490" y="3851466"/>
              <a:ext cx="237311" cy="523220"/>
            </a:xfrm>
            <a:prstGeom prst="rect">
              <a:avLst/>
            </a:prstGeom>
            <a:noFill/>
            <a:ln w="57150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FFFF00"/>
                  </a:solidFill>
                </a:rPr>
                <a:t>Б</a:t>
              </a:r>
              <a:endParaRPr lang="ru-RU" sz="28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4554565" y="2198807"/>
            <a:ext cx="594382" cy="591856"/>
            <a:chOff x="511350" y="3851466"/>
            <a:chExt cx="532258" cy="585646"/>
          </a:xfrm>
          <a:solidFill>
            <a:srgbClr val="FFFF00"/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30" name="Овал 29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solidFill>
              <a:srgbClr val="F385DE"/>
            </a:solidFill>
            <a:ln w="57150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2490" y="3851466"/>
              <a:ext cx="237311" cy="523220"/>
            </a:xfrm>
            <a:prstGeom prst="rect">
              <a:avLst/>
            </a:prstGeom>
            <a:noFill/>
            <a:ln w="57150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/>
                <a:t>Д</a:t>
              </a:r>
              <a:endParaRPr lang="ru-RU" sz="2800" b="1" dirty="0"/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3239268" y="3294685"/>
            <a:ext cx="594382" cy="591856"/>
            <a:chOff x="511350" y="3851466"/>
            <a:chExt cx="532258" cy="585646"/>
          </a:xfrm>
          <a:solidFill>
            <a:srgbClr val="FFFF00"/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33" name="Овал 32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57150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22490" y="3851466"/>
              <a:ext cx="237311" cy="523220"/>
            </a:xfrm>
            <a:prstGeom prst="rect">
              <a:avLst/>
            </a:prstGeom>
            <a:noFill/>
            <a:ln w="57150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FFFF00"/>
                  </a:solidFill>
                </a:rPr>
                <a:t>В</a:t>
              </a:r>
              <a:endParaRPr lang="ru-RU" sz="28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5783948" y="3284334"/>
            <a:ext cx="594382" cy="591856"/>
            <a:chOff x="511350" y="3851466"/>
            <a:chExt cx="532258" cy="585646"/>
          </a:xfrm>
          <a:solidFill>
            <a:srgbClr val="FFFF00"/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36" name="Овал 35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solidFill>
              <a:srgbClr val="F385DE"/>
            </a:solidFill>
            <a:ln w="57150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22490" y="3851466"/>
              <a:ext cx="237311" cy="523220"/>
            </a:xfrm>
            <a:prstGeom prst="rect">
              <a:avLst/>
            </a:prstGeom>
            <a:noFill/>
            <a:ln w="57150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/>
                <a:t>Ж</a:t>
              </a:r>
              <a:endParaRPr lang="ru-RU" sz="2800" b="1" dirty="0"/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6312392" y="4616955"/>
            <a:ext cx="594382" cy="591856"/>
            <a:chOff x="268071" y="3859773"/>
            <a:chExt cx="532258" cy="585646"/>
          </a:xfrm>
          <a:solidFill>
            <a:srgbClr val="FFFF00"/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39" name="Овал 38"/>
            <p:cNvSpPr/>
            <p:nvPr/>
          </p:nvSpPr>
          <p:spPr>
            <a:xfrm>
              <a:off x="268071" y="3859773"/>
              <a:ext cx="532258" cy="585646"/>
            </a:xfrm>
            <a:prstGeom prst="ellipse">
              <a:avLst/>
            </a:prstGeom>
            <a:solidFill>
              <a:srgbClr val="F385DE"/>
            </a:solidFill>
            <a:ln w="57150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34584" y="3912719"/>
              <a:ext cx="237311" cy="523220"/>
            </a:xfrm>
            <a:prstGeom prst="rect">
              <a:avLst/>
            </a:prstGeom>
            <a:noFill/>
            <a:ln w="57150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/>
                <a:t>З</a:t>
              </a:r>
              <a:endParaRPr lang="ru-RU" sz="2800" b="1" dirty="0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3823811" y="4535788"/>
            <a:ext cx="594382" cy="591856"/>
            <a:chOff x="511350" y="3851466"/>
            <a:chExt cx="532258" cy="585646"/>
          </a:xfrm>
          <a:solidFill>
            <a:srgbClr val="FFFF00"/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42" name="Овал 41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57150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2490" y="3851466"/>
              <a:ext cx="237311" cy="523220"/>
            </a:xfrm>
            <a:prstGeom prst="rect">
              <a:avLst/>
            </a:prstGeom>
            <a:noFill/>
            <a:ln w="57150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rgbClr val="FFFF00"/>
                  </a:solidFill>
                </a:rPr>
                <a:t>Е</a:t>
              </a:r>
              <a:endParaRPr lang="ru-RU" sz="28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2064713" y="4459733"/>
            <a:ext cx="659075" cy="591855"/>
            <a:chOff x="453419" y="3636369"/>
            <a:chExt cx="590189" cy="800743"/>
          </a:xfrm>
          <a:solidFill>
            <a:srgbClr val="FFFF00"/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45" name="Овал 44"/>
            <p:cNvSpPr/>
            <p:nvPr/>
          </p:nvSpPr>
          <p:spPr>
            <a:xfrm>
              <a:off x="453419" y="3636369"/>
              <a:ext cx="590189" cy="800743"/>
            </a:xfrm>
            <a:prstGeom prst="ellipse">
              <a:avLst/>
            </a:prstGeom>
            <a:solidFill>
              <a:srgbClr val="F0820A"/>
            </a:solidFill>
            <a:ln w="57150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11318" y="3645948"/>
              <a:ext cx="237311" cy="791164"/>
            </a:xfrm>
            <a:prstGeom prst="rect">
              <a:avLst/>
            </a:prstGeom>
            <a:noFill/>
            <a:ln w="57150"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Г</a:t>
              </a:r>
              <a:endParaRPr lang="ru-RU" sz="3200" b="1" dirty="0"/>
            </a:p>
          </p:txBody>
        </p:sp>
      </p:grpSp>
      <p:cxnSp>
        <p:nvCxnSpPr>
          <p:cNvPr id="49" name="Прямая со стрелкой 48"/>
          <p:cNvCxnSpPr/>
          <p:nvPr/>
        </p:nvCxnSpPr>
        <p:spPr>
          <a:xfrm flipV="1">
            <a:off x="1139182" y="2727575"/>
            <a:ext cx="953351" cy="643435"/>
          </a:xfrm>
          <a:prstGeom prst="straightConnector1">
            <a:avLst/>
          </a:prstGeom>
          <a:ln w="28575">
            <a:solidFill>
              <a:srgbClr val="22088E"/>
            </a:solidFill>
            <a:tailEnd type="arrow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endCxn id="33" idx="2"/>
          </p:cNvCxnSpPr>
          <p:nvPr/>
        </p:nvCxnSpPr>
        <p:spPr>
          <a:xfrm flipV="1">
            <a:off x="1242815" y="3590613"/>
            <a:ext cx="1996454" cy="758"/>
          </a:xfrm>
          <a:prstGeom prst="straightConnector1">
            <a:avLst/>
          </a:prstGeom>
          <a:ln w="28575">
            <a:solidFill>
              <a:srgbClr val="22088E"/>
            </a:solidFill>
            <a:tailEnd type="arrow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endCxn id="45" idx="1"/>
          </p:cNvCxnSpPr>
          <p:nvPr/>
        </p:nvCxnSpPr>
        <p:spPr>
          <a:xfrm>
            <a:off x="1145707" y="3767582"/>
            <a:ext cx="1015525" cy="778826"/>
          </a:xfrm>
          <a:prstGeom prst="straightConnector1">
            <a:avLst/>
          </a:prstGeom>
          <a:ln w="28575">
            <a:solidFill>
              <a:srgbClr val="22088E"/>
            </a:solidFill>
            <a:tailEnd type="arrow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V="1">
            <a:off x="3880004" y="3639632"/>
            <a:ext cx="1867071" cy="1"/>
          </a:xfrm>
          <a:prstGeom prst="straightConnector1">
            <a:avLst/>
          </a:prstGeom>
          <a:ln w="28575">
            <a:solidFill>
              <a:srgbClr val="22088E"/>
            </a:solidFill>
            <a:tailEnd type="arrow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6438342" y="3622158"/>
            <a:ext cx="1734058" cy="17475"/>
          </a:xfrm>
          <a:prstGeom prst="straightConnector1">
            <a:avLst/>
          </a:prstGeom>
          <a:ln w="28575">
            <a:solidFill>
              <a:srgbClr val="22088E"/>
            </a:solidFill>
            <a:tailEnd type="arrow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flipV="1">
            <a:off x="2695778" y="2494735"/>
            <a:ext cx="1867071" cy="1"/>
          </a:xfrm>
          <a:prstGeom prst="straightConnector1">
            <a:avLst/>
          </a:prstGeom>
          <a:ln w="28575">
            <a:solidFill>
              <a:srgbClr val="22088E"/>
            </a:solidFill>
            <a:tailEnd type="arrow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V="1">
            <a:off x="4408448" y="4922804"/>
            <a:ext cx="1867071" cy="1"/>
          </a:xfrm>
          <a:prstGeom prst="straightConnector1">
            <a:avLst/>
          </a:prstGeom>
          <a:ln w="28575">
            <a:solidFill>
              <a:srgbClr val="22088E"/>
            </a:solidFill>
            <a:tailEnd type="arrow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45" idx="6"/>
            <a:endCxn id="42" idx="2"/>
          </p:cNvCxnSpPr>
          <p:nvPr/>
        </p:nvCxnSpPr>
        <p:spPr>
          <a:xfrm>
            <a:off x="2723788" y="4755661"/>
            <a:ext cx="1100023" cy="76055"/>
          </a:xfrm>
          <a:prstGeom prst="straightConnector1">
            <a:avLst/>
          </a:prstGeom>
          <a:ln w="28575">
            <a:solidFill>
              <a:srgbClr val="22088E"/>
            </a:solidFill>
            <a:tailEnd type="arrow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5148948" y="2565447"/>
            <a:ext cx="3023452" cy="729238"/>
          </a:xfrm>
          <a:prstGeom prst="straightConnector1">
            <a:avLst/>
          </a:prstGeom>
          <a:ln w="28575">
            <a:solidFill>
              <a:srgbClr val="22088E"/>
            </a:solidFill>
            <a:tailEnd type="arrow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 flipV="1">
            <a:off x="6869901" y="3843637"/>
            <a:ext cx="1500205" cy="956536"/>
          </a:xfrm>
          <a:prstGeom prst="straightConnector1">
            <a:avLst/>
          </a:prstGeom>
          <a:ln w="28575">
            <a:solidFill>
              <a:srgbClr val="22088E"/>
            </a:solidFill>
            <a:tailEnd type="arrow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stCxn id="45" idx="7"/>
          </p:cNvCxnSpPr>
          <p:nvPr/>
        </p:nvCxnSpPr>
        <p:spPr>
          <a:xfrm flipV="1">
            <a:off x="2627269" y="3810487"/>
            <a:ext cx="705764" cy="735921"/>
          </a:xfrm>
          <a:prstGeom prst="straightConnector1">
            <a:avLst/>
          </a:prstGeom>
          <a:ln w="28575">
            <a:solidFill>
              <a:srgbClr val="22088E"/>
            </a:solidFill>
            <a:tailEnd type="arrow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endCxn id="43" idx="0"/>
          </p:cNvCxnSpPr>
          <p:nvPr/>
        </p:nvCxnSpPr>
        <p:spPr>
          <a:xfrm>
            <a:off x="3676645" y="3858156"/>
            <a:ext cx="403783" cy="677632"/>
          </a:xfrm>
          <a:prstGeom prst="straightConnector1">
            <a:avLst/>
          </a:prstGeom>
          <a:ln w="28575">
            <a:solidFill>
              <a:srgbClr val="22088E"/>
            </a:solidFill>
            <a:tailEnd type="arrow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 flipV="1">
            <a:off x="4214328" y="3858156"/>
            <a:ext cx="1656860" cy="804500"/>
          </a:xfrm>
          <a:prstGeom prst="straightConnector1">
            <a:avLst/>
          </a:prstGeom>
          <a:ln w="28575">
            <a:solidFill>
              <a:srgbClr val="22088E"/>
            </a:solidFill>
            <a:tailEnd type="arrow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>
            <a:endCxn id="39" idx="0"/>
          </p:cNvCxnSpPr>
          <p:nvPr/>
        </p:nvCxnSpPr>
        <p:spPr>
          <a:xfrm>
            <a:off x="6254660" y="3861451"/>
            <a:ext cx="354923" cy="755504"/>
          </a:xfrm>
          <a:prstGeom prst="straightConnector1">
            <a:avLst/>
          </a:prstGeom>
          <a:ln w="28575">
            <a:solidFill>
              <a:srgbClr val="22088E"/>
            </a:solidFill>
            <a:tailEnd type="arrow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2689843" y="2727576"/>
            <a:ext cx="3057233" cy="762550"/>
          </a:xfrm>
          <a:prstGeom prst="straightConnector1">
            <a:avLst/>
          </a:prstGeom>
          <a:ln w="28575">
            <a:solidFill>
              <a:srgbClr val="22088E"/>
            </a:solidFill>
            <a:tailEnd type="arrow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555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50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Прямоугольник 5"/>
          <p:cNvSpPr/>
          <p:nvPr/>
        </p:nvSpPr>
        <p:spPr>
          <a:xfrm>
            <a:off x="401686" y="419483"/>
            <a:ext cx="8685237" cy="6384869"/>
          </a:xfrm>
          <a:prstGeom prst="rect">
            <a:avLst/>
          </a:prstGeom>
          <a:ln>
            <a:noFill/>
          </a:ln>
          <a:effectLst>
            <a:glow rad="660400">
              <a:schemeClr val="accent1">
                <a:satMod val="175000"/>
                <a:alpha val="40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62281" y="404664"/>
            <a:ext cx="16353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u="sng" dirty="0" smtClean="0">
                <a:solidFill>
                  <a:srgbClr val="C00000"/>
                </a:solidFill>
              </a:rPr>
              <a:t>Задача 3.</a:t>
            </a:r>
            <a:endParaRPr lang="ru-RU" sz="2800" b="1" u="sng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1350" y="762494"/>
            <a:ext cx="84531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На ри­сун­ке изоб­ра­же­на схема дорог, свя­зы­ва­ю­щих го­ро­да A, B, C, D, E, F, G, H, K, L, M. По каж­дой до­ро­ге можно дви­гать­ся толь­ко в одном на­прав­ле­нии, ука­зан­ном стрел­кой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</a:t>
            </a:r>
            <a:r>
              <a:rPr lang="ru-RU" sz="2400" b="1" dirty="0"/>
              <a:t>Сколь­ко су­ще­ству­ет раз­лич­ных путей из го­ро­да </a:t>
            </a:r>
            <a:r>
              <a:rPr lang="ru-RU" sz="2400" b="1" dirty="0" smtClean="0"/>
              <a:t>A </a:t>
            </a:r>
            <a:r>
              <a:rPr lang="ru-RU" sz="2400" b="1" dirty="0"/>
              <a:t>в город M?</a:t>
            </a:r>
          </a:p>
        </p:txBody>
      </p:sp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628632" y="5821813"/>
            <a:ext cx="1387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 smtClean="0"/>
              <a:t>Решение</a:t>
            </a:r>
            <a:endParaRPr lang="ru-RU" sz="2400" b="1" u="sng" dirty="0"/>
          </a:p>
        </p:txBody>
      </p:sp>
      <p:cxnSp>
        <p:nvCxnSpPr>
          <p:cNvPr id="18" name="Прямая со стрелкой 17"/>
          <p:cNvCxnSpPr>
            <a:stCxn id="8" idx="0"/>
          </p:cNvCxnSpPr>
          <p:nvPr/>
        </p:nvCxnSpPr>
        <p:spPr>
          <a:xfrm flipV="1">
            <a:off x="933064" y="2780929"/>
            <a:ext cx="1550704" cy="538166"/>
          </a:xfrm>
          <a:prstGeom prst="straightConnector1">
            <a:avLst/>
          </a:prstGeom>
          <a:ln w="38100">
            <a:solidFill>
              <a:srgbClr val="185C1A"/>
            </a:solidFill>
            <a:tailEnd type="arrow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8" idx="7"/>
          </p:cNvCxnSpPr>
          <p:nvPr/>
        </p:nvCxnSpPr>
        <p:spPr>
          <a:xfrm flipV="1">
            <a:off x="1278630" y="3441323"/>
            <a:ext cx="1205138" cy="2612"/>
          </a:xfrm>
          <a:prstGeom prst="straightConnector1">
            <a:avLst/>
          </a:prstGeom>
          <a:ln w="38100">
            <a:solidFill>
              <a:srgbClr val="185C1A"/>
            </a:solidFill>
            <a:tailEnd type="arrow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16" idx="2"/>
          </p:cNvCxnSpPr>
          <p:nvPr/>
        </p:nvCxnSpPr>
        <p:spPr>
          <a:xfrm flipV="1">
            <a:off x="1042416" y="3847521"/>
            <a:ext cx="3365014" cy="116770"/>
          </a:xfrm>
          <a:prstGeom prst="straightConnector1">
            <a:avLst/>
          </a:prstGeom>
          <a:ln w="38100">
            <a:solidFill>
              <a:srgbClr val="185C1A"/>
            </a:solidFill>
            <a:tailEnd type="arrow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931830" y="4032001"/>
            <a:ext cx="1551938" cy="477119"/>
          </a:xfrm>
          <a:prstGeom prst="straightConnector1">
            <a:avLst/>
          </a:prstGeom>
          <a:ln w="38100">
            <a:solidFill>
              <a:srgbClr val="185C1A"/>
            </a:solidFill>
            <a:tailEnd type="arrow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825326" y="4140345"/>
            <a:ext cx="1757951" cy="1376887"/>
          </a:xfrm>
          <a:prstGeom prst="straightConnector1">
            <a:avLst/>
          </a:prstGeom>
          <a:ln w="38100">
            <a:solidFill>
              <a:srgbClr val="185C1A"/>
            </a:solidFill>
            <a:tailEnd type="arrow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17" idx="0"/>
          </p:cNvCxnSpPr>
          <p:nvPr/>
        </p:nvCxnSpPr>
        <p:spPr>
          <a:xfrm>
            <a:off x="2518910" y="2814309"/>
            <a:ext cx="2112528" cy="707008"/>
          </a:xfrm>
          <a:prstGeom prst="straightConnector1">
            <a:avLst/>
          </a:prstGeom>
          <a:ln w="38100">
            <a:solidFill>
              <a:srgbClr val="185C1A"/>
            </a:solidFill>
            <a:tailEnd type="arrow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2516960" y="3435535"/>
            <a:ext cx="1966468" cy="300752"/>
          </a:xfrm>
          <a:prstGeom prst="straightConnector1">
            <a:avLst/>
          </a:prstGeom>
          <a:ln w="38100">
            <a:solidFill>
              <a:srgbClr val="185C1A"/>
            </a:solidFill>
            <a:tailEnd type="arrow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47" idx="2"/>
          </p:cNvCxnSpPr>
          <p:nvPr/>
        </p:nvCxnSpPr>
        <p:spPr>
          <a:xfrm flipV="1">
            <a:off x="2475420" y="3964291"/>
            <a:ext cx="2008008" cy="524453"/>
          </a:xfrm>
          <a:prstGeom prst="straightConnector1">
            <a:avLst/>
          </a:prstGeom>
          <a:ln w="38100">
            <a:solidFill>
              <a:srgbClr val="185C1A"/>
            </a:solidFill>
            <a:tailEnd type="arrow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16" idx="3"/>
          </p:cNvCxnSpPr>
          <p:nvPr/>
        </p:nvCxnSpPr>
        <p:spPr>
          <a:xfrm flipV="1">
            <a:off x="2532749" y="4078181"/>
            <a:ext cx="1952628" cy="1414979"/>
          </a:xfrm>
          <a:prstGeom prst="straightConnector1">
            <a:avLst/>
          </a:prstGeom>
          <a:ln w="38100">
            <a:solidFill>
              <a:srgbClr val="185C1A"/>
            </a:solidFill>
            <a:tailEnd type="arrow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Группа 37"/>
          <p:cNvGrpSpPr/>
          <p:nvPr/>
        </p:nvGrpSpPr>
        <p:grpSpPr>
          <a:xfrm>
            <a:off x="2245624" y="2408663"/>
            <a:ext cx="532258" cy="585646"/>
            <a:chOff x="511350" y="3851466"/>
            <a:chExt cx="532258" cy="585646"/>
          </a:xfrm>
          <a:noFill/>
        </p:grpSpPr>
        <p:sp>
          <p:nvSpPr>
            <p:cNvPr id="39" name="Овал 38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22490" y="3851466"/>
              <a:ext cx="237311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B</a:t>
              </a:r>
              <a:endParaRPr lang="ru-RU" sz="2400" b="1" dirty="0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2170212" y="3026272"/>
            <a:ext cx="532258" cy="585646"/>
            <a:chOff x="511350" y="3851466"/>
            <a:chExt cx="532258" cy="585646"/>
          </a:xfrm>
          <a:noFill/>
        </p:grpSpPr>
        <p:sp>
          <p:nvSpPr>
            <p:cNvPr id="42" name="Овал 41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2490" y="3851466"/>
              <a:ext cx="237311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C</a:t>
              </a:r>
              <a:endParaRPr lang="ru-RU" sz="2400" b="1" dirty="0"/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2245624" y="4027079"/>
            <a:ext cx="532258" cy="585646"/>
            <a:chOff x="511350" y="3851466"/>
            <a:chExt cx="532258" cy="585646"/>
          </a:xfrm>
          <a:noFill/>
        </p:grpSpPr>
        <p:sp>
          <p:nvSpPr>
            <p:cNvPr id="46" name="Овал 45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22490" y="3851466"/>
              <a:ext cx="237311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D</a:t>
              </a:r>
              <a:endParaRPr lang="ru-RU" sz="2400" b="1" dirty="0"/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2177526" y="5376447"/>
            <a:ext cx="532258" cy="585646"/>
            <a:chOff x="511350" y="3851466"/>
            <a:chExt cx="532258" cy="585646"/>
          </a:xfrm>
          <a:noFill/>
        </p:grpSpPr>
        <p:sp>
          <p:nvSpPr>
            <p:cNvPr id="49" name="Овал 48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22490" y="3851466"/>
              <a:ext cx="237311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E</a:t>
              </a:r>
              <a:endParaRPr lang="ru-RU" sz="2400" b="1" dirty="0"/>
            </a:p>
          </p:txBody>
        </p:sp>
      </p:grpSp>
      <p:cxnSp>
        <p:nvCxnSpPr>
          <p:cNvPr id="51" name="Прямая со стрелкой 50"/>
          <p:cNvCxnSpPr/>
          <p:nvPr/>
        </p:nvCxnSpPr>
        <p:spPr>
          <a:xfrm flipV="1">
            <a:off x="4807315" y="2639495"/>
            <a:ext cx="1482197" cy="851280"/>
          </a:xfrm>
          <a:prstGeom prst="straightConnector1">
            <a:avLst/>
          </a:prstGeom>
          <a:ln w="38100">
            <a:solidFill>
              <a:srgbClr val="185C1A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V="1">
            <a:off x="4939688" y="3257105"/>
            <a:ext cx="1648536" cy="414572"/>
          </a:xfrm>
          <a:prstGeom prst="straightConnector1">
            <a:avLst/>
          </a:prstGeom>
          <a:ln w="38100">
            <a:solidFill>
              <a:srgbClr val="185C1A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Группа 14"/>
          <p:cNvGrpSpPr/>
          <p:nvPr/>
        </p:nvGrpSpPr>
        <p:grpSpPr>
          <a:xfrm>
            <a:off x="4407430" y="3521317"/>
            <a:ext cx="532258" cy="652407"/>
            <a:chOff x="511350" y="3851465"/>
            <a:chExt cx="532258" cy="585647"/>
          </a:xfrm>
          <a:noFill/>
        </p:grpSpPr>
        <p:sp>
          <p:nvSpPr>
            <p:cNvPr id="16" name="Овал 15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22490" y="3851465"/>
              <a:ext cx="225735" cy="52322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F</a:t>
              </a:r>
              <a:endParaRPr lang="ru-RU" sz="2800" b="1" dirty="0"/>
            </a:p>
          </p:txBody>
        </p:sp>
      </p:grpSp>
      <p:cxnSp>
        <p:nvCxnSpPr>
          <p:cNvPr id="57" name="Прямая со стрелкой 56"/>
          <p:cNvCxnSpPr>
            <a:endCxn id="13" idx="2"/>
          </p:cNvCxnSpPr>
          <p:nvPr/>
        </p:nvCxnSpPr>
        <p:spPr>
          <a:xfrm flipV="1">
            <a:off x="4939688" y="3745326"/>
            <a:ext cx="2979018" cy="133408"/>
          </a:xfrm>
          <a:prstGeom prst="straightConnector1">
            <a:avLst/>
          </a:prstGeom>
          <a:ln w="38100">
            <a:solidFill>
              <a:srgbClr val="185C1A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4911036" y="4027079"/>
            <a:ext cx="1378476" cy="515421"/>
          </a:xfrm>
          <a:prstGeom prst="straightConnector1">
            <a:avLst/>
          </a:prstGeom>
          <a:ln w="38100">
            <a:solidFill>
              <a:srgbClr val="185C1A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4807315" y="4121795"/>
            <a:ext cx="906115" cy="1271456"/>
          </a:xfrm>
          <a:prstGeom prst="straightConnector1">
            <a:avLst/>
          </a:prstGeom>
          <a:ln w="38100">
            <a:solidFill>
              <a:srgbClr val="185C1A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flipV="1">
            <a:off x="2583277" y="5393251"/>
            <a:ext cx="3130153" cy="112075"/>
          </a:xfrm>
          <a:prstGeom prst="straightConnector1">
            <a:avLst/>
          </a:prstGeom>
          <a:ln w="38100">
            <a:solidFill>
              <a:srgbClr val="185C1A"/>
            </a:solidFill>
            <a:tailEnd type="arrow"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flipH="1" flipV="1">
            <a:off x="6328332" y="2701486"/>
            <a:ext cx="241642" cy="575288"/>
          </a:xfrm>
          <a:prstGeom prst="straightConnector1">
            <a:avLst/>
          </a:prstGeom>
          <a:ln w="38100">
            <a:solidFill>
              <a:srgbClr val="185C1A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6569974" y="3243239"/>
            <a:ext cx="1348732" cy="495072"/>
          </a:xfrm>
          <a:prstGeom prst="straightConnector1">
            <a:avLst/>
          </a:prstGeom>
          <a:ln w="38100">
            <a:solidFill>
              <a:srgbClr val="185C1A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6328332" y="2639495"/>
            <a:ext cx="1690799" cy="972423"/>
          </a:xfrm>
          <a:prstGeom prst="straightConnector1">
            <a:avLst/>
          </a:prstGeom>
          <a:ln w="38100">
            <a:solidFill>
              <a:srgbClr val="185C1A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endCxn id="13" idx="3"/>
          </p:cNvCxnSpPr>
          <p:nvPr/>
        </p:nvCxnSpPr>
        <p:spPr>
          <a:xfrm flipV="1">
            <a:off x="6265564" y="4046717"/>
            <a:ext cx="1785203" cy="477914"/>
          </a:xfrm>
          <a:prstGeom prst="straightConnector1">
            <a:avLst/>
          </a:prstGeom>
          <a:ln w="38100">
            <a:solidFill>
              <a:srgbClr val="185C1A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 flipH="1">
            <a:off x="5713430" y="4554658"/>
            <a:ext cx="532904" cy="746550"/>
          </a:xfrm>
          <a:prstGeom prst="straightConnector1">
            <a:avLst/>
          </a:prstGeom>
          <a:ln w="38100">
            <a:solidFill>
              <a:srgbClr val="185C1A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>
            <a:endCxn id="13" idx="4"/>
          </p:cNvCxnSpPr>
          <p:nvPr/>
        </p:nvCxnSpPr>
        <p:spPr>
          <a:xfrm flipV="1">
            <a:off x="5713430" y="4171557"/>
            <a:ext cx="2656159" cy="1204890"/>
          </a:xfrm>
          <a:prstGeom prst="straightConnector1">
            <a:avLst/>
          </a:prstGeom>
          <a:ln w="38100">
            <a:solidFill>
              <a:srgbClr val="185C1A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Группа 76"/>
          <p:cNvGrpSpPr/>
          <p:nvPr/>
        </p:nvGrpSpPr>
        <p:grpSpPr>
          <a:xfrm>
            <a:off x="6059626" y="2272914"/>
            <a:ext cx="532258" cy="585646"/>
            <a:chOff x="511350" y="3851466"/>
            <a:chExt cx="532258" cy="585646"/>
          </a:xfrm>
          <a:noFill/>
        </p:grpSpPr>
        <p:sp>
          <p:nvSpPr>
            <p:cNvPr id="78" name="Овал 77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622490" y="3851466"/>
              <a:ext cx="237311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L</a:t>
              </a:r>
              <a:endParaRPr lang="ru-RU" sz="2400" b="1" dirty="0"/>
            </a:p>
          </p:txBody>
        </p:sp>
      </p:grpSp>
      <p:grpSp>
        <p:nvGrpSpPr>
          <p:cNvPr id="81" name="Группа 80"/>
          <p:cNvGrpSpPr/>
          <p:nvPr/>
        </p:nvGrpSpPr>
        <p:grpSpPr>
          <a:xfrm>
            <a:off x="6303845" y="3197952"/>
            <a:ext cx="532258" cy="585646"/>
            <a:chOff x="511350" y="3851466"/>
            <a:chExt cx="532258" cy="585646"/>
          </a:xfrm>
          <a:noFill/>
        </p:grpSpPr>
        <p:sp>
          <p:nvSpPr>
            <p:cNvPr id="82" name="Овал 81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622490" y="3851466"/>
              <a:ext cx="237311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G</a:t>
              </a:r>
              <a:endParaRPr lang="ru-RU" sz="2400" b="1" dirty="0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5979881" y="4085791"/>
            <a:ext cx="532258" cy="585646"/>
            <a:chOff x="511350" y="3851466"/>
            <a:chExt cx="532258" cy="585646"/>
          </a:xfrm>
          <a:noFill/>
        </p:grpSpPr>
        <p:sp>
          <p:nvSpPr>
            <p:cNvPr id="85" name="Овал 84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22490" y="3851466"/>
              <a:ext cx="237311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H</a:t>
              </a:r>
              <a:endParaRPr lang="ru-RU" sz="2400" b="1" dirty="0"/>
            </a:p>
          </p:txBody>
        </p:sp>
      </p:grpSp>
      <p:grpSp>
        <p:nvGrpSpPr>
          <p:cNvPr id="87" name="Группа 86"/>
          <p:cNvGrpSpPr/>
          <p:nvPr/>
        </p:nvGrpSpPr>
        <p:grpSpPr>
          <a:xfrm>
            <a:off x="5451283" y="5388895"/>
            <a:ext cx="532258" cy="585646"/>
            <a:chOff x="511350" y="3851466"/>
            <a:chExt cx="532258" cy="585646"/>
          </a:xfrm>
          <a:noFill/>
        </p:grpSpPr>
        <p:sp>
          <p:nvSpPr>
            <p:cNvPr id="88" name="Овал 87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22490" y="3851466"/>
              <a:ext cx="237311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K</a:t>
              </a:r>
              <a:endParaRPr lang="ru-RU" sz="2400" b="1" dirty="0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7918706" y="3319095"/>
            <a:ext cx="901766" cy="852462"/>
            <a:chOff x="511350" y="3851466"/>
            <a:chExt cx="532258" cy="585646"/>
          </a:xfrm>
          <a:scene3d>
            <a:camera prst="orthographicFront"/>
            <a:lightRig rig="sunset" dir="t"/>
          </a:scene3d>
        </p:grpSpPr>
        <p:sp>
          <p:nvSpPr>
            <p:cNvPr id="13" name="Овал 12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solidFill>
              <a:srgbClr val="FFFF00"/>
            </a:solidFill>
            <a:ln w="57150"/>
            <a:sp3d extrusionH="114300">
              <a:bevelT w="190500" h="139700" prst="divot"/>
              <a:extrusionClr>
                <a:srgbClr val="FF99FF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22490" y="3893755"/>
              <a:ext cx="237311" cy="444033"/>
            </a:xfrm>
            <a:prstGeom prst="rect">
              <a:avLst/>
            </a:prstGeom>
            <a:noFill/>
            <a:ln w="57150">
              <a:noFill/>
            </a:ln>
            <a:sp3d extrusionH="114300">
              <a:bevelT w="190500" h="139700" prst="divot"/>
              <a:extrusionClr>
                <a:srgbClr val="FF99FF"/>
              </a:extrusionClr>
            </a:sp3d>
          </p:spPr>
          <p:txBody>
            <a:bodyPr wrap="square" rtlCol="0">
              <a:spAutoFit/>
            </a:bodyPr>
            <a:lstStyle/>
            <a:p>
              <a:r>
                <a:rPr lang="en-US" sz="3600" b="1" dirty="0"/>
                <a:t>M</a:t>
              </a:r>
              <a:endParaRPr lang="ru-RU" sz="3600" b="1" dirty="0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444359" y="3319095"/>
            <a:ext cx="977409" cy="852462"/>
            <a:chOff x="511350" y="3851466"/>
            <a:chExt cx="532258" cy="585646"/>
          </a:xfrm>
          <a:scene3d>
            <a:camera prst="orthographicFront"/>
            <a:lightRig rig="sunset" dir="t"/>
          </a:scene3d>
        </p:grpSpPr>
        <p:sp>
          <p:nvSpPr>
            <p:cNvPr id="8" name="Овал 7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solidFill>
              <a:srgbClr val="FFFF00"/>
            </a:solidFill>
            <a:ln w="57150"/>
            <a:sp3d extrusionH="114300">
              <a:bevelT w="190500" h="139700" prst="divot"/>
              <a:extrusionClr>
                <a:srgbClr val="FF99FF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22490" y="3851466"/>
              <a:ext cx="237311" cy="486322"/>
            </a:xfrm>
            <a:prstGeom prst="rect">
              <a:avLst/>
            </a:prstGeom>
            <a:noFill/>
            <a:ln w="57150">
              <a:noFill/>
            </a:ln>
            <a:sp3d extrusionH="114300">
              <a:bevelT w="190500" h="139700" prst="divot"/>
              <a:extrusionClr>
                <a:srgbClr val="FF99FF"/>
              </a:extrusionClr>
            </a:sp3d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/>
                <a:t>A</a:t>
              </a:r>
              <a:endParaRPr lang="ru-RU" sz="4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635381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Прямоугольник 3"/>
          <p:cNvSpPr/>
          <p:nvPr/>
        </p:nvSpPr>
        <p:spPr>
          <a:xfrm>
            <a:off x="265385" y="260647"/>
            <a:ext cx="8829253" cy="6384869"/>
          </a:xfrm>
          <a:prstGeom prst="rect">
            <a:avLst/>
          </a:prstGeom>
          <a:ln>
            <a:noFill/>
          </a:ln>
          <a:effectLst>
            <a:glow rad="660400">
              <a:schemeClr val="accent1">
                <a:satMod val="175000"/>
                <a:alpha val="40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23528" y="116632"/>
            <a:ext cx="2700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 smtClean="0">
                <a:solidFill>
                  <a:srgbClr val="C00000"/>
                </a:solidFill>
              </a:rPr>
              <a:t>Решение задачи 3.</a:t>
            </a:r>
            <a:endParaRPr lang="ru-RU" sz="2400" b="1" u="sng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76671"/>
            <a:ext cx="8712968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 smtClean="0"/>
              <a:t>1. Нач­нем </a:t>
            </a:r>
            <a:r>
              <a:rPr lang="ru-RU" sz="2400" dirty="0"/>
              <a:t>счи­тать ко­ли­че­ство путей с конца марш­ру­та — с го­ро­да </a:t>
            </a:r>
            <a:r>
              <a:rPr lang="en-US" sz="2400" dirty="0"/>
              <a:t>M. </a:t>
            </a:r>
            <a:r>
              <a:rPr lang="ru-RU" sz="2400" dirty="0"/>
              <a:t>Пусть </a:t>
            </a:r>
            <a:r>
              <a:rPr lang="en-US" sz="2400" dirty="0"/>
              <a:t>N</a:t>
            </a:r>
            <a:r>
              <a:rPr lang="en-US" sz="2400" baseline="-25000" dirty="0"/>
              <a:t>X</a:t>
            </a:r>
            <a:r>
              <a:rPr lang="en-US" sz="2400" dirty="0"/>
              <a:t> — </a:t>
            </a:r>
            <a:r>
              <a:rPr lang="ru-RU" sz="2400" dirty="0"/>
              <a:t>ко­ли­че­ство раз­лич­ных путей из го­ро­да А в город </a:t>
            </a:r>
            <a:r>
              <a:rPr lang="en-US" sz="2400" dirty="0"/>
              <a:t>X, N — </a:t>
            </a:r>
            <a:r>
              <a:rPr lang="ru-RU" sz="2400" dirty="0"/>
              <a:t>общее число путей. В город </a:t>
            </a:r>
            <a:r>
              <a:rPr lang="en-US" sz="2400" dirty="0"/>
              <a:t>M </a:t>
            </a:r>
            <a:r>
              <a:rPr lang="ru-RU" sz="2400" dirty="0"/>
              <a:t>можно при­е­хать из </a:t>
            </a:r>
            <a:r>
              <a:rPr lang="en-US" sz="2400" dirty="0"/>
              <a:t>L, G, F, H </a:t>
            </a:r>
            <a:r>
              <a:rPr lang="ru-RU" sz="2400" dirty="0"/>
              <a:t>или </a:t>
            </a:r>
            <a:r>
              <a:rPr lang="en-US" sz="2400" dirty="0"/>
              <a:t>K, </a:t>
            </a:r>
            <a:r>
              <a:rPr lang="ru-RU" sz="2400" dirty="0"/>
              <a:t>по­это­му </a:t>
            </a:r>
            <a:r>
              <a:rPr lang="en-US" sz="2400" dirty="0"/>
              <a:t>N = N</a:t>
            </a:r>
            <a:r>
              <a:rPr lang="en-US" sz="2400" baseline="-25000" dirty="0"/>
              <a:t>M</a:t>
            </a:r>
            <a:r>
              <a:rPr lang="en-US" sz="2400" dirty="0"/>
              <a:t> = N</a:t>
            </a:r>
            <a:r>
              <a:rPr lang="en-US" sz="2400" baseline="-25000" dirty="0"/>
              <a:t>L</a:t>
            </a:r>
            <a:r>
              <a:rPr lang="en-US" sz="2400" dirty="0"/>
              <a:t> + N</a:t>
            </a:r>
            <a:r>
              <a:rPr lang="en-US" sz="2400" baseline="-25000" dirty="0"/>
              <a:t>G</a:t>
            </a:r>
            <a:r>
              <a:rPr lang="en-US" sz="2400" dirty="0"/>
              <a:t>+N</a:t>
            </a:r>
            <a:r>
              <a:rPr lang="en-US" sz="2400" baseline="-25000" dirty="0"/>
              <a:t>F</a:t>
            </a:r>
            <a:r>
              <a:rPr lang="en-US" sz="2400" dirty="0"/>
              <a:t>+ N</a:t>
            </a:r>
            <a:r>
              <a:rPr lang="en-US" sz="2400" baseline="-25000" dirty="0"/>
              <a:t>H</a:t>
            </a:r>
            <a:r>
              <a:rPr lang="en-US" sz="2400" dirty="0"/>
              <a:t> + N</a:t>
            </a:r>
            <a:r>
              <a:rPr lang="en-US" sz="2400" baseline="-25000" dirty="0"/>
              <a:t>K</a:t>
            </a:r>
            <a:r>
              <a:rPr lang="en-US" sz="2400" dirty="0" smtClean="0"/>
              <a:t>;(*)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19584" y="2200796"/>
            <a:ext cx="8699103" cy="230832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sz="2400" b="1" dirty="0"/>
              <a:t>2.Ана­ло­гич­но:</a:t>
            </a:r>
          </a:p>
          <a:p>
            <a:r>
              <a:rPr lang="en-US" sz="2400" dirty="0"/>
              <a:t>N</a:t>
            </a:r>
            <a:r>
              <a:rPr lang="en-US" sz="2400" baseline="-25000" dirty="0"/>
              <a:t>L</a:t>
            </a:r>
            <a:r>
              <a:rPr lang="en-US" sz="2400" dirty="0"/>
              <a:t> = N</a:t>
            </a:r>
            <a:r>
              <a:rPr lang="en-US" sz="2400" baseline="-25000" dirty="0"/>
              <a:t>F</a:t>
            </a:r>
            <a:r>
              <a:rPr lang="en-US" sz="2400" dirty="0"/>
              <a:t>+ N</a:t>
            </a:r>
            <a:r>
              <a:rPr lang="en-US" sz="2400" baseline="-25000" dirty="0"/>
              <a:t>G</a:t>
            </a:r>
            <a:r>
              <a:rPr lang="en-US" sz="2400" dirty="0"/>
              <a:t> = 5 + 5 = 10;</a:t>
            </a:r>
          </a:p>
          <a:p>
            <a:r>
              <a:rPr lang="en-US" sz="2400" dirty="0"/>
              <a:t>N</a:t>
            </a:r>
            <a:r>
              <a:rPr lang="en-US" sz="2400" baseline="-25000" dirty="0"/>
              <a:t>G</a:t>
            </a:r>
            <a:r>
              <a:rPr lang="en-US" sz="2400" dirty="0"/>
              <a:t> = N</a:t>
            </a:r>
            <a:r>
              <a:rPr lang="en-US" sz="2400" baseline="-25000" dirty="0"/>
              <a:t>F</a:t>
            </a:r>
            <a:r>
              <a:rPr lang="en-US" sz="2400" dirty="0"/>
              <a:t> = 5;</a:t>
            </a:r>
          </a:p>
          <a:p>
            <a:r>
              <a:rPr lang="en-US" sz="2400" dirty="0"/>
              <a:t>N</a:t>
            </a:r>
            <a:r>
              <a:rPr lang="en-US" sz="2400" baseline="-25000" dirty="0"/>
              <a:t>H</a:t>
            </a:r>
            <a:r>
              <a:rPr lang="en-US" sz="2400" dirty="0"/>
              <a:t> = N</a:t>
            </a:r>
            <a:r>
              <a:rPr lang="en-US" sz="2400" baseline="-25000" dirty="0"/>
              <a:t>F</a:t>
            </a:r>
            <a:r>
              <a:rPr lang="en-US" sz="2400" dirty="0"/>
              <a:t> = 5;</a:t>
            </a:r>
          </a:p>
          <a:p>
            <a:r>
              <a:rPr lang="en-US" sz="2400" dirty="0"/>
              <a:t>N</a:t>
            </a:r>
            <a:r>
              <a:rPr lang="en-US" sz="2400" baseline="-25000" dirty="0"/>
              <a:t>K</a:t>
            </a:r>
            <a:r>
              <a:rPr lang="en-US" sz="2400" dirty="0"/>
              <a:t> = N</a:t>
            </a:r>
            <a:r>
              <a:rPr lang="en-US" sz="2400" baseline="-25000" dirty="0"/>
              <a:t>F</a:t>
            </a:r>
            <a:r>
              <a:rPr lang="en-US" sz="2400" dirty="0"/>
              <a:t> + N</a:t>
            </a:r>
            <a:r>
              <a:rPr lang="en-US" sz="2400" baseline="-25000" dirty="0"/>
              <a:t>E</a:t>
            </a:r>
            <a:r>
              <a:rPr lang="en-US" sz="2400" dirty="0"/>
              <a:t> + N</a:t>
            </a:r>
            <a:r>
              <a:rPr lang="en-US" sz="2400" baseline="-25000" dirty="0"/>
              <a:t>H</a:t>
            </a:r>
            <a:r>
              <a:rPr lang="en-US" sz="2400" dirty="0"/>
              <a:t> = 5 + 1 + 5 = 11;</a:t>
            </a:r>
          </a:p>
          <a:p>
            <a:r>
              <a:rPr lang="en-US" sz="2400" dirty="0"/>
              <a:t>N</a:t>
            </a:r>
            <a:r>
              <a:rPr lang="en-US" sz="2400" baseline="-25000" dirty="0"/>
              <a:t>F</a:t>
            </a:r>
            <a:r>
              <a:rPr lang="en-US" sz="2400" dirty="0"/>
              <a:t> = N</a:t>
            </a:r>
            <a:r>
              <a:rPr lang="en-US" sz="2400" baseline="-25000" dirty="0"/>
              <a:t>A</a:t>
            </a:r>
            <a:r>
              <a:rPr lang="en-US" sz="2400" dirty="0"/>
              <a:t> + N</a:t>
            </a:r>
            <a:r>
              <a:rPr lang="en-US" sz="2400" baseline="-25000" dirty="0"/>
              <a:t>B</a:t>
            </a:r>
            <a:r>
              <a:rPr lang="en-US" sz="2400" dirty="0"/>
              <a:t> + N</a:t>
            </a:r>
            <a:r>
              <a:rPr lang="en-US" sz="2400" baseline="-25000" dirty="0"/>
              <a:t>C</a:t>
            </a:r>
            <a:r>
              <a:rPr lang="en-US" sz="2400" dirty="0"/>
              <a:t> + N</a:t>
            </a:r>
            <a:r>
              <a:rPr lang="en-US" sz="2400" baseline="-25000" dirty="0"/>
              <a:t>D</a:t>
            </a:r>
            <a:r>
              <a:rPr lang="en-US" sz="2400" dirty="0"/>
              <a:t> + N</a:t>
            </a:r>
            <a:r>
              <a:rPr lang="en-US" sz="2400" baseline="-25000" dirty="0"/>
              <a:t>E</a:t>
            </a:r>
            <a:r>
              <a:rPr lang="en-US" sz="2400" dirty="0"/>
              <a:t> = = 5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44826" y="4581128"/>
            <a:ext cx="3874567" cy="1938992"/>
          </a:xfrm>
          <a:prstGeom prst="rect">
            <a:avLst/>
          </a:prstGeom>
          <a:solidFill>
            <a:srgbClr val="66FFFF"/>
          </a:solidFill>
        </p:spPr>
        <p:txBody>
          <a:bodyPr wrap="square" rtlCol="0">
            <a:spAutoFit/>
          </a:bodyPr>
          <a:lstStyle/>
          <a:p>
            <a:r>
              <a:rPr lang="ru-RU" sz="2400" b="1" dirty="0"/>
              <a:t>3. До­ба­вим еще вер­ши­ны:</a:t>
            </a:r>
          </a:p>
          <a:p>
            <a:r>
              <a:rPr lang="en-US" sz="2400" dirty="0"/>
              <a:t>N</a:t>
            </a:r>
            <a:r>
              <a:rPr lang="en-US" sz="2400" baseline="-25000" dirty="0"/>
              <a:t>B</a:t>
            </a:r>
            <a:r>
              <a:rPr lang="en-US" sz="2400" dirty="0"/>
              <a:t> = N</a:t>
            </a:r>
            <a:r>
              <a:rPr lang="en-US" sz="2400" baseline="-25000" dirty="0"/>
              <a:t>A</a:t>
            </a:r>
            <a:r>
              <a:rPr lang="en-US" sz="2400" dirty="0"/>
              <a:t> = 1;</a:t>
            </a:r>
          </a:p>
          <a:p>
            <a:r>
              <a:rPr lang="en-US" sz="2400" dirty="0"/>
              <a:t>N</a:t>
            </a:r>
            <a:r>
              <a:rPr lang="en-US" sz="2400" baseline="-25000" dirty="0"/>
              <a:t>C</a:t>
            </a:r>
            <a:r>
              <a:rPr lang="en-US" sz="2400" dirty="0"/>
              <a:t> = N</a:t>
            </a:r>
            <a:r>
              <a:rPr lang="en-US" sz="2400" baseline="-25000" dirty="0"/>
              <a:t>A</a:t>
            </a:r>
            <a:r>
              <a:rPr lang="en-US" sz="2400" dirty="0"/>
              <a:t> = 1;</a:t>
            </a:r>
          </a:p>
          <a:p>
            <a:r>
              <a:rPr lang="en-US" sz="2400" dirty="0"/>
              <a:t>N</a:t>
            </a:r>
            <a:r>
              <a:rPr lang="en-US" sz="2400" baseline="-25000" dirty="0"/>
              <a:t>D</a:t>
            </a:r>
            <a:r>
              <a:rPr lang="en-US" sz="2400" dirty="0"/>
              <a:t> = N</a:t>
            </a:r>
            <a:r>
              <a:rPr lang="en-US" sz="2400" baseline="-25000" dirty="0"/>
              <a:t>A</a:t>
            </a:r>
            <a:r>
              <a:rPr lang="en-US" sz="2400" dirty="0"/>
              <a:t> = 1;</a:t>
            </a:r>
          </a:p>
          <a:p>
            <a:r>
              <a:rPr lang="en-US" sz="2400" dirty="0"/>
              <a:t>N</a:t>
            </a:r>
            <a:r>
              <a:rPr lang="en-US" sz="2400" baseline="-25000" dirty="0"/>
              <a:t>E</a:t>
            </a:r>
            <a:r>
              <a:rPr lang="en-US" sz="2400" dirty="0"/>
              <a:t> = N</a:t>
            </a:r>
            <a:r>
              <a:rPr lang="en-US" sz="2400" baseline="-25000" dirty="0"/>
              <a:t>A</a:t>
            </a:r>
            <a:r>
              <a:rPr lang="en-US" sz="2400" dirty="0"/>
              <a:t> = 1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304106" y="4581128"/>
            <a:ext cx="4660382" cy="1938992"/>
          </a:xfrm>
          <a:prstGeom prst="rect">
            <a:avLst/>
          </a:prstGeom>
          <a:solidFill>
            <a:srgbClr val="EEEA58"/>
          </a:solidFill>
        </p:spPr>
        <p:txBody>
          <a:bodyPr wrap="square" rtlCol="0">
            <a:spAutoFit/>
          </a:bodyPr>
          <a:lstStyle/>
          <a:p>
            <a:r>
              <a:rPr lang="ru-RU" sz="2400" b="1" dirty="0"/>
              <a:t>4. Под­ста­вим в фор­му­лу </a:t>
            </a:r>
            <a:r>
              <a:rPr lang="ru-RU" sz="2400" b="1" dirty="0" smtClean="0"/>
              <a:t>: </a:t>
            </a:r>
            <a:endParaRPr lang="ru-RU" sz="2400" b="1" dirty="0"/>
          </a:p>
          <a:p>
            <a:r>
              <a:rPr lang="en-US" sz="2400" dirty="0"/>
              <a:t>N = N</a:t>
            </a:r>
            <a:r>
              <a:rPr lang="en-US" sz="2400" baseline="-25000" dirty="0"/>
              <a:t>M</a:t>
            </a:r>
            <a:r>
              <a:rPr lang="en-US" sz="2400" dirty="0"/>
              <a:t> = 10 + 5 + 5 + 11 + 5 = 36.</a:t>
            </a:r>
            <a:r>
              <a:rPr lang="ru-RU" sz="2400" dirty="0"/>
              <a:t>                            </a:t>
            </a:r>
            <a:endParaRPr lang="ru-RU" sz="2400" dirty="0" smtClean="0"/>
          </a:p>
          <a:p>
            <a:endParaRPr lang="ru-RU" sz="2400" b="1" u="sng" dirty="0">
              <a:solidFill>
                <a:srgbClr val="C00000"/>
              </a:solidFill>
            </a:endParaRPr>
          </a:p>
          <a:p>
            <a:endParaRPr lang="ru-RU" sz="2400" b="1" u="sng" dirty="0" smtClean="0">
              <a:solidFill>
                <a:srgbClr val="C00000"/>
              </a:solidFill>
            </a:endParaRPr>
          </a:p>
          <a:p>
            <a:r>
              <a:rPr lang="ru-RU" sz="2400" b="1" u="sng" dirty="0" smtClean="0">
                <a:solidFill>
                  <a:srgbClr val="C00000"/>
                </a:solidFill>
              </a:rPr>
              <a:t>Ответ</a:t>
            </a:r>
            <a:r>
              <a:rPr lang="ru-RU" sz="2400" b="1" u="sng" dirty="0">
                <a:solidFill>
                  <a:srgbClr val="C00000"/>
                </a:solidFill>
              </a:rPr>
              <a:t>: 36</a:t>
            </a:r>
            <a:r>
              <a:rPr lang="ru-RU" sz="2400" b="1" u="sng" dirty="0" smtClean="0">
                <a:solidFill>
                  <a:srgbClr val="C00000"/>
                </a:solidFill>
              </a:rPr>
              <a:t>.</a:t>
            </a:r>
            <a:endParaRPr lang="ru-RU" sz="24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97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Прямоугольник 6"/>
          <p:cNvSpPr/>
          <p:nvPr/>
        </p:nvSpPr>
        <p:spPr>
          <a:xfrm>
            <a:off x="406549" y="175515"/>
            <a:ext cx="8640960" cy="6384869"/>
          </a:xfrm>
          <a:prstGeom prst="rect">
            <a:avLst/>
          </a:prstGeom>
          <a:ln>
            <a:noFill/>
          </a:ln>
          <a:effectLst>
            <a:glow rad="660400">
              <a:schemeClr val="accent1">
                <a:satMod val="175000"/>
                <a:alpha val="40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915816" y="474641"/>
            <a:ext cx="40314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u="sng" dirty="0" smtClean="0">
                <a:solidFill>
                  <a:srgbClr val="C00000"/>
                </a:solidFill>
              </a:rPr>
              <a:t>Решите самостоятельно:</a:t>
            </a:r>
            <a:endParaRPr lang="ru-RU" sz="2800" b="1" u="sng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1969" y="872856"/>
            <a:ext cx="84880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1).  </a:t>
            </a:r>
          </a:p>
          <a:p>
            <a:r>
              <a:rPr lang="ru-RU" sz="2400" dirty="0" smtClean="0"/>
              <a:t>На </a:t>
            </a:r>
            <a:r>
              <a:rPr lang="ru-RU" sz="2400" dirty="0"/>
              <a:t>ри­сун­ке — схема дорог, свя­зы­ва­ю­щих го­ро­да А, Б, В, Г, Д, Е, Ж, И, К, Л. По каж­дой до­ро­ге можно дви­гать­ся толь­ко в одном на­прав­ле­нии, ука­зан­ном стрел­кой</a:t>
            </a:r>
            <a:r>
              <a:rPr lang="ru-RU" sz="2400" dirty="0" smtClean="0"/>
              <a:t>.</a:t>
            </a:r>
          </a:p>
          <a:p>
            <a:r>
              <a:rPr lang="ru-RU" sz="2400" b="1" dirty="0" smtClean="0"/>
              <a:t>Сколь­ко </a:t>
            </a:r>
            <a:r>
              <a:rPr lang="ru-RU" sz="2400" b="1" dirty="0"/>
              <a:t>су­ще­ству­ет раз­лич­ных путей из го­ро­да А в город Л?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69813" y="5693825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u="sng" dirty="0" smtClean="0">
                <a:solidFill>
                  <a:srgbClr val="C00000"/>
                </a:solidFill>
              </a:rPr>
              <a:t>Ответ: </a:t>
            </a:r>
            <a:r>
              <a:rPr lang="ru-RU" sz="3600" b="1" dirty="0" smtClean="0">
                <a:solidFill>
                  <a:srgbClr val="C00000"/>
                </a:solidFill>
              </a:rPr>
              <a:t>  </a:t>
            </a:r>
            <a:r>
              <a:rPr lang="ru-RU" sz="3600" b="1" u="sng" dirty="0" smtClean="0">
                <a:solidFill>
                  <a:srgbClr val="C00000"/>
                </a:solidFill>
              </a:rPr>
              <a:t>30</a:t>
            </a:r>
            <a:endParaRPr lang="ru-RU" sz="3600" b="1" u="sng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74305" y="3558685"/>
            <a:ext cx="42319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22088E"/>
                </a:solidFill>
              </a:rPr>
              <a:t>B</a:t>
            </a:r>
            <a:endParaRPr lang="ru-RU" sz="2800" b="1" dirty="0">
              <a:solidFill>
                <a:srgbClr val="22088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69813" y="3524141"/>
            <a:ext cx="423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22088E"/>
                </a:solidFill>
              </a:rPr>
              <a:t>E</a:t>
            </a:r>
            <a:endParaRPr lang="ru-RU" sz="2800" b="1" dirty="0">
              <a:solidFill>
                <a:srgbClr val="22088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5656" y="2861238"/>
            <a:ext cx="423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22088E"/>
                </a:solidFill>
              </a:rPr>
              <a:t>Б</a:t>
            </a:r>
            <a:endParaRPr lang="ru-RU" sz="2800" b="1" dirty="0">
              <a:solidFill>
                <a:srgbClr val="22088E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41877" y="2922006"/>
            <a:ext cx="423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22088E"/>
                </a:solidFill>
              </a:rPr>
              <a:t>Д</a:t>
            </a:r>
            <a:endParaRPr lang="ru-RU" sz="2800" b="1" dirty="0">
              <a:solidFill>
                <a:srgbClr val="22088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59988" y="2882828"/>
            <a:ext cx="423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22088E"/>
                </a:solidFill>
              </a:rPr>
              <a:t>Е</a:t>
            </a:r>
            <a:endParaRPr lang="ru-RU" sz="2800" b="1" dirty="0">
              <a:solidFill>
                <a:srgbClr val="22088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63298" y="5120289"/>
            <a:ext cx="423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22088E"/>
                </a:solidFill>
              </a:rPr>
              <a:t>Г</a:t>
            </a:r>
            <a:endParaRPr lang="ru-RU" sz="2800" b="1" dirty="0">
              <a:solidFill>
                <a:srgbClr val="22088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74959" y="5120289"/>
            <a:ext cx="423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22088E"/>
                </a:solidFill>
              </a:rPr>
              <a:t>Ж</a:t>
            </a:r>
            <a:endParaRPr lang="ru-RU" sz="2800" b="1" dirty="0">
              <a:solidFill>
                <a:srgbClr val="22088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88646" y="5120289"/>
            <a:ext cx="423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22088E"/>
                </a:solidFill>
              </a:rPr>
              <a:t>К</a:t>
            </a:r>
            <a:endParaRPr lang="ru-RU" sz="2800" b="1" dirty="0">
              <a:solidFill>
                <a:srgbClr val="22088E"/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V="1">
            <a:off x="991029" y="3284984"/>
            <a:ext cx="580492" cy="590759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991029" y="4137354"/>
            <a:ext cx="1381254" cy="1432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991029" y="4427608"/>
            <a:ext cx="580492" cy="72958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1639101" y="4165998"/>
            <a:ext cx="798649" cy="96359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619672" y="3367950"/>
            <a:ext cx="866229" cy="713955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1675171" y="3333706"/>
            <a:ext cx="1863233" cy="1432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1683492" y="5157192"/>
            <a:ext cx="1863233" cy="1432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3742541" y="3333706"/>
            <a:ext cx="1863233" cy="1432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3677262" y="5171514"/>
            <a:ext cx="1863233" cy="1432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V="1">
            <a:off x="2437750" y="3445226"/>
            <a:ext cx="1167572" cy="636679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2443671" y="4165454"/>
            <a:ext cx="1094733" cy="954835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V="1">
            <a:off x="2437750" y="4144515"/>
            <a:ext cx="2024804" cy="7161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3636087" y="3399797"/>
            <a:ext cx="887762" cy="731305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4580225" y="4243720"/>
            <a:ext cx="960270" cy="876569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V="1">
            <a:off x="4567042" y="3406048"/>
            <a:ext cx="1044795" cy="75940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V="1">
            <a:off x="3636370" y="4249799"/>
            <a:ext cx="935630" cy="85592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flipV="1">
            <a:off x="5581055" y="4376396"/>
            <a:ext cx="1044795" cy="75940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5643004" y="3382011"/>
            <a:ext cx="960270" cy="876569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Группа 99"/>
          <p:cNvGrpSpPr/>
          <p:nvPr/>
        </p:nvGrpSpPr>
        <p:grpSpPr>
          <a:xfrm>
            <a:off x="6625850" y="3913998"/>
            <a:ext cx="826470" cy="733795"/>
            <a:chOff x="511350" y="3851466"/>
            <a:chExt cx="532258" cy="585646"/>
          </a:xfrm>
          <a:scene3d>
            <a:camera prst="orthographicFront"/>
            <a:lightRig rig="sunset" dir="t"/>
          </a:scene3d>
        </p:grpSpPr>
        <p:sp>
          <p:nvSpPr>
            <p:cNvPr id="101" name="Овал 100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solidFill>
              <a:srgbClr val="FFFF00"/>
            </a:solidFill>
            <a:ln w="57150"/>
            <a:sp3d extrusionH="114300">
              <a:bevelT w="190500" h="139700" prst="divot"/>
              <a:extrusionClr>
                <a:srgbClr val="FF99FF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22490" y="3893755"/>
              <a:ext cx="237311" cy="444033"/>
            </a:xfrm>
            <a:prstGeom prst="rect">
              <a:avLst/>
            </a:prstGeom>
            <a:noFill/>
            <a:ln w="57150">
              <a:noFill/>
            </a:ln>
            <a:sp3d extrusionH="114300">
              <a:bevelT w="190500" h="139700" prst="divot"/>
              <a:extrusionClr>
                <a:srgbClr val="FF99FF"/>
              </a:extrusionClr>
            </a:sp3d>
          </p:spPr>
          <p:txBody>
            <a:bodyPr wrap="square" rtlCol="0">
              <a:spAutoFit/>
            </a:bodyPr>
            <a:lstStyle/>
            <a:p>
              <a:r>
                <a:rPr lang="ru-RU" sz="3200" b="1" dirty="0"/>
                <a:t>Л</a:t>
              </a:r>
            </a:p>
          </p:txBody>
        </p:sp>
      </p:grpSp>
      <p:grpSp>
        <p:nvGrpSpPr>
          <p:cNvPr id="103" name="Группа 102"/>
          <p:cNvGrpSpPr/>
          <p:nvPr/>
        </p:nvGrpSpPr>
        <p:grpSpPr>
          <a:xfrm>
            <a:off x="406548" y="3785751"/>
            <a:ext cx="853447" cy="702568"/>
            <a:chOff x="511350" y="3851466"/>
            <a:chExt cx="532258" cy="585646"/>
          </a:xfrm>
          <a:scene3d>
            <a:camera prst="orthographicFront"/>
            <a:lightRig rig="sunset" dir="t"/>
          </a:scene3d>
        </p:grpSpPr>
        <p:sp>
          <p:nvSpPr>
            <p:cNvPr id="104" name="Овал 103"/>
            <p:cNvSpPr/>
            <p:nvPr/>
          </p:nvSpPr>
          <p:spPr>
            <a:xfrm>
              <a:off x="511350" y="3851466"/>
              <a:ext cx="532258" cy="585646"/>
            </a:xfrm>
            <a:prstGeom prst="ellipse">
              <a:avLst/>
            </a:prstGeom>
            <a:solidFill>
              <a:srgbClr val="FFFF00"/>
            </a:solidFill>
            <a:ln w="57150"/>
            <a:sp3d extrusionH="114300">
              <a:bevelT w="190500" h="139700" prst="divot"/>
              <a:extrusionClr>
                <a:srgbClr val="FF99FF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622490" y="3851466"/>
              <a:ext cx="237311" cy="519742"/>
            </a:xfrm>
            <a:prstGeom prst="rect">
              <a:avLst/>
            </a:prstGeom>
            <a:noFill/>
            <a:ln w="57150">
              <a:noFill/>
            </a:ln>
            <a:sp3d extrusionH="114300">
              <a:bevelT w="190500" h="139700" prst="divot"/>
              <a:extrusionClr>
                <a:srgbClr val="FF99FF"/>
              </a:extrusionClr>
            </a:sp3d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/>
                <a:t>A</a:t>
              </a:r>
              <a:endParaRPr lang="ru-RU" sz="3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79806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Прямоугольник 5"/>
          <p:cNvSpPr/>
          <p:nvPr/>
        </p:nvSpPr>
        <p:spPr>
          <a:xfrm>
            <a:off x="323528" y="257085"/>
            <a:ext cx="8496944" cy="6384869"/>
          </a:xfrm>
          <a:prstGeom prst="rect">
            <a:avLst/>
          </a:prstGeom>
          <a:ln>
            <a:noFill/>
          </a:ln>
          <a:effectLst>
            <a:glow rad="660400">
              <a:schemeClr val="accent1">
                <a:satMod val="175000"/>
                <a:alpha val="40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80946" y="396560"/>
            <a:ext cx="83675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2).</a:t>
            </a:r>
          </a:p>
          <a:p>
            <a:r>
              <a:rPr lang="ru-RU" sz="2400" dirty="0"/>
              <a:t>На ри­сун­ке — схема дорог, свя­зы­ва­ю­щих го­ро­да А, Б, В, Г, Д, Е, Ж. По каж­дой до­ро­ге можно дви­гать­ся толь­ко в одном на­прав­ле­нии, ука­зан­ном стрел­кой. </a:t>
            </a:r>
            <a:endParaRPr lang="ru-RU" sz="2400" dirty="0" smtClean="0"/>
          </a:p>
          <a:p>
            <a:r>
              <a:rPr lang="ru-RU" sz="2400" b="1" dirty="0" smtClean="0"/>
              <a:t>Сколь­ко </a:t>
            </a:r>
            <a:r>
              <a:rPr lang="ru-RU" sz="2400" b="1" dirty="0"/>
              <a:t>су­ще­ству­ет раз­лич­ных путей из го­ро­да </a:t>
            </a:r>
            <a:r>
              <a:rPr lang="ru-RU" sz="2400" b="1" dirty="0" smtClean="0"/>
              <a:t>А </a:t>
            </a:r>
            <a:r>
              <a:rPr lang="ru-RU" sz="2400" b="1" dirty="0"/>
              <a:t>в город Ж?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3528" y="5673214"/>
            <a:ext cx="2222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u="sng" dirty="0" smtClean="0">
                <a:solidFill>
                  <a:srgbClr val="C00000"/>
                </a:solidFill>
              </a:rPr>
              <a:t>Ответ:</a:t>
            </a:r>
            <a:r>
              <a:rPr lang="ru-RU" sz="3600" b="1" dirty="0" smtClean="0">
                <a:solidFill>
                  <a:srgbClr val="C00000"/>
                </a:solidFill>
              </a:rPr>
              <a:t>   </a:t>
            </a:r>
            <a:r>
              <a:rPr lang="ru-RU" sz="3600" b="1" u="sng" dirty="0" smtClean="0">
                <a:solidFill>
                  <a:srgbClr val="C00000"/>
                </a:solidFill>
              </a:rPr>
              <a:t>11</a:t>
            </a:r>
            <a:endParaRPr lang="ru-RU" sz="3600" b="1" u="sng" dirty="0">
              <a:solidFill>
                <a:srgbClr val="C00000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2870096" y="2852936"/>
            <a:ext cx="1605176" cy="864096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11" idx="2"/>
          </p:cNvCxnSpPr>
          <p:nvPr/>
        </p:nvCxnSpPr>
        <p:spPr>
          <a:xfrm flipV="1">
            <a:off x="2895916" y="3897052"/>
            <a:ext cx="1579356" cy="14775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5118322" y="3860641"/>
            <a:ext cx="1579356" cy="14775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2929970" y="5204422"/>
            <a:ext cx="1579356" cy="14775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5131437" y="5240833"/>
            <a:ext cx="1579356" cy="14775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12" idx="1"/>
          </p:cNvCxnSpPr>
          <p:nvPr/>
        </p:nvCxnSpPr>
        <p:spPr>
          <a:xfrm>
            <a:off x="5111852" y="2758059"/>
            <a:ext cx="1690848" cy="873454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135111" y="4043343"/>
            <a:ext cx="1690848" cy="873454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947779" y="4055091"/>
            <a:ext cx="1690848" cy="873454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2574121" y="4235863"/>
            <a:ext cx="0" cy="659298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7052399" y="4184677"/>
            <a:ext cx="0" cy="659298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11" idx="0"/>
          </p:cNvCxnSpPr>
          <p:nvPr/>
        </p:nvCxnSpPr>
        <p:spPr>
          <a:xfrm>
            <a:off x="4783826" y="2938762"/>
            <a:ext cx="15482" cy="634254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4813871" y="4221088"/>
            <a:ext cx="0" cy="659298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Овал 4"/>
          <p:cNvSpPr/>
          <p:nvPr/>
        </p:nvSpPr>
        <p:spPr>
          <a:xfrm>
            <a:off x="2222024" y="4916797"/>
            <a:ext cx="648072" cy="648072"/>
          </a:xfrm>
          <a:prstGeom prst="ellipse">
            <a:avLst/>
          </a:prstGeom>
          <a:solidFill>
            <a:srgbClr val="22088E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А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222024" y="3587791"/>
            <a:ext cx="648072" cy="648072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22088E"/>
                </a:solidFill>
              </a:rPr>
              <a:t>Б</a:t>
            </a:r>
            <a:endParaRPr lang="ru-RU" sz="3200" b="1" dirty="0">
              <a:solidFill>
                <a:srgbClr val="22088E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728363" y="4895161"/>
            <a:ext cx="648072" cy="648072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22088E"/>
                </a:solidFill>
              </a:rPr>
              <a:t>Е</a:t>
            </a:r>
            <a:endParaRPr lang="ru-RU" sz="3200" b="1" dirty="0">
              <a:solidFill>
                <a:srgbClr val="22088E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483365" y="4916797"/>
            <a:ext cx="648072" cy="648072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22088E"/>
                </a:solidFill>
              </a:rPr>
              <a:t>Д</a:t>
            </a:r>
            <a:endParaRPr lang="ru-RU" sz="3200" b="1" dirty="0">
              <a:solidFill>
                <a:srgbClr val="22088E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707792" y="3536605"/>
            <a:ext cx="648072" cy="648072"/>
          </a:xfrm>
          <a:prstGeom prst="ellipse">
            <a:avLst/>
          </a:prstGeom>
          <a:solidFill>
            <a:srgbClr val="22088E"/>
          </a:solidFill>
          <a:ln w="38100"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</a:rPr>
              <a:t>Ж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459790" y="2290690"/>
            <a:ext cx="648072" cy="648072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22088E"/>
                </a:solidFill>
              </a:rPr>
              <a:t>В</a:t>
            </a:r>
            <a:endParaRPr lang="ru-RU" sz="3200" b="1" dirty="0">
              <a:solidFill>
                <a:srgbClr val="22088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475272" y="3573016"/>
            <a:ext cx="648072" cy="648072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22088E"/>
                </a:solidFill>
              </a:rPr>
              <a:t>Г</a:t>
            </a:r>
            <a:endParaRPr lang="ru-RU" sz="3200" b="1" dirty="0">
              <a:solidFill>
                <a:srgbClr val="2208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079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Прямоугольник 4"/>
          <p:cNvSpPr/>
          <p:nvPr/>
        </p:nvSpPr>
        <p:spPr>
          <a:xfrm>
            <a:off x="230426" y="284470"/>
            <a:ext cx="8640960" cy="6384869"/>
          </a:xfrm>
          <a:prstGeom prst="rect">
            <a:avLst/>
          </a:prstGeom>
          <a:ln>
            <a:noFill/>
          </a:ln>
          <a:effectLst>
            <a:glow rad="660400">
              <a:schemeClr val="accent1">
                <a:satMod val="175000"/>
                <a:alpha val="40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95536" y="480900"/>
            <a:ext cx="83356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3).</a:t>
            </a:r>
          </a:p>
          <a:p>
            <a:r>
              <a:rPr lang="ru-RU" sz="2400" dirty="0"/>
              <a:t>На ри­сун­ке изоб­ра­же­на схема </a:t>
            </a:r>
            <a:r>
              <a:rPr lang="ru-RU" sz="2400" dirty="0" smtClean="0"/>
              <a:t>до­ро­г, </a:t>
            </a:r>
            <a:r>
              <a:rPr lang="ru-RU" sz="2400" dirty="0"/>
              <a:t>свя­зы­ва­ю­щих го­ро­да A, B, C, D, E, F, G, H, K, L, M. По каж­дой до­ро­ге можно дви­гать­ся толь­ко в одном на­прав­ле­нии, ука­зан­ном стрел­кой. </a:t>
            </a:r>
            <a:endParaRPr lang="ru-RU" sz="2400" dirty="0" smtClean="0"/>
          </a:p>
          <a:p>
            <a:r>
              <a:rPr lang="ru-RU" sz="2400" b="1" dirty="0" smtClean="0"/>
              <a:t>Сколь­ко </a:t>
            </a:r>
            <a:r>
              <a:rPr lang="ru-RU" sz="2400" b="1" dirty="0"/>
              <a:t>су­ще­ству­ет раз­лич­ных путей из го­ро­да </a:t>
            </a:r>
            <a:r>
              <a:rPr lang="ru-RU" sz="2400" b="1" dirty="0" smtClean="0"/>
              <a:t>A </a:t>
            </a:r>
            <a:r>
              <a:rPr lang="ru-RU" sz="2400" b="1" dirty="0"/>
              <a:t>в город M</a:t>
            </a:r>
            <a:r>
              <a:rPr lang="ru-RU" sz="2400" b="1" dirty="0" smtClean="0"/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65589" y="6000059"/>
            <a:ext cx="19084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u="sng" dirty="0" smtClean="0">
                <a:solidFill>
                  <a:srgbClr val="C00000"/>
                </a:solidFill>
              </a:rPr>
              <a:t>Ответ:</a:t>
            </a:r>
            <a:r>
              <a:rPr lang="ru-RU" sz="3200" b="1" dirty="0" smtClean="0">
                <a:solidFill>
                  <a:srgbClr val="C00000"/>
                </a:solidFill>
              </a:rPr>
              <a:t>  </a:t>
            </a:r>
            <a:r>
              <a:rPr lang="ru-RU" sz="3200" b="1" u="sng" dirty="0" smtClean="0">
                <a:solidFill>
                  <a:srgbClr val="C00000"/>
                </a:solidFill>
              </a:rPr>
              <a:t>12</a:t>
            </a:r>
            <a:endParaRPr lang="ru-RU" sz="3200" b="1" u="sng" dirty="0">
              <a:solidFill>
                <a:srgbClr val="C0000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926588" y="4005063"/>
            <a:ext cx="576092" cy="554835"/>
          </a:xfrm>
          <a:prstGeom prst="ellipse">
            <a:avLst/>
          </a:prstGeom>
          <a:solidFill>
            <a:srgbClr val="FFFF00"/>
          </a:solidFill>
          <a:ln w="38100"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22088E"/>
                </a:solidFill>
              </a:rPr>
              <a:t>А</a:t>
            </a:r>
            <a:endParaRPr lang="ru-RU" sz="3200" b="1" dirty="0">
              <a:solidFill>
                <a:srgbClr val="22088E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8155058" y="3933056"/>
            <a:ext cx="576092" cy="554835"/>
          </a:xfrm>
          <a:prstGeom prst="ellipse">
            <a:avLst/>
          </a:prstGeom>
          <a:solidFill>
            <a:srgbClr val="FFFF00"/>
          </a:solidFill>
          <a:ln w="38100"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22088E"/>
                </a:solidFill>
              </a:rPr>
              <a:t>М</a:t>
            </a:r>
            <a:endParaRPr lang="ru-RU" sz="3200" b="1" dirty="0">
              <a:solidFill>
                <a:srgbClr val="22088E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357685" y="3955678"/>
            <a:ext cx="576092" cy="554835"/>
          </a:xfrm>
          <a:prstGeom prst="ellipse">
            <a:avLst/>
          </a:prstGeom>
          <a:noFill/>
          <a:ln w="19050">
            <a:solidFill>
              <a:srgbClr val="C00000"/>
            </a:solidFill>
            <a:prstDash val="sysDash"/>
          </a:ln>
          <a:effectLst>
            <a:glow rad="139700">
              <a:srgbClr val="92D05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088E"/>
                </a:solidFill>
              </a:rPr>
              <a:t>H</a:t>
            </a:r>
            <a:endParaRPr lang="ru-RU" sz="3200" b="1" dirty="0">
              <a:solidFill>
                <a:srgbClr val="22088E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009307" y="2465920"/>
            <a:ext cx="576092" cy="554835"/>
          </a:xfrm>
          <a:prstGeom prst="ellipse">
            <a:avLst/>
          </a:prstGeom>
          <a:noFill/>
          <a:ln w="19050">
            <a:solidFill>
              <a:srgbClr val="C00000"/>
            </a:solidFill>
            <a:prstDash val="sysDash"/>
          </a:ln>
          <a:effectLst>
            <a:glow rad="139700">
              <a:srgbClr val="92D05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088E"/>
                </a:solidFill>
              </a:rPr>
              <a:t>B</a:t>
            </a:r>
            <a:endParaRPr lang="ru-RU" sz="3200" b="1" dirty="0">
              <a:solidFill>
                <a:srgbClr val="22088E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397443" y="3378221"/>
            <a:ext cx="576092" cy="554835"/>
          </a:xfrm>
          <a:prstGeom prst="ellipse">
            <a:avLst/>
          </a:prstGeom>
          <a:noFill/>
          <a:ln w="19050">
            <a:solidFill>
              <a:srgbClr val="C00000"/>
            </a:solidFill>
            <a:prstDash val="sysDash"/>
          </a:ln>
          <a:effectLst>
            <a:glow rad="139700">
              <a:srgbClr val="92D05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088E"/>
                </a:solidFill>
              </a:rPr>
              <a:t>C</a:t>
            </a:r>
            <a:endParaRPr lang="ru-RU" sz="3200" b="1" dirty="0">
              <a:solidFill>
                <a:srgbClr val="22088E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699778" y="4487891"/>
            <a:ext cx="576092" cy="554835"/>
          </a:xfrm>
          <a:prstGeom prst="ellipse">
            <a:avLst/>
          </a:prstGeom>
          <a:noFill/>
          <a:ln w="19050">
            <a:solidFill>
              <a:srgbClr val="C00000"/>
            </a:solidFill>
            <a:prstDash val="sysDash"/>
          </a:ln>
          <a:effectLst>
            <a:glow rad="139700">
              <a:srgbClr val="92D05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088E"/>
                </a:solidFill>
              </a:rPr>
              <a:t>D</a:t>
            </a:r>
            <a:endParaRPr lang="ru-RU" sz="3200" b="1" dirty="0">
              <a:solidFill>
                <a:srgbClr val="22088E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973535" y="5445224"/>
            <a:ext cx="576092" cy="554835"/>
          </a:xfrm>
          <a:prstGeom prst="ellipse">
            <a:avLst/>
          </a:prstGeom>
          <a:noFill/>
          <a:ln w="19050">
            <a:solidFill>
              <a:srgbClr val="C00000"/>
            </a:solidFill>
            <a:prstDash val="sysDash"/>
          </a:ln>
          <a:effectLst>
            <a:glow rad="139700">
              <a:srgbClr val="92D05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088E"/>
                </a:solidFill>
              </a:rPr>
              <a:t>E</a:t>
            </a:r>
            <a:endParaRPr lang="ru-RU" sz="3200" b="1" dirty="0">
              <a:solidFill>
                <a:srgbClr val="22088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804248" y="3100803"/>
            <a:ext cx="576092" cy="554835"/>
          </a:xfrm>
          <a:prstGeom prst="ellipse">
            <a:avLst/>
          </a:prstGeom>
          <a:noFill/>
          <a:ln w="19050">
            <a:solidFill>
              <a:srgbClr val="C00000"/>
            </a:solidFill>
            <a:prstDash val="sysDash"/>
          </a:ln>
          <a:effectLst>
            <a:glow rad="139700">
              <a:srgbClr val="92D05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088E"/>
                </a:solidFill>
              </a:rPr>
              <a:t>K</a:t>
            </a:r>
            <a:endParaRPr lang="ru-RU" sz="3200" b="1" dirty="0">
              <a:solidFill>
                <a:srgbClr val="22088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804248" y="4510513"/>
            <a:ext cx="576092" cy="554835"/>
          </a:xfrm>
          <a:prstGeom prst="ellipse">
            <a:avLst/>
          </a:prstGeom>
          <a:noFill/>
          <a:ln w="19050">
            <a:solidFill>
              <a:srgbClr val="C00000"/>
            </a:solidFill>
            <a:prstDash val="sysDash"/>
          </a:ln>
          <a:effectLst>
            <a:glow rad="139700">
              <a:srgbClr val="92D05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088E"/>
                </a:solidFill>
              </a:rPr>
              <a:t>L</a:t>
            </a:r>
            <a:endParaRPr lang="ru-RU" sz="3200" b="1" dirty="0">
              <a:solidFill>
                <a:srgbClr val="22088E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427984" y="2465919"/>
            <a:ext cx="576092" cy="554835"/>
          </a:xfrm>
          <a:prstGeom prst="ellipse">
            <a:avLst/>
          </a:prstGeom>
          <a:noFill/>
          <a:ln w="19050">
            <a:solidFill>
              <a:srgbClr val="C00000"/>
            </a:solidFill>
            <a:prstDash val="sysDash"/>
          </a:ln>
          <a:effectLst>
            <a:glow rad="139700">
              <a:srgbClr val="92D05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088E"/>
                </a:solidFill>
              </a:rPr>
              <a:t>F</a:t>
            </a:r>
            <a:endParaRPr lang="ru-RU" sz="3200" b="1" dirty="0">
              <a:solidFill>
                <a:srgbClr val="22088E"/>
              </a:solidFill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flipV="1">
            <a:off x="1331640" y="2857164"/>
            <a:ext cx="1641895" cy="109851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7" idx="6"/>
          </p:cNvCxnSpPr>
          <p:nvPr/>
        </p:nvCxnSpPr>
        <p:spPr>
          <a:xfrm>
            <a:off x="1502680" y="4282481"/>
            <a:ext cx="1182809" cy="370655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1484040" y="3789040"/>
            <a:ext cx="913403" cy="3190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13" idx="2"/>
          </p:cNvCxnSpPr>
          <p:nvPr/>
        </p:nvCxnSpPr>
        <p:spPr>
          <a:xfrm>
            <a:off x="1367412" y="4581532"/>
            <a:ext cx="1606123" cy="114111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0" idx="6"/>
          </p:cNvCxnSpPr>
          <p:nvPr/>
        </p:nvCxnSpPr>
        <p:spPr>
          <a:xfrm>
            <a:off x="3585399" y="2743338"/>
            <a:ext cx="820947" cy="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3419872" y="3007977"/>
            <a:ext cx="1937813" cy="1100101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4897374" y="3020755"/>
            <a:ext cx="610730" cy="912301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9" idx="2"/>
          </p:cNvCxnSpPr>
          <p:nvPr/>
        </p:nvCxnSpPr>
        <p:spPr>
          <a:xfrm>
            <a:off x="3009307" y="3732430"/>
            <a:ext cx="2348378" cy="500666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12" idx="0"/>
          </p:cNvCxnSpPr>
          <p:nvPr/>
        </p:nvCxnSpPr>
        <p:spPr>
          <a:xfrm>
            <a:off x="2778217" y="3974860"/>
            <a:ext cx="209607" cy="513031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endCxn id="40" idx="1"/>
          </p:cNvCxnSpPr>
          <p:nvPr/>
        </p:nvCxnSpPr>
        <p:spPr>
          <a:xfrm>
            <a:off x="3293745" y="4794458"/>
            <a:ext cx="1289337" cy="716082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Овал 39"/>
          <p:cNvSpPr/>
          <p:nvPr/>
        </p:nvSpPr>
        <p:spPr>
          <a:xfrm>
            <a:off x="4498715" y="5429286"/>
            <a:ext cx="576092" cy="554835"/>
          </a:xfrm>
          <a:prstGeom prst="ellipse">
            <a:avLst/>
          </a:prstGeom>
          <a:noFill/>
          <a:ln w="19050">
            <a:solidFill>
              <a:srgbClr val="C00000"/>
            </a:solidFill>
            <a:prstDash val="sysDash"/>
          </a:ln>
          <a:effectLst>
            <a:glow rad="139700">
              <a:srgbClr val="92D05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088E"/>
                </a:solidFill>
              </a:rPr>
              <a:t>G</a:t>
            </a:r>
            <a:endParaRPr lang="ru-RU" sz="3200" b="1" dirty="0">
              <a:solidFill>
                <a:srgbClr val="22088E"/>
              </a:solidFill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 flipV="1">
            <a:off x="3581791" y="5722641"/>
            <a:ext cx="990209" cy="1931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V="1">
            <a:off x="4897374" y="4559898"/>
            <a:ext cx="628580" cy="886679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V="1">
            <a:off x="3309101" y="4467808"/>
            <a:ext cx="2048584" cy="249535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V="1">
            <a:off x="5869364" y="3558027"/>
            <a:ext cx="934884" cy="457966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5929586" y="4397376"/>
            <a:ext cx="934884" cy="397082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5945451" y="4168393"/>
            <a:ext cx="2209607" cy="64703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7216402" y="3635404"/>
            <a:ext cx="938656" cy="380589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endCxn id="8" idx="3"/>
          </p:cNvCxnSpPr>
          <p:nvPr/>
        </p:nvCxnSpPr>
        <p:spPr>
          <a:xfrm flipV="1">
            <a:off x="7364993" y="4406637"/>
            <a:ext cx="874432" cy="519137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3078567" y="4994271"/>
            <a:ext cx="209607" cy="513031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stCxn id="11" idx="7"/>
            <a:endCxn id="10" idx="4"/>
          </p:cNvCxnSpPr>
          <p:nvPr/>
        </p:nvCxnSpPr>
        <p:spPr>
          <a:xfrm flipV="1">
            <a:off x="2889168" y="3020755"/>
            <a:ext cx="408185" cy="43872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714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Прямоугольник 2"/>
          <p:cNvSpPr/>
          <p:nvPr/>
        </p:nvSpPr>
        <p:spPr>
          <a:xfrm>
            <a:off x="353865" y="367606"/>
            <a:ext cx="8556277" cy="6384869"/>
          </a:xfrm>
          <a:prstGeom prst="rect">
            <a:avLst/>
          </a:prstGeom>
          <a:ln>
            <a:noFill/>
          </a:ln>
          <a:effectLst>
            <a:glow rad="660400">
              <a:schemeClr val="accent1">
                <a:satMod val="175000"/>
                <a:alpha val="40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4" name="Rectangle 47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422286" y="451899"/>
            <a:ext cx="81821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solidFill>
                  <a:srgbClr val="C00000"/>
                </a:solidFill>
              </a:rPr>
              <a:t>Задание на дом:</a:t>
            </a:r>
          </a:p>
          <a:p>
            <a:r>
              <a:rPr lang="ru-RU" sz="2400" dirty="0" smtClean="0"/>
              <a:t>На рисунке изображена схема </a:t>
            </a:r>
            <a:r>
              <a:rPr lang="ru-RU" sz="2400" dirty="0"/>
              <a:t>дорог, связывающих города A, B, C, D, E, F, G, H, K, L, M. По каждой дороге можно двигаться только в одном направлении, указанном стрелкой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</a:t>
            </a:r>
            <a:r>
              <a:rPr lang="ru-RU" sz="2400" b="1" dirty="0"/>
              <a:t>Сколько существует различных путей из </a:t>
            </a:r>
            <a:r>
              <a:rPr lang="ru-RU" sz="2400" b="1" dirty="0" smtClean="0"/>
              <a:t>города</a:t>
            </a:r>
          </a:p>
          <a:p>
            <a:r>
              <a:rPr lang="ru-RU" sz="2400" b="1" dirty="0" smtClean="0"/>
              <a:t> </a:t>
            </a:r>
            <a:r>
              <a:rPr lang="ru-RU" sz="2400" b="1" dirty="0"/>
              <a:t>А в город  </a:t>
            </a:r>
            <a:r>
              <a:rPr lang="en-US" sz="2400" b="1" dirty="0"/>
              <a:t>M</a:t>
            </a:r>
            <a:r>
              <a:rPr lang="ru-RU" sz="2400" b="1" dirty="0"/>
              <a:t>?</a:t>
            </a:r>
          </a:p>
        </p:txBody>
      </p:sp>
      <p:sp>
        <p:nvSpPr>
          <p:cNvPr id="56" name="Овал 55"/>
          <p:cNvSpPr/>
          <p:nvPr/>
        </p:nvSpPr>
        <p:spPr>
          <a:xfrm>
            <a:off x="2843808" y="2552895"/>
            <a:ext cx="576092" cy="554835"/>
          </a:xfrm>
          <a:prstGeom prst="ellipse">
            <a:avLst/>
          </a:prstGeom>
          <a:noFill/>
          <a:ln w="28575">
            <a:solidFill>
              <a:srgbClr val="002060"/>
            </a:solidFill>
          </a:ln>
          <a:effectLst>
            <a:glow rad="101600">
              <a:srgbClr val="26E826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088E"/>
                </a:solidFill>
              </a:rPr>
              <a:t>B</a:t>
            </a:r>
            <a:endParaRPr lang="ru-RU" sz="3200" b="1" dirty="0">
              <a:solidFill>
                <a:srgbClr val="22088E"/>
              </a:solidFill>
            </a:endParaRPr>
          </a:p>
        </p:txBody>
      </p:sp>
      <p:sp>
        <p:nvSpPr>
          <p:cNvPr id="57" name="Овал 56"/>
          <p:cNvSpPr/>
          <p:nvPr/>
        </p:nvSpPr>
        <p:spPr>
          <a:xfrm>
            <a:off x="2843808" y="3469447"/>
            <a:ext cx="576092" cy="554835"/>
          </a:xfrm>
          <a:prstGeom prst="ellipse">
            <a:avLst/>
          </a:prstGeom>
          <a:noFill/>
          <a:ln w="28575">
            <a:solidFill>
              <a:srgbClr val="002060"/>
            </a:solidFill>
          </a:ln>
          <a:effectLst>
            <a:glow rad="101600">
              <a:srgbClr val="26E826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088E"/>
                </a:solidFill>
              </a:rPr>
              <a:t>C</a:t>
            </a:r>
            <a:endParaRPr lang="ru-RU" sz="3200" b="1" dirty="0">
              <a:solidFill>
                <a:srgbClr val="22088E"/>
              </a:solidFill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2843808" y="4559898"/>
            <a:ext cx="576092" cy="554835"/>
          </a:xfrm>
          <a:prstGeom prst="ellipse">
            <a:avLst/>
          </a:prstGeom>
          <a:noFill/>
          <a:ln w="28575">
            <a:solidFill>
              <a:srgbClr val="002060"/>
            </a:solidFill>
          </a:ln>
          <a:effectLst>
            <a:glow rad="101600">
              <a:srgbClr val="26E826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088E"/>
                </a:solidFill>
              </a:rPr>
              <a:t>D</a:t>
            </a:r>
            <a:endParaRPr lang="ru-RU" sz="3200" b="1" dirty="0">
              <a:solidFill>
                <a:srgbClr val="22088E"/>
              </a:solidFill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2843808" y="5805264"/>
            <a:ext cx="576092" cy="554835"/>
          </a:xfrm>
          <a:prstGeom prst="ellipse">
            <a:avLst/>
          </a:prstGeom>
          <a:noFill/>
          <a:ln w="28575">
            <a:solidFill>
              <a:srgbClr val="002060"/>
            </a:solidFill>
          </a:ln>
          <a:effectLst>
            <a:glow rad="101600">
              <a:srgbClr val="26E826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088E"/>
                </a:solidFill>
              </a:rPr>
              <a:t>E</a:t>
            </a:r>
            <a:endParaRPr lang="ru-RU" sz="3200" b="1" dirty="0">
              <a:solidFill>
                <a:srgbClr val="22088E"/>
              </a:solidFill>
            </a:endParaRPr>
          </a:p>
        </p:txBody>
      </p:sp>
      <p:sp>
        <p:nvSpPr>
          <p:cNvPr id="60" name="Овал 59"/>
          <p:cNvSpPr/>
          <p:nvPr/>
        </p:nvSpPr>
        <p:spPr>
          <a:xfrm>
            <a:off x="4513367" y="4005063"/>
            <a:ext cx="576092" cy="554835"/>
          </a:xfrm>
          <a:prstGeom prst="ellipse">
            <a:avLst/>
          </a:prstGeom>
          <a:noFill/>
          <a:ln w="28575">
            <a:solidFill>
              <a:srgbClr val="002060"/>
            </a:solidFill>
          </a:ln>
          <a:effectLst>
            <a:glow rad="101600">
              <a:srgbClr val="26E826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088E"/>
                </a:solidFill>
              </a:rPr>
              <a:t>F</a:t>
            </a:r>
            <a:endParaRPr lang="ru-RU" sz="3200" b="1" dirty="0">
              <a:solidFill>
                <a:srgbClr val="22088E"/>
              </a:solidFill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6505417" y="2469265"/>
            <a:ext cx="576092" cy="554835"/>
          </a:xfrm>
          <a:prstGeom prst="ellipse">
            <a:avLst/>
          </a:prstGeom>
          <a:noFill/>
          <a:ln w="28575">
            <a:solidFill>
              <a:srgbClr val="002060"/>
            </a:solidFill>
          </a:ln>
          <a:effectLst>
            <a:glow rad="101600">
              <a:srgbClr val="26E826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088E"/>
                </a:solidFill>
              </a:rPr>
              <a:t>G</a:t>
            </a:r>
            <a:endParaRPr lang="ru-RU" sz="3200" b="1" dirty="0">
              <a:solidFill>
                <a:srgbClr val="22088E"/>
              </a:solidFill>
            </a:endParaRPr>
          </a:p>
        </p:txBody>
      </p:sp>
      <p:sp>
        <p:nvSpPr>
          <p:cNvPr id="62" name="Овал 61"/>
          <p:cNvSpPr/>
          <p:nvPr/>
        </p:nvSpPr>
        <p:spPr>
          <a:xfrm>
            <a:off x="6529619" y="3501314"/>
            <a:ext cx="576092" cy="554835"/>
          </a:xfrm>
          <a:prstGeom prst="ellipse">
            <a:avLst/>
          </a:prstGeom>
          <a:noFill/>
          <a:ln w="28575">
            <a:solidFill>
              <a:srgbClr val="002060"/>
            </a:solidFill>
          </a:ln>
          <a:effectLst>
            <a:glow rad="101600">
              <a:srgbClr val="26E826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088E"/>
                </a:solidFill>
              </a:rPr>
              <a:t>H</a:t>
            </a:r>
            <a:endParaRPr lang="ru-RU" sz="3200" b="1" dirty="0">
              <a:solidFill>
                <a:srgbClr val="22088E"/>
              </a:solidFill>
            </a:endParaRPr>
          </a:p>
        </p:txBody>
      </p:sp>
      <p:sp>
        <p:nvSpPr>
          <p:cNvPr id="63" name="Овал 62"/>
          <p:cNvSpPr/>
          <p:nvPr/>
        </p:nvSpPr>
        <p:spPr>
          <a:xfrm>
            <a:off x="6509844" y="4544439"/>
            <a:ext cx="576092" cy="554835"/>
          </a:xfrm>
          <a:prstGeom prst="ellipse">
            <a:avLst/>
          </a:prstGeom>
          <a:noFill/>
          <a:ln w="28575">
            <a:solidFill>
              <a:srgbClr val="002060"/>
            </a:solidFill>
          </a:ln>
          <a:effectLst>
            <a:glow rad="101600">
              <a:srgbClr val="26E826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088E"/>
                </a:solidFill>
              </a:rPr>
              <a:t>K</a:t>
            </a:r>
            <a:endParaRPr lang="ru-RU" sz="3200" b="1" dirty="0">
              <a:solidFill>
                <a:srgbClr val="22088E"/>
              </a:solidFill>
            </a:endParaRPr>
          </a:p>
        </p:txBody>
      </p:sp>
      <p:sp>
        <p:nvSpPr>
          <p:cNvPr id="64" name="Овал 63"/>
          <p:cNvSpPr/>
          <p:nvPr/>
        </p:nvSpPr>
        <p:spPr>
          <a:xfrm>
            <a:off x="6529619" y="5788500"/>
            <a:ext cx="576092" cy="554835"/>
          </a:xfrm>
          <a:prstGeom prst="ellipse">
            <a:avLst/>
          </a:prstGeom>
          <a:noFill/>
          <a:ln w="28575">
            <a:solidFill>
              <a:srgbClr val="002060"/>
            </a:solidFill>
          </a:ln>
          <a:effectLst>
            <a:glow rad="101600">
              <a:srgbClr val="26E826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088E"/>
                </a:solidFill>
              </a:rPr>
              <a:t>L</a:t>
            </a:r>
            <a:endParaRPr lang="ru-RU" sz="3200" b="1" dirty="0">
              <a:solidFill>
                <a:srgbClr val="22088E"/>
              </a:solidFill>
            </a:endParaRPr>
          </a:p>
        </p:txBody>
      </p:sp>
      <p:cxnSp>
        <p:nvCxnSpPr>
          <p:cNvPr id="65" name="Прямая со стрелкой 64"/>
          <p:cNvCxnSpPr/>
          <p:nvPr/>
        </p:nvCxnSpPr>
        <p:spPr>
          <a:xfrm flipV="1">
            <a:off x="1403648" y="2947514"/>
            <a:ext cx="1440160" cy="1057549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flipV="1">
            <a:off x="1556048" y="3880045"/>
            <a:ext cx="1287760" cy="277419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1551259" y="4332370"/>
            <a:ext cx="1287760" cy="421315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>
            <a:endCxn id="59" idx="1"/>
          </p:cNvCxnSpPr>
          <p:nvPr/>
        </p:nvCxnSpPr>
        <p:spPr>
          <a:xfrm>
            <a:off x="1403648" y="4448574"/>
            <a:ext cx="1524527" cy="1437944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3400125" y="2872203"/>
            <a:ext cx="1235564" cy="1132860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>
            <a:off x="3400125" y="3765940"/>
            <a:ext cx="1113242" cy="391522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1548129" y="4282481"/>
            <a:ext cx="2965238" cy="19267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 flipV="1">
            <a:off x="3409817" y="4434880"/>
            <a:ext cx="1103550" cy="402435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 flipV="1">
            <a:off x="3100705" y="3078629"/>
            <a:ext cx="1557" cy="399674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Группа 95"/>
          <p:cNvGrpSpPr/>
          <p:nvPr/>
        </p:nvGrpSpPr>
        <p:grpSpPr>
          <a:xfrm>
            <a:off x="5089459" y="2934884"/>
            <a:ext cx="3232041" cy="3014315"/>
            <a:chOff x="1413731" y="2913591"/>
            <a:chExt cx="3232041" cy="3014315"/>
          </a:xfrm>
        </p:grpSpPr>
        <p:cxnSp>
          <p:nvCxnSpPr>
            <p:cNvPr id="67" name="Прямая со стрелкой 66"/>
            <p:cNvCxnSpPr/>
            <p:nvPr/>
          </p:nvCxnSpPr>
          <p:spPr>
            <a:xfrm flipV="1">
              <a:off x="3301376" y="4559898"/>
              <a:ext cx="1211991" cy="1207309"/>
            </a:xfrm>
            <a:prstGeom prst="straightConnector1">
              <a:avLst/>
            </a:prstGeom>
            <a:ln w="38100">
              <a:solidFill>
                <a:srgbClr val="22088E"/>
              </a:solidFill>
              <a:tailEnd type="arrow"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я со стрелкой 83"/>
            <p:cNvCxnSpPr>
              <a:endCxn id="59" idx="0"/>
            </p:cNvCxnSpPr>
            <p:nvPr/>
          </p:nvCxnSpPr>
          <p:spPr>
            <a:xfrm>
              <a:off x="3103617" y="5155204"/>
              <a:ext cx="28237" cy="650060"/>
            </a:xfrm>
            <a:prstGeom prst="straightConnector1">
              <a:avLst/>
            </a:prstGeom>
            <a:ln w="38100">
              <a:solidFill>
                <a:srgbClr val="22088E"/>
              </a:solidFill>
              <a:tailEnd type="arrow"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 стрелкой 87"/>
            <p:cNvCxnSpPr/>
            <p:nvPr/>
          </p:nvCxnSpPr>
          <p:spPr>
            <a:xfrm flipV="1">
              <a:off x="1413731" y="2988902"/>
              <a:ext cx="1440160" cy="1057549"/>
            </a:xfrm>
            <a:prstGeom prst="straightConnector1">
              <a:avLst/>
            </a:prstGeom>
            <a:ln w="38100">
              <a:solidFill>
                <a:srgbClr val="22088E"/>
              </a:solidFill>
              <a:tailEnd type="arrow"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 стрелкой 88"/>
            <p:cNvCxnSpPr/>
            <p:nvPr/>
          </p:nvCxnSpPr>
          <p:spPr>
            <a:xfrm flipV="1">
              <a:off x="1566131" y="3921433"/>
              <a:ext cx="1287760" cy="277419"/>
            </a:xfrm>
            <a:prstGeom prst="straightConnector1">
              <a:avLst/>
            </a:prstGeom>
            <a:ln w="38100">
              <a:solidFill>
                <a:srgbClr val="22088E"/>
              </a:solidFill>
              <a:tailEnd type="arrow"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Прямая со стрелкой 89"/>
            <p:cNvCxnSpPr/>
            <p:nvPr/>
          </p:nvCxnSpPr>
          <p:spPr>
            <a:xfrm>
              <a:off x="1561342" y="4373758"/>
              <a:ext cx="1287760" cy="421315"/>
            </a:xfrm>
            <a:prstGeom prst="straightConnector1">
              <a:avLst/>
            </a:prstGeom>
            <a:ln w="38100">
              <a:solidFill>
                <a:srgbClr val="22088E"/>
              </a:solidFill>
              <a:tailEnd type="arrow"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 стрелкой 90"/>
            <p:cNvCxnSpPr/>
            <p:nvPr/>
          </p:nvCxnSpPr>
          <p:spPr>
            <a:xfrm>
              <a:off x="1413731" y="4489962"/>
              <a:ext cx="1524527" cy="1437944"/>
            </a:xfrm>
            <a:prstGeom prst="straightConnector1">
              <a:avLst/>
            </a:prstGeom>
            <a:ln w="38100">
              <a:solidFill>
                <a:srgbClr val="22088E"/>
              </a:solidFill>
              <a:tailEnd type="arrow"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 стрелкой 91"/>
            <p:cNvCxnSpPr/>
            <p:nvPr/>
          </p:nvCxnSpPr>
          <p:spPr>
            <a:xfrm>
              <a:off x="3410208" y="2913591"/>
              <a:ext cx="1235564" cy="1132860"/>
            </a:xfrm>
            <a:prstGeom prst="straightConnector1">
              <a:avLst/>
            </a:prstGeom>
            <a:ln w="38100">
              <a:solidFill>
                <a:srgbClr val="22088E"/>
              </a:solidFill>
              <a:tailEnd type="arrow"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 стрелкой 92"/>
            <p:cNvCxnSpPr/>
            <p:nvPr/>
          </p:nvCxnSpPr>
          <p:spPr>
            <a:xfrm>
              <a:off x="3410208" y="3807328"/>
              <a:ext cx="1113242" cy="391522"/>
            </a:xfrm>
            <a:prstGeom prst="straightConnector1">
              <a:avLst/>
            </a:prstGeom>
            <a:ln w="38100">
              <a:solidFill>
                <a:srgbClr val="22088E"/>
              </a:solidFill>
              <a:tailEnd type="arrow"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Прямая со стрелкой 93"/>
            <p:cNvCxnSpPr/>
            <p:nvPr/>
          </p:nvCxnSpPr>
          <p:spPr>
            <a:xfrm>
              <a:off x="1558212" y="4323869"/>
              <a:ext cx="2965238" cy="19267"/>
            </a:xfrm>
            <a:prstGeom prst="straightConnector1">
              <a:avLst/>
            </a:prstGeom>
            <a:ln w="38100">
              <a:solidFill>
                <a:srgbClr val="22088E"/>
              </a:solidFill>
              <a:tailEnd type="arrow"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 стрелкой 94"/>
            <p:cNvCxnSpPr/>
            <p:nvPr/>
          </p:nvCxnSpPr>
          <p:spPr>
            <a:xfrm flipV="1">
              <a:off x="3419900" y="4476268"/>
              <a:ext cx="1103550" cy="402435"/>
            </a:xfrm>
            <a:prstGeom prst="straightConnector1">
              <a:avLst/>
            </a:prstGeom>
            <a:ln w="38100">
              <a:solidFill>
                <a:srgbClr val="22088E"/>
              </a:solidFill>
              <a:tailEnd type="arrow"/>
            </a:ln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8" name="Прямая со стрелкой 107"/>
          <p:cNvCxnSpPr/>
          <p:nvPr/>
        </p:nvCxnSpPr>
        <p:spPr>
          <a:xfrm flipV="1">
            <a:off x="3361253" y="4581191"/>
            <a:ext cx="1440160" cy="1245367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 flipV="1">
            <a:off x="6816108" y="3047576"/>
            <a:ext cx="1557" cy="399674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 стрелкой 110"/>
          <p:cNvCxnSpPr/>
          <p:nvPr/>
        </p:nvCxnSpPr>
        <p:spPr>
          <a:xfrm>
            <a:off x="3131854" y="5114733"/>
            <a:ext cx="0" cy="673767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Овал 53"/>
          <p:cNvSpPr/>
          <p:nvPr/>
        </p:nvSpPr>
        <p:spPr>
          <a:xfrm>
            <a:off x="8157135" y="4077377"/>
            <a:ext cx="576092" cy="554835"/>
          </a:xfrm>
          <a:prstGeom prst="ellipse">
            <a:avLst/>
          </a:prstGeom>
          <a:solidFill>
            <a:srgbClr val="FFFF00"/>
          </a:solidFill>
          <a:ln w="38100">
            <a:noFill/>
          </a:ln>
          <a:effectLst>
            <a:glow rad="139700">
              <a:srgbClr val="26E826"/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22088E"/>
                </a:solidFill>
              </a:rPr>
              <a:t>M</a:t>
            </a:r>
            <a:endParaRPr lang="ru-RU" sz="3200" b="1" dirty="0">
              <a:solidFill>
                <a:srgbClr val="22088E"/>
              </a:solidFill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926588" y="4005063"/>
            <a:ext cx="576092" cy="554835"/>
          </a:xfrm>
          <a:prstGeom prst="ellipse">
            <a:avLst/>
          </a:prstGeom>
          <a:solidFill>
            <a:srgbClr val="FFFF00"/>
          </a:solidFill>
          <a:ln w="38100">
            <a:noFill/>
          </a:ln>
          <a:effectLst>
            <a:glow rad="139700">
              <a:srgbClr val="26E826"/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22088E"/>
                </a:solidFill>
              </a:rPr>
              <a:t>А</a:t>
            </a:r>
            <a:endParaRPr lang="ru-RU" sz="3200" b="1" dirty="0">
              <a:solidFill>
                <a:srgbClr val="2208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679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5" name="Прямоугольник 184"/>
          <p:cNvSpPr/>
          <p:nvPr/>
        </p:nvSpPr>
        <p:spPr>
          <a:xfrm>
            <a:off x="37052" y="198522"/>
            <a:ext cx="8844534" cy="6384869"/>
          </a:xfrm>
          <a:prstGeom prst="rect">
            <a:avLst/>
          </a:prstGeom>
          <a:ln>
            <a:noFill/>
          </a:ln>
          <a:effectLst>
            <a:glow rad="660400">
              <a:schemeClr val="accent1">
                <a:satMod val="175000"/>
                <a:alpha val="40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29257" y="198522"/>
            <a:ext cx="8588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3600" b="1" dirty="0">
                <a:solidFill>
                  <a:srgbClr val="C00000"/>
                </a:solidFill>
              </a:rPr>
              <a:t>Граф и его элементы. </a:t>
            </a:r>
            <a:r>
              <a:rPr lang="ru-RU" sz="3600" b="1" dirty="0" smtClean="0">
                <a:solidFill>
                  <a:srgbClr val="C00000"/>
                </a:solidFill>
              </a:rPr>
              <a:t>Основные </a:t>
            </a:r>
            <a:r>
              <a:rPr lang="ru-RU" sz="3600" b="1" dirty="0">
                <a:solidFill>
                  <a:srgbClr val="C00000"/>
                </a:solidFill>
              </a:rPr>
              <a:t>понятия.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7331" y="908720"/>
            <a:ext cx="84249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Граф</a:t>
            </a:r>
            <a:r>
              <a:rPr lang="ru-RU" sz="2400" dirty="0"/>
              <a:t> – это совокупность объектов со связями между ними. </a:t>
            </a:r>
            <a:endParaRPr lang="ru-RU" sz="2400" dirty="0" smtClean="0"/>
          </a:p>
          <a:p>
            <a:r>
              <a:rPr lang="ru-RU" sz="2400" dirty="0" smtClean="0"/>
              <a:t>Объекты </a:t>
            </a:r>
            <a:r>
              <a:rPr lang="ru-RU" sz="2400" dirty="0"/>
              <a:t>рассматриваются как вершины, или узлы графа, </a:t>
            </a:r>
            <a:endParaRPr lang="ru-RU" sz="2400" dirty="0" smtClean="0"/>
          </a:p>
          <a:p>
            <a:r>
              <a:rPr lang="ru-RU" sz="2400" dirty="0" smtClean="0"/>
              <a:t>а </a:t>
            </a:r>
            <a:r>
              <a:rPr lang="ru-RU" sz="2400" dirty="0"/>
              <a:t>связи – как дуги, или ребра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Ребро графа называется </a:t>
            </a:r>
            <a:r>
              <a:rPr lang="ru-RU" sz="2400" b="1" dirty="0"/>
              <a:t>дугой</a:t>
            </a:r>
            <a:r>
              <a:rPr lang="ru-RU" sz="2400" dirty="0"/>
              <a:t>, если одна из его вершин считается </a:t>
            </a:r>
            <a:r>
              <a:rPr lang="ru-RU" sz="2400" b="1" dirty="0"/>
              <a:t>начальной</a:t>
            </a:r>
            <a:r>
              <a:rPr lang="ru-RU" sz="2400" dirty="0"/>
              <a:t>, другая – </a:t>
            </a:r>
            <a:r>
              <a:rPr lang="ru-RU" sz="2400" b="1" dirty="0"/>
              <a:t>конечной</a:t>
            </a:r>
            <a:r>
              <a:rPr lang="ru-RU" sz="2400" dirty="0"/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2972" y="4869160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Основные элементы графа состоят из </a:t>
            </a:r>
            <a:r>
              <a:rPr lang="ru-RU" sz="2400" b="1" dirty="0">
                <a:solidFill>
                  <a:srgbClr val="C00000"/>
                </a:solidFill>
              </a:rPr>
              <a:t>вершин графа, ребер графа и дуг графа</a:t>
            </a:r>
            <a:r>
              <a:rPr lang="ru-RU" sz="2400" dirty="0">
                <a:solidFill>
                  <a:srgbClr val="C00000"/>
                </a:solidFill>
              </a:rPr>
              <a:t>.</a:t>
            </a:r>
            <a:r>
              <a:rPr lang="ru-RU" sz="2400" dirty="0"/>
              <a:t> Сочетание этих элементов определяет понятия: </a:t>
            </a:r>
            <a:r>
              <a:rPr lang="ru-RU" sz="2400" b="1" dirty="0"/>
              <a:t>неориентированный граф, ориентированный граф и смешанный граф</a:t>
            </a:r>
            <a:r>
              <a:rPr lang="ru-RU" sz="2400" dirty="0"/>
              <a:t>.</a:t>
            </a:r>
          </a:p>
        </p:txBody>
      </p:sp>
      <p:sp>
        <p:nvSpPr>
          <p:cNvPr id="83" name="Овал 82"/>
          <p:cNvSpPr/>
          <p:nvPr/>
        </p:nvSpPr>
        <p:spPr>
          <a:xfrm>
            <a:off x="1284309" y="3557434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А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5" name="Овал 154"/>
          <p:cNvSpPr/>
          <p:nvPr/>
        </p:nvSpPr>
        <p:spPr>
          <a:xfrm>
            <a:off x="4252624" y="3437384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Б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6" name="Овал 155"/>
          <p:cNvSpPr/>
          <p:nvPr/>
        </p:nvSpPr>
        <p:spPr>
          <a:xfrm>
            <a:off x="6732240" y="4013448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</a:t>
            </a:r>
            <a:endParaRPr lang="ru-RU" sz="2400" b="1" dirty="0">
              <a:solidFill>
                <a:schemeClr val="tx1"/>
              </a:solidFill>
            </a:endParaRPr>
          </a:p>
        </p:txBody>
      </p:sp>
      <p:cxnSp>
        <p:nvCxnSpPr>
          <p:cNvPr id="87" name="Прямая со стрелкой 86"/>
          <p:cNvCxnSpPr>
            <a:stCxn id="83" idx="6"/>
            <a:endCxn id="155" idx="2"/>
          </p:cNvCxnSpPr>
          <p:nvPr/>
        </p:nvCxnSpPr>
        <p:spPr>
          <a:xfrm flipV="1">
            <a:off x="1860373" y="3725416"/>
            <a:ext cx="2392251" cy="12005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>
            <a:stCxn id="155" idx="5"/>
            <a:endCxn id="156" idx="1"/>
          </p:cNvCxnSpPr>
          <p:nvPr/>
        </p:nvCxnSpPr>
        <p:spPr>
          <a:xfrm>
            <a:off x="4744325" y="3929085"/>
            <a:ext cx="2072278" cy="168726"/>
          </a:xfrm>
          <a:prstGeom prst="line">
            <a:avLst/>
          </a:prstGeom>
          <a:ln w="38100">
            <a:solidFill>
              <a:srgbClr val="185C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 rot="21444780">
            <a:off x="2123730" y="3353704"/>
            <a:ext cx="1279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Дуга графа</a:t>
            </a:r>
            <a:endParaRPr lang="ru-RU" b="1" dirty="0"/>
          </a:p>
        </p:txBody>
      </p:sp>
      <p:sp>
        <p:nvSpPr>
          <p:cNvPr id="172" name="TextBox 171"/>
          <p:cNvSpPr txBox="1"/>
          <p:nvPr/>
        </p:nvSpPr>
        <p:spPr>
          <a:xfrm rot="171860">
            <a:off x="3340106" y="4404846"/>
            <a:ext cx="1279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Дуга графа</a:t>
            </a:r>
            <a:endParaRPr lang="ru-RU" b="1" dirty="0"/>
          </a:p>
        </p:txBody>
      </p:sp>
      <p:sp>
        <p:nvSpPr>
          <p:cNvPr id="173" name="TextBox 172"/>
          <p:cNvSpPr txBox="1"/>
          <p:nvPr/>
        </p:nvSpPr>
        <p:spPr>
          <a:xfrm rot="220604">
            <a:off x="5102281" y="3583478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ребро графа</a:t>
            </a:r>
            <a:endParaRPr lang="ru-RU" b="1" dirty="0"/>
          </a:p>
        </p:txBody>
      </p:sp>
      <p:sp>
        <p:nvSpPr>
          <p:cNvPr id="174" name="TextBox 173"/>
          <p:cNvSpPr txBox="1"/>
          <p:nvPr/>
        </p:nvSpPr>
        <p:spPr>
          <a:xfrm>
            <a:off x="454139" y="3215204"/>
            <a:ext cx="11512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Вершина </a:t>
            </a:r>
          </a:p>
          <a:p>
            <a:r>
              <a:rPr lang="ru-RU" b="1" dirty="0" smtClean="0"/>
              <a:t> графа</a:t>
            </a:r>
            <a:endParaRPr lang="ru-RU" b="1" dirty="0"/>
          </a:p>
        </p:txBody>
      </p:sp>
      <p:sp>
        <p:nvSpPr>
          <p:cNvPr id="175" name="TextBox 174"/>
          <p:cNvSpPr txBox="1"/>
          <p:nvPr/>
        </p:nvSpPr>
        <p:spPr>
          <a:xfrm>
            <a:off x="7390694" y="4013448"/>
            <a:ext cx="11512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Вершина </a:t>
            </a:r>
          </a:p>
          <a:p>
            <a:r>
              <a:rPr lang="ru-RU" b="1" dirty="0" smtClean="0"/>
              <a:t> графа</a:t>
            </a:r>
            <a:endParaRPr lang="ru-RU" b="1" dirty="0"/>
          </a:p>
        </p:txBody>
      </p:sp>
      <p:sp>
        <p:nvSpPr>
          <p:cNvPr id="176" name="TextBox 175"/>
          <p:cNvSpPr txBox="1"/>
          <p:nvPr/>
        </p:nvSpPr>
        <p:spPr>
          <a:xfrm>
            <a:off x="3979801" y="2847712"/>
            <a:ext cx="11512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Вершина </a:t>
            </a:r>
          </a:p>
          <a:p>
            <a:r>
              <a:rPr lang="ru-RU" b="1" dirty="0" smtClean="0"/>
              <a:t> графа</a:t>
            </a:r>
            <a:endParaRPr lang="ru-RU" b="1" dirty="0"/>
          </a:p>
        </p:txBody>
      </p:sp>
      <p:grpSp>
        <p:nvGrpSpPr>
          <p:cNvPr id="165" name="Группа 164"/>
          <p:cNvGrpSpPr/>
          <p:nvPr/>
        </p:nvGrpSpPr>
        <p:grpSpPr>
          <a:xfrm>
            <a:off x="1776009" y="4049135"/>
            <a:ext cx="5040594" cy="456014"/>
            <a:chOff x="1776009" y="4049135"/>
            <a:chExt cx="5040594" cy="456014"/>
          </a:xfrm>
        </p:grpSpPr>
        <p:cxnSp>
          <p:nvCxnSpPr>
            <p:cNvPr id="114" name="Скругленная соединительная линия 113"/>
            <p:cNvCxnSpPr>
              <a:stCxn id="83" idx="5"/>
              <a:endCxn id="156" idx="3"/>
            </p:cNvCxnSpPr>
            <p:nvPr/>
          </p:nvCxnSpPr>
          <p:spPr>
            <a:xfrm rot="16200000" flipH="1">
              <a:off x="4068299" y="1756845"/>
              <a:ext cx="456014" cy="5040593"/>
            </a:xfrm>
            <a:prstGeom prst="curvedConnector3">
              <a:avLst>
                <a:gd name="adj1" fmla="val 153401"/>
              </a:avLst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Прямая соединительная линия 158"/>
            <p:cNvCxnSpPr>
              <a:endCxn id="156" idx="3"/>
            </p:cNvCxnSpPr>
            <p:nvPr/>
          </p:nvCxnSpPr>
          <p:spPr>
            <a:xfrm>
              <a:off x="6687795" y="4505149"/>
              <a:ext cx="128808" cy="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0758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7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75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75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500"/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500"/>
                                        <p:tgtEl>
                                          <p:spTgt spid="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83" grpId="0" animBg="1"/>
      <p:bldP spid="155" grpId="0" animBg="1"/>
      <p:bldP spid="156" grpId="0" animBg="1"/>
      <p:bldP spid="98" grpId="0" build="p"/>
      <p:bldP spid="172" grpId="0" build="p"/>
      <p:bldP spid="173" grpId="0" build="p"/>
      <p:bldP spid="174" grpId="0"/>
      <p:bldP spid="175" grpId="0"/>
      <p:bldP spid="17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Прямоугольник 3"/>
          <p:cNvSpPr/>
          <p:nvPr/>
        </p:nvSpPr>
        <p:spPr>
          <a:xfrm>
            <a:off x="251520" y="188640"/>
            <a:ext cx="8556277" cy="6384869"/>
          </a:xfrm>
          <a:prstGeom prst="rect">
            <a:avLst/>
          </a:prstGeom>
          <a:ln>
            <a:noFill/>
          </a:ln>
          <a:effectLst>
            <a:glow rad="660400">
              <a:schemeClr val="accent1">
                <a:satMod val="175000"/>
                <a:alpha val="40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699792" y="404664"/>
            <a:ext cx="35307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Источники информации:</a:t>
            </a:r>
          </a:p>
          <a:p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81409" y="1196752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www.compress.ru/Archive/CP/2007/1/18/10.gif</a:t>
            </a:r>
            <a:endParaRPr lang="ru-RU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kpolyakov.narod.ru/school/ege.htm</a:t>
            </a:r>
            <a:endParaRPr lang="ru-RU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hlinkClick r:id="rId4"/>
              </a:rPr>
              <a:t>http</a:t>
            </a:r>
            <a:r>
              <a:rPr lang="en-US" sz="2400" dirty="0">
                <a:hlinkClick r:id="rId4"/>
              </a:rPr>
              <a:t>://</a:t>
            </a:r>
            <a:r>
              <a:rPr lang="en-US" sz="2400" dirty="0" smtClean="0">
                <a:hlinkClick r:id="rId4"/>
              </a:rPr>
              <a:t>inf.reshuege.ru/test?theme=203</a:t>
            </a:r>
            <a:endParaRPr lang="ru-RU" sz="2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2400" dirty="0">
                <a:hlinkClick r:id="rId5"/>
              </a:rPr>
              <a:t>http://</a:t>
            </a:r>
            <a:r>
              <a:rPr lang="en-US" sz="2400" dirty="0" smtClean="0">
                <a:hlinkClick r:id="rId5"/>
              </a:rPr>
              <a:t>inf.reshuege.ru/get_file?id=3029</a:t>
            </a:r>
            <a:endParaRPr lang="ru-RU" sz="2400" dirty="0" smtClean="0"/>
          </a:p>
          <a:p>
            <a:pPr marL="342900" indent="-342900">
              <a:buFont typeface="+mj-lt"/>
              <a:buAutoNum type="arabicPeriod"/>
            </a:pPr>
            <a:endParaRPr lang="ru-RU" sz="2400" dirty="0" smtClean="0"/>
          </a:p>
          <a:p>
            <a:pPr marL="342900" indent="-342900">
              <a:buFont typeface="+mj-lt"/>
              <a:buAutoNum type="arabicPeriod"/>
            </a:pPr>
            <a:endParaRPr lang="ru-RU" sz="2400" dirty="0" smtClean="0"/>
          </a:p>
          <a:p>
            <a:pPr marL="342900" indent="-342900">
              <a:buFont typeface="+mj-lt"/>
              <a:buAutoNum type="arabicPeriod"/>
            </a:pPr>
            <a:endParaRPr lang="ru-RU" sz="2400" dirty="0" smtClean="0"/>
          </a:p>
          <a:p>
            <a:pPr marL="342900" indent="-342900">
              <a:buFont typeface="+mj-lt"/>
              <a:buAutoNum type="arabicPeriod"/>
            </a:pPr>
            <a:endParaRPr lang="ru-RU" sz="2400" dirty="0" smtClean="0"/>
          </a:p>
          <a:p>
            <a:pPr marL="342900" indent="-342900">
              <a:buFont typeface="+mj-lt"/>
              <a:buAutoNum type="arabicPeriod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8442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Прямоугольник 38"/>
          <p:cNvSpPr/>
          <p:nvPr/>
        </p:nvSpPr>
        <p:spPr>
          <a:xfrm>
            <a:off x="93525" y="198521"/>
            <a:ext cx="8844534" cy="6384869"/>
          </a:xfrm>
          <a:prstGeom prst="rect">
            <a:avLst/>
          </a:prstGeom>
          <a:ln>
            <a:noFill/>
          </a:ln>
          <a:effectLst>
            <a:glow rad="660400">
              <a:schemeClr val="accent1">
                <a:satMod val="175000"/>
                <a:alpha val="40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10120" y="404664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Неориентированный граф </a:t>
            </a:r>
            <a:r>
              <a:rPr lang="ru-RU" sz="2400" dirty="0"/>
              <a:t>– это </a:t>
            </a:r>
            <a:r>
              <a:rPr lang="ru-RU" sz="2400" dirty="0" smtClean="0"/>
              <a:t>граф, </a:t>
            </a:r>
            <a:r>
              <a:rPr lang="ru-RU" sz="2400" dirty="0"/>
              <a:t>для каждого ребра которого несуществен </a:t>
            </a:r>
            <a:r>
              <a:rPr lang="ru-RU" sz="2400" dirty="0" smtClean="0"/>
              <a:t>порядок </a:t>
            </a:r>
            <a:r>
              <a:rPr lang="ru-RU" sz="2400" dirty="0"/>
              <a:t>двух его </a:t>
            </a:r>
            <a:r>
              <a:rPr lang="ru-RU" sz="2400" dirty="0" smtClean="0"/>
              <a:t>конечных</a:t>
            </a:r>
            <a:r>
              <a:rPr lang="en-US" sz="2400" dirty="0" smtClean="0"/>
              <a:t> </a:t>
            </a:r>
            <a:r>
              <a:rPr lang="ru-RU" sz="2400" dirty="0" smtClean="0"/>
              <a:t>вершин.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7141732" y="2394910"/>
            <a:ext cx="633644" cy="538425"/>
          </a:xfrm>
          <a:prstGeom prst="line">
            <a:avLst/>
          </a:prstGeom>
          <a:ln w="57150">
            <a:solidFill>
              <a:srgbClr val="002060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H="1" flipV="1">
            <a:off x="6517763" y="2885547"/>
            <a:ext cx="63978" cy="1643893"/>
          </a:xfrm>
          <a:prstGeom prst="line">
            <a:avLst/>
          </a:prstGeom>
          <a:ln w="57150">
            <a:solidFill>
              <a:srgbClr val="002060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7245989" y="3989400"/>
            <a:ext cx="663405" cy="702478"/>
          </a:xfrm>
          <a:prstGeom prst="line">
            <a:avLst/>
          </a:prstGeom>
          <a:ln w="57150">
            <a:solidFill>
              <a:srgbClr val="002060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 flipV="1">
            <a:off x="4379020" y="5311219"/>
            <a:ext cx="1826760" cy="70794"/>
          </a:xfrm>
          <a:prstGeom prst="line">
            <a:avLst/>
          </a:prstGeom>
          <a:ln w="57150">
            <a:solidFill>
              <a:srgbClr val="002060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 flipV="1">
            <a:off x="3720647" y="2719515"/>
            <a:ext cx="68806" cy="2154958"/>
          </a:xfrm>
          <a:prstGeom prst="line">
            <a:avLst/>
          </a:prstGeom>
          <a:ln w="57150">
            <a:solidFill>
              <a:srgbClr val="002060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576533" y="2132734"/>
            <a:ext cx="1351662" cy="52057"/>
          </a:xfrm>
          <a:prstGeom prst="line">
            <a:avLst/>
          </a:prstGeom>
          <a:ln w="57150">
            <a:solidFill>
              <a:srgbClr val="002060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1957104" y="2184791"/>
            <a:ext cx="1375086" cy="857296"/>
          </a:xfrm>
          <a:prstGeom prst="line">
            <a:avLst/>
          </a:prstGeom>
          <a:ln w="57150">
            <a:solidFill>
              <a:srgbClr val="002060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>
            <a:off x="7577692" y="2850586"/>
            <a:ext cx="1247939" cy="1143897"/>
            <a:chOff x="3347864" y="5301208"/>
            <a:chExt cx="576064" cy="576064"/>
          </a:xfrm>
          <a:gradFill flip="none" rotWithShape="1">
            <a:gsLst>
              <a:gs pos="81000">
                <a:srgbClr val="0070C0"/>
              </a:gs>
              <a:gs pos="38000">
                <a:schemeClr val="accent1">
                  <a:tint val="44500"/>
                  <a:satMod val="160000"/>
                  <a:alpha val="19000"/>
                </a:schemeClr>
              </a:gs>
              <a:gs pos="87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381000">
              <a:srgbClr val="26E826">
                <a:alpha val="72000"/>
              </a:srgbClr>
            </a:glow>
          </a:effectLst>
        </p:grpSpPr>
        <p:sp>
          <p:nvSpPr>
            <p:cNvPr id="28" name="Овал 27"/>
            <p:cNvSpPr/>
            <p:nvPr/>
          </p:nvSpPr>
          <p:spPr>
            <a:xfrm>
              <a:off x="3347864" y="5301208"/>
              <a:ext cx="576064" cy="576064"/>
            </a:xfrm>
            <a:prstGeom prst="ellips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491880" y="5358407"/>
              <a:ext cx="288032" cy="325491"/>
            </a:xfrm>
            <a:prstGeom prst="rect">
              <a:avLst/>
            </a:prstGeom>
            <a:grp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C00000"/>
                  </a:solidFill>
                  <a:latin typeface="Arial Black" panose="020B0A04020102020204" pitchFamily="34" charset="0"/>
                </a:rPr>
                <a:t>1</a:t>
              </a:r>
              <a:endParaRPr lang="ru-RU" sz="3600" b="1" dirty="0">
                <a:solidFill>
                  <a:srgbClr val="C00000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6155679" y="4529440"/>
            <a:ext cx="1247939" cy="1143897"/>
            <a:chOff x="3347864" y="5301208"/>
            <a:chExt cx="576064" cy="576064"/>
          </a:xfrm>
          <a:gradFill flip="none" rotWithShape="1">
            <a:gsLst>
              <a:gs pos="81000">
                <a:srgbClr val="0070C0"/>
              </a:gs>
              <a:gs pos="38000">
                <a:schemeClr val="accent1">
                  <a:tint val="44500"/>
                  <a:satMod val="160000"/>
                  <a:alpha val="19000"/>
                </a:schemeClr>
              </a:gs>
              <a:gs pos="87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381000">
              <a:srgbClr val="26E826">
                <a:alpha val="72000"/>
              </a:srgbClr>
            </a:glow>
          </a:effectLst>
        </p:grpSpPr>
        <p:sp>
          <p:nvSpPr>
            <p:cNvPr id="26" name="Овал 25"/>
            <p:cNvSpPr/>
            <p:nvPr/>
          </p:nvSpPr>
          <p:spPr>
            <a:xfrm>
              <a:off x="3347864" y="5301208"/>
              <a:ext cx="576064" cy="576064"/>
            </a:xfrm>
            <a:prstGeom prst="ellips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91880" y="5358407"/>
              <a:ext cx="288032" cy="325491"/>
            </a:xfrm>
            <a:prstGeom prst="rect">
              <a:avLst/>
            </a:prstGeom>
            <a:grp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C00000"/>
                  </a:solidFill>
                  <a:latin typeface="Arial Black" panose="020B0A04020102020204" pitchFamily="34" charset="0"/>
                </a:rPr>
                <a:t>2</a:t>
              </a:r>
              <a:endParaRPr lang="ru-RU" sz="3600" b="1" dirty="0">
                <a:solidFill>
                  <a:srgbClr val="C00000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5893793" y="1741649"/>
            <a:ext cx="1247939" cy="1143897"/>
            <a:chOff x="3347864" y="5301208"/>
            <a:chExt cx="576064" cy="576064"/>
          </a:xfrm>
          <a:gradFill flip="none" rotWithShape="1">
            <a:gsLst>
              <a:gs pos="81000">
                <a:srgbClr val="0070C0"/>
              </a:gs>
              <a:gs pos="38000">
                <a:schemeClr val="accent1">
                  <a:tint val="44500"/>
                  <a:satMod val="160000"/>
                  <a:alpha val="19000"/>
                </a:schemeClr>
              </a:gs>
              <a:gs pos="87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381000">
              <a:srgbClr val="26E826">
                <a:alpha val="72000"/>
              </a:srgbClr>
            </a:glow>
          </a:effectLst>
        </p:grpSpPr>
        <p:sp>
          <p:nvSpPr>
            <p:cNvPr id="24" name="Овал 23"/>
            <p:cNvSpPr/>
            <p:nvPr/>
          </p:nvSpPr>
          <p:spPr>
            <a:xfrm>
              <a:off x="3347864" y="5301208"/>
              <a:ext cx="576064" cy="576064"/>
            </a:xfrm>
            <a:prstGeom prst="ellipse">
              <a:avLst/>
            </a:prstGeom>
            <a:grp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491880" y="5358407"/>
              <a:ext cx="288032" cy="325491"/>
            </a:xfrm>
            <a:prstGeom prst="rect">
              <a:avLst/>
            </a:prstGeom>
            <a:grp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C00000"/>
                  </a:solidFill>
                  <a:latin typeface="Arial Black" panose="020B0A04020102020204" pitchFamily="34" charset="0"/>
                </a:rPr>
                <a:t>5</a:t>
              </a:r>
              <a:endParaRPr lang="ru-RU" sz="3600" b="1" dirty="0">
                <a:solidFill>
                  <a:srgbClr val="C00000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3267853" y="1558029"/>
            <a:ext cx="1247939" cy="1143897"/>
            <a:chOff x="3347864" y="5301208"/>
            <a:chExt cx="576064" cy="576064"/>
          </a:xfrm>
          <a:gradFill flip="none" rotWithShape="1">
            <a:gsLst>
              <a:gs pos="81000">
                <a:srgbClr val="0070C0"/>
              </a:gs>
              <a:gs pos="38000">
                <a:schemeClr val="accent1">
                  <a:tint val="44500"/>
                  <a:satMod val="160000"/>
                  <a:alpha val="19000"/>
                </a:schemeClr>
              </a:gs>
              <a:gs pos="87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381000">
              <a:srgbClr val="26E826">
                <a:alpha val="72000"/>
              </a:srgbClr>
            </a:glow>
          </a:effectLst>
        </p:grpSpPr>
        <p:sp>
          <p:nvSpPr>
            <p:cNvPr id="22" name="Овал 21"/>
            <p:cNvSpPr/>
            <p:nvPr/>
          </p:nvSpPr>
          <p:spPr>
            <a:xfrm>
              <a:off x="3347864" y="5301208"/>
              <a:ext cx="576064" cy="57606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91880" y="5358407"/>
              <a:ext cx="288032" cy="32549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C00000"/>
                  </a:solidFill>
                  <a:latin typeface="Arial Black" panose="020B0A04020102020204" pitchFamily="34" charset="0"/>
                </a:rPr>
                <a:t>4</a:t>
              </a:r>
              <a:endParaRPr lang="ru-RU" sz="3600" b="1" dirty="0">
                <a:solidFill>
                  <a:srgbClr val="C00000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3131081" y="4868077"/>
            <a:ext cx="1247939" cy="1143897"/>
            <a:chOff x="3347864" y="5301208"/>
            <a:chExt cx="576064" cy="576064"/>
          </a:xfrm>
          <a:gradFill flip="none" rotWithShape="1">
            <a:gsLst>
              <a:gs pos="81000">
                <a:srgbClr val="0070C0"/>
              </a:gs>
              <a:gs pos="38000">
                <a:schemeClr val="accent1">
                  <a:tint val="44500"/>
                  <a:satMod val="160000"/>
                  <a:alpha val="19000"/>
                </a:schemeClr>
              </a:gs>
              <a:gs pos="87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381000">
              <a:srgbClr val="26E826">
                <a:alpha val="72000"/>
              </a:srgbClr>
            </a:glow>
          </a:effectLst>
        </p:grpSpPr>
        <p:sp>
          <p:nvSpPr>
            <p:cNvPr id="20" name="Овал 19"/>
            <p:cNvSpPr/>
            <p:nvPr/>
          </p:nvSpPr>
          <p:spPr>
            <a:xfrm>
              <a:off x="3347864" y="5301208"/>
              <a:ext cx="576064" cy="57606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491880" y="5358407"/>
              <a:ext cx="288032" cy="32549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C00000"/>
                  </a:solidFill>
                  <a:latin typeface="Arial Black" panose="020B0A04020102020204" pitchFamily="34" charset="0"/>
                </a:rPr>
                <a:t>3</a:t>
              </a:r>
              <a:endParaRPr lang="ru-RU" sz="3600" b="1" dirty="0">
                <a:solidFill>
                  <a:srgbClr val="C00000"/>
                </a:solidFill>
                <a:latin typeface="Arial Black" panose="020B0A04020102020204" pitchFamily="34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827584" y="2819754"/>
            <a:ext cx="1247939" cy="1143897"/>
            <a:chOff x="3347864" y="5301208"/>
            <a:chExt cx="576064" cy="576064"/>
          </a:xfrm>
          <a:gradFill flip="none" rotWithShape="1">
            <a:gsLst>
              <a:gs pos="81000">
                <a:srgbClr val="0070C0"/>
              </a:gs>
              <a:gs pos="38000">
                <a:schemeClr val="accent1">
                  <a:tint val="44500"/>
                  <a:satMod val="160000"/>
                  <a:alpha val="19000"/>
                </a:schemeClr>
              </a:gs>
              <a:gs pos="87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glow rad="381000">
              <a:srgbClr val="26E826">
                <a:alpha val="72000"/>
              </a:srgbClr>
            </a:glow>
          </a:effectLst>
        </p:grpSpPr>
        <p:sp>
          <p:nvSpPr>
            <p:cNvPr id="18" name="Овал 17"/>
            <p:cNvSpPr/>
            <p:nvPr/>
          </p:nvSpPr>
          <p:spPr>
            <a:xfrm>
              <a:off x="3347864" y="5301208"/>
              <a:ext cx="576064" cy="57606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491880" y="5358407"/>
              <a:ext cx="288032" cy="32549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C00000"/>
                  </a:solidFill>
                  <a:latin typeface="Arial Black" panose="020B0A04020102020204" pitchFamily="34" charset="0"/>
                </a:rPr>
                <a:t>6</a:t>
              </a:r>
              <a:endParaRPr lang="ru-RU" sz="3600" b="1" dirty="0">
                <a:solidFill>
                  <a:srgbClr val="C00000"/>
                </a:solidFill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6666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9" name="Прямоугольник 108"/>
          <p:cNvSpPr/>
          <p:nvPr/>
        </p:nvSpPr>
        <p:spPr>
          <a:xfrm>
            <a:off x="93525" y="198521"/>
            <a:ext cx="8844534" cy="6384869"/>
          </a:xfrm>
          <a:prstGeom prst="rect">
            <a:avLst/>
          </a:prstGeom>
          <a:ln>
            <a:noFill/>
          </a:ln>
          <a:effectLst>
            <a:glow rad="660400">
              <a:schemeClr val="accent1">
                <a:satMod val="175000"/>
                <a:alpha val="40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369490"/>
            <a:ext cx="86300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Ориентированный граф </a:t>
            </a:r>
            <a:r>
              <a:rPr lang="ru-RU" dirty="0"/>
              <a:t>– </a:t>
            </a:r>
            <a:r>
              <a:rPr lang="ru-RU" sz="2400" dirty="0"/>
              <a:t>это граф, для каждого ребра </a:t>
            </a:r>
            <a:r>
              <a:rPr lang="ru-RU" sz="2400" dirty="0" smtClean="0"/>
              <a:t>которого </a:t>
            </a:r>
            <a:r>
              <a:rPr lang="ru-RU" sz="2400" dirty="0"/>
              <a:t>существенен </a:t>
            </a:r>
            <a:r>
              <a:rPr lang="ru-RU" sz="2400" dirty="0" smtClean="0"/>
              <a:t>порядок </a:t>
            </a:r>
            <a:r>
              <a:rPr lang="ru-RU" sz="2400" dirty="0"/>
              <a:t>двух его </a:t>
            </a:r>
            <a:r>
              <a:rPr lang="ru-RU" sz="2400" dirty="0" smtClean="0"/>
              <a:t>конечных</a:t>
            </a:r>
            <a:r>
              <a:rPr lang="en-US" sz="2400" dirty="0" smtClean="0"/>
              <a:t> </a:t>
            </a:r>
            <a:r>
              <a:rPr lang="ru-RU" sz="2400" dirty="0" smtClean="0"/>
              <a:t>вершин.</a:t>
            </a:r>
          </a:p>
          <a:p>
            <a:r>
              <a:rPr lang="ru-RU" sz="2400" dirty="0"/>
              <a:t>Пара вершин может соединяться двумя или более ребрами (дугами одного направления), такие ребра </a:t>
            </a:r>
            <a:r>
              <a:rPr lang="ru-RU" sz="2400" dirty="0" smtClean="0"/>
              <a:t>называются кратными</a:t>
            </a:r>
            <a:r>
              <a:rPr lang="ru-RU" sz="2400" dirty="0"/>
              <a:t>. </a:t>
            </a:r>
            <a:endParaRPr lang="ru-RU" dirty="0"/>
          </a:p>
        </p:txBody>
      </p:sp>
      <p:cxnSp>
        <p:nvCxnSpPr>
          <p:cNvPr id="60" name="Прямая со стрелкой 59"/>
          <p:cNvCxnSpPr/>
          <p:nvPr/>
        </p:nvCxnSpPr>
        <p:spPr>
          <a:xfrm flipV="1">
            <a:off x="1140775" y="3117325"/>
            <a:ext cx="1658932" cy="47197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endCxn id="67" idx="1"/>
          </p:cNvCxnSpPr>
          <p:nvPr/>
        </p:nvCxnSpPr>
        <p:spPr>
          <a:xfrm>
            <a:off x="1183936" y="4006460"/>
            <a:ext cx="1395744" cy="1272397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64" idx="6"/>
          </p:cNvCxnSpPr>
          <p:nvPr/>
        </p:nvCxnSpPr>
        <p:spPr>
          <a:xfrm>
            <a:off x="3835836" y="2869306"/>
            <a:ext cx="2290248" cy="12764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3553256" y="3235079"/>
            <a:ext cx="3827056" cy="1407579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7151319" y="3501911"/>
            <a:ext cx="733049" cy="645629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>
            <a:stCxn id="67" idx="6"/>
            <a:endCxn id="74" idx="3"/>
          </p:cNvCxnSpPr>
          <p:nvPr/>
        </p:nvCxnSpPr>
        <p:spPr>
          <a:xfrm flipV="1">
            <a:off x="3464071" y="5157117"/>
            <a:ext cx="4181903" cy="49291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Группа 57"/>
          <p:cNvGrpSpPr/>
          <p:nvPr/>
        </p:nvGrpSpPr>
        <p:grpSpPr>
          <a:xfrm>
            <a:off x="251520" y="3235079"/>
            <a:ext cx="1036129" cy="1049850"/>
            <a:chOff x="899592" y="2996952"/>
            <a:chExt cx="792088" cy="792088"/>
          </a:xfrm>
          <a:gradFill flip="none" rotWithShape="1">
            <a:gsLst>
              <a:gs pos="41000">
                <a:srgbClr val="FFFF00"/>
              </a:gs>
              <a:gs pos="64000">
                <a:srgbClr val="DC16B6">
                  <a:alpha val="62000"/>
                  <a:lumMod val="88000"/>
                </a:srgbClr>
              </a:gs>
              <a:gs pos="7000">
                <a:srgbClr val="00B050"/>
              </a:gs>
            </a:gsLst>
            <a:path path="circle">
              <a:fillToRect l="50000" t="50000" r="50000" b="50000"/>
            </a:path>
            <a:tileRect/>
          </a:gradFill>
          <a:effectLst>
            <a:glow rad="228600">
              <a:srgbClr val="7030A0">
                <a:alpha val="40000"/>
              </a:srgbClr>
            </a:glow>
          </a:effectLst>
        </p:grpSpPr>
        <p:sp>
          <p:nvSpPr>
            <p:cNvPr id="56" name="Овал 55"/>
            <p:cNvSpPr/>
            <p:nvPr/>
          </p:nvSpPr>
          <p:spPr>
            <a:xfrm>
              <a:off x="899592" y="2996952"/>
              <a:ext cx="792088" cy="79208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079612" y="3100608"/>
              <a:ext cx="432048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>
                  <a:latin typeface="Arial Black" panose="020B0A04020102020204" pitchFamily="34" charset="0"/>
                </a:rPr>
                <a:t>1</a:t>
              </a:r>
              <a:endParaRPr lang="ru-RU" sz="3200" b="1" dirty="0">
                <a:latin typeface="Arial Black" panose="020B0A04020102020204" pitchFamily="34" charset="0"/>
              </a:endParaRPr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2799707" y="2344381"/>
            <a:ext cx="1036129" cy="1049850"/>
            <a:chOff x="899592" y="2996952"/>
            <a:chExt cx="792088" cy="792088"/>
          </a:xfrm>
          <a:gradFill flip="none" rotWithShape="1">
            <a:gsLst>
              <a:gs pos="41000">
                <a:srgbClr val="FFFF00"/>
              </a:gs>
              <a:gs pos="64000">
                <a:srgbClr val="DC16B6">
                  <a:alpha val="62000"/>
                  <a:lumMod val="88000"/>
                </a:srgbClr>
              </a:gs>
              <a:gs pos="7000">
                <a:srgbClr val="00B050"/>
              </a:gs>
            </a:gsLst>
            <a:path path="circle">
              <a:fillToRect l="50000" t="50000" r="50000" b="50000"/>
            </a:path>
            <a:tileRect/>
          </a:gradFill>
          <a:effectLst>
            <a:glow rad="228600">
              <a:srgbClr val="7030A0">
                <a:alpha val="40000"/>
              </a:srgbClr>
            </a:glow>
          </a:effectLst>
        </p:grpSpPr>
        <p:sp>
          <p:nvSpPr>
            <p:cNvPr id="64" name="Овал 63"/>
            <p:cNvSpPr/>
            <p:nvPr/>
          </p:nvSpPr>
          <p:spPr>
            <a:xfrm>
              <a:off x="899592" y="2996952"/>
              <a:ext cx="792088" cy="79208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079612" y="3100608"/>
              <a:ext cx="432048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>
                  <a:latin typeface="Arial Black" panose="020B0A04020102020204" pitchFamily="34" charset="0"/>
                </a:rPr>
                <a:t>2</a:t>
              </a:r>
              <a:endParaRPr lang="ru-RU" sz="3200" b="1" dirty="0">
                <a:latin typeface="Arial Black" panose="020B0A04020102020204" pitchFamily="34" charset="0"/>
              </a:endParaRPr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2427942" y="5125110"/>
            <a:ext cx="1036129" cy="1049850"/>
            <a:chOff x="899592" y="2996952"/>
            <a:chExt cx="792088" cy="792088"/>
          </a:xfrm>
          <a:gradFill flip="none" rotWithShape="1">
            <a:gsLst>
              <a:gs pos="41000">
                <a:srgbClr val="FFFF00"/>
              </a:gs>
              <a:gs pos="64000">
                <a:srgbClr val="DC16B6">
                  <a:alpha val="62000"/>
                  <a:lumMod val="88000"/>
                </a:srgbClr>
              </a:gs>
              <a:gs pos="7000">
                <a:srgbClr val="00B050"/>
              </a:gs>
            </a:gsLst>
            <a:path path="circle">
              <a:fillToRect l="50000" t="50000" r="50000" b="50000"/>
            </a:path>
            <a:tileRect/>
          </a:gradFill>
          <a:effectLst>
            <a:glow rad="228600">
              <a:srgbClr val="7030A0">
                <a:alpha val="40000"/>
              </a:srgbClr>
            </a:glow>
          </a:effectLst>
        </p:grpSpPr>
        <p:sp>
          <p:nvSpPr>
            <p:cNvPr id="67" name="Овал 66"/>
            <p:cNvSpPr/>
            <p:nvPr/>
          </p:nvSpPr>
          <p:spPr>
            <a:xfrm>
              <a:off x="899592" y="2996952"/>
              <a:ext cx="792088" cy="79208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079612" y="3100608"/>
              <a:ext cx="432048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>
                  <a:latin typeface="Arial Black" panose="020B0A04020102020204" pitchFamily="34" charset="0"/>
                </a:rPr>
                <a:t>3</a:t>
              </a:r>
              <a:endParaRPr lang="ru-RU" sz="3200" b="1" dirty="0">
                <a:latin typeface="Arial Black" panose="020B0A04020102020204" pitchFamily="34" charset="0"/>
              </a:endParaRPr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7494236" y="4261014"/>
            <a:ext cx="1036129" cy="1049850"/>
            <a:chOff x="899592" y="2996952"/>
            <a:chExt cx="792088" cy="792088"/>
          </a:xfrm>
          <a:gradFill flip="none" rotWithShape="1">
            <a:gsLst>
              <a:gs pos="41000">
                <a:srgbClr val="FFFF00"/>
              </a:gs>
              <a:gs pos="64000">
                <a:srgbClr val="DC16B6">
                  <a:alpha val="62000"/>
                  <a:lumMod val="88000"/>
                </a:srgbClr>
              </a:gs>
              <a:gs pos="7000">
                <a:srgbClr val="00B050"/>
              </a:gs>
            </a:gsLst>
            <a:path path="circle">
              <a:fillToRect l="50000" t="50000" r="50000" b="50000"/>
            </a:path>
            <a:tileRect/>
          </a:gradFill>
          <a:effectLst>
            <a:glow rad="228600">
              <a:srgbClr val="7030A0">
                <a:alpha val="40000"/>
              </a:srgbClr>
            </a:glow>
          </a:effectLst>
        </p:grpSpPr>
        <p:sp>
          <p:nvSpPr>
            <p:cNvPr id="74" name="Овал 73"/>
            <p:cNvSpPr/>
            <p:nvPr/>
          </p:nvSpPr>
          <p:spPr>
            <a:xfrm>
              <a:off x="899592" y="2996952"/>
              <a:ext cx="792088" cy="79208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079612" y="3100608"/>
              <a:ext cx="432048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>
                  <a:latin typeface="Arial Black" panose="020B0A04020102020204" pitchFamily="34" charset="0"/>
                </a:rPr>
                <a:t>5</a:t>
              </a:r>
              <a:endParaRPr lang="ru-RU" sz="3200" b="1" dirty="0">
                <a:latin typeface="Arial Black" panose="020B0A04020102020204" pitchFamily="34" charset="0"/>
              </a:endParaRPr>
            </a:p>
          </p:txBody>
        </p:sp>
      </p:grpSp>
      <p:grpSp>
        <p:nvGrpSpPr>
          <p:cNvPr id="76" name="Группа 75"/>
          <p:cNvGrpSpPr/>
          <p:nvPr/>
        </p:nvGrpSpPr>
        <p:grpSpPr>
          <a:xfrm>
            <a:off x="6126084" y="2676838"/>
            <a:ext cx="1036129" cy="1049850"/>
            <a:chOff x="899592" y="2996952"/>
            <a:chExt cx="792088" cy="792088"/>
          </a:xfrm>
          <a:gradFill flip="none" rotWithShape="1">
            <a:gsLst>
              <a:gs pos="41000">
                <a:srgbClr val="FFFF00"/>
              </a:gs>
              <a:gs pos="64000">
                <a:srgbClr val="DC16B6">
                  <a:alpha val="62000"/>
                  <a:lumMod val="88000"/>
                </a:srgbClr>
              </a:gs>
              <a:gs pos="7000">
                <a:srgbClr val="00B050"/>
              </a:gs>
            </a:gsLst>
            <a:path path="circle">
              <a:fillToRect l="50000" t="50000" r="50000" b="50000"/>
            </a:path>
            <a:tileRect/>
          </a:gradFill>
          <a:effectLst>
            <a:glow rad="228600">
              <a:srgbClr val="7030A0">
                <a:alpha val="40000"/>
              </a:srgbClr>
            </a:glow>
          </a:effectLst>
        </p:grpSpPr>
        <p:sp>
          <p:nvSpPr>
            <p:cNvPr id="77" name="Овал 76"/>
            <p:cNvSpPr/>
            <p:nvPr/>
          </p:nvSpPr>
          <p:spPr>
            <a:xfrm>
              <a:off x="899592" y="2996952"/>
              <a:ext cx="792088" cy="79208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1079612" y="3100608"/>
              <a:ext cx="432048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>
                  <a:latin typeface="Arial Black" panose="020B0A04020102020204" pitchFamily="34" charset="0"/>
                </a:rPr>
                <a:t>4</a:t>
              </a:r>
              <a:endParaRPr lang="ru-RU" sz="3200" b="1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781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3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0" dur="2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5" dur="2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2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Прямоугольник 9"/>
          <p:cNvSpPr/>
          <p:nvPr/>
        </p:nvSpPr>
        <p:spPr>
          <a:xfrm>
            <a:off x="71081" y="44625"/>
            <a:ext cx="8976938" cy="6712968"/>
          </a:xfrm>
          <a:prstGeom prst="rect">
            <a:avLst/>
          </a:prstGeom>
          <a:ln>
            <a:noFill/>
          </a:ln>
          <a:effectLst>
            <a:glow rad="660400">
              <a:schemeClr val="accent1">
                <a:satMod val="175000"/>
                <a:alpha val="40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67062" y="273441"/>
            <a:ext cx="87849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Смешанный граф </a:t>
            </a:r>
            <a:r>
              <a:rPr lang="ru-RU" sz="2400" dirty="0"/>
              <a:t> – это граф, содержащий как ориентированные, так и неориентированных ребра. Любой из перечисленных видов графа может содержать одно или несколько ребер, у которых оба конца сходятся в одной вершине, такие ребра называются </a:t>
            </a:r>
            <a:r>
              <a:rPr lang="ru-RU" sz="2400" dirty="0" smtClean="0"/>
              <a:t>петлями.</a:t>
            </a:r>
            <a:r>
              <a:rPr lang="ru-RU" sz="2400" dirty="0"/>
              <a:t>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670" y="4034273"/>
            <a:ext cx="874993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Путем в графе </a:t>
            </a:r>
            <a:r>
              <a:rPr lang="ru-RU" sz="2400" dirty="0"/>
              <a:t>называют конечную последовательность вершин, в которой каждая вершина соединена ребром с последующей в последовательности вершин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Длиной пути </a:t>
            </a:r>
            <a:r>
              <a:rPr lang="ru-RU" sz="2400" dirty="0" smtClean="0"/>
              <a:t>во </a:t>
            </a:r>
            <a:r>
              <a:rPr lang="ru-RU" sz="2400" dirty="0"/>
              <a:t>взвешенном графе называют сумму длин звеньев этого </a:t>
            </a:r>
            <a:r>
              <a:rPr lang="ru-RU" sz="2400" dirty="0" smtClean="0"/>
              <a:t>пути. Количество</a:t>
            </a:r>
            <a:r>
              <a:rPr lang="ru-RU" sz="2400" dirty="0"/>
              <a:t> </a:t>
            </a:r>
            <a:r>
              <a:rPr lang="ru-RU" sz="3200" b="1" i="1" dirty="0"/>
              <a:t>k</a:t>
            </a:r>
            <a:r>
              <a:rPr lang="ru-RU" sz="2400" dirty="0"/>
              <a:t> ребер в пути называется </a:t>
            </a:r>
            <a:r>
              <a:rPr lang="ru-RU" sz="2400" b="1" dirty="0"/>
              <a:t>длиной пути</a:t>
            </a:r>
            <a:r>
              <a:rPr lang="ru-RU" sz="2400" b="1" dirty="0" smtClean="0"/>
              <a:t>. </a:t>
            </a:r>
            <a:r>
              <a:rPr lang="ru-RU" sz="2400" dirty="0"/>
              <a:t>Путь называют </a:t>
            </a:r>
            <a:r>
              <a:rPr lang="ru-RU" sz="2400" b="1" dirty="0"/>
              <a:t>циклом</a:t>
            </a:r>
            <a:r>
              <a:rPr lang="ru-RU" sz="2400" dirty="0"/>
              <a:t>, если в нем первая и последняя вершины совпадают.</a:t>
            </a:r>
            <a:endParaRPr lang="ru-RU" sz="2400" b="1" dirty="0"/>
          </a:p>
        </p:txBody>
      </p:sp>
      <p:grpSp>
        <p:nvGrpSpPr>
          <p:cNvPr id="86" name="Группа 85"/>
          <p:cNvGrpSpPr/>
          <p:nvPr/>
        </p:nvGrpSpPr>
        <p:grpSpPr>
          <a:xfrm>
            <a:off x="827235" y="2263704"/>
            <a:ext cx="2854714" cy="1688613"/>
            <a:chOff x="827235" y="2263704"/>
            <a:chExt cx="2854714" cy="1688613"/>
          </a:xfrm>
        </p:grpSpPr>
        <p:cxnSp>
          <p:nvCxnSpPr>
            <p:cNvPr id="31" name="Прямая со стрелкой 30"/>
            <p:cNvCxnSpPr>
              <a:stCxn id="16" idx="5"/>
            </p:cNvCxnSpPr>
            <p:nvPr/>
          </p:nvCxnSpPr>
          <p:spPr>
            <a:xfrm>
              <a:off x="2879020" y="2704446"/>
              <a:ext cx="598869" cy="266929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>
              <a:stCxn id="25" idx="6"/>
            </p:cNvCxnSpPr>
            <p:nvPr/>
          </p:nvCxnSpPr>
          <p:spPr>
            <a:xfrm>
              <a:off x="2080092" y="3677291"/>
              <a:ext cx="790975" cy="163442"/>
            </a:xfrm>
            <a:prstGeom prst="straightConnector1">
              <a:avLst/>
            </a:prstGeom>
            <a:ln w="38100">
              <a:solidFill>
                <a:schemeClr val="accent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4" name="Группа 83"/>
            <p:cNvGrpSpPr/>
            <p:nvPr/>
          </p:nvGrpSpPr>
          <p:grpSpPr>
            <a:xfrm>
              <a:off x="827235" y="2263704"/>
              <a:ext cx="2854714" cy="1688613"/>
              <a:chOff x="827235" y="2263704"/>
              <a:chExt cx="2854714" cy="1688613"/>
            </a:xfrm>
          </p:grpSpPr>
          <p:cxnSp>
            <p:nvCxnSpPr>
              <p:cNvPr id="37" name="Прямая со стрелкой 36"/>
              <p:cNvCxnSpPr>
                <a:endCxn id="13" idx="4"/>
              </p:cNvCxnSpPr>
              <p:nvPr/>
            </p:nvCxnSpPr>
            <p:spPr>
              <a:xfrm flipV="1">
                <a:off x="3222246" y="3156213"/>
                <a:ext cx="198069" cy="477098"/>
              </a:xfrm>
              <a:prstGeom prst="straightConnector1">
                <a:avLst/>
              </a:prstGeom>
              <a:ln w="38100">
                <a:solidFill>
                  <a:schemeClr val="accent2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1" name="Группа 80"/>
              <p:cNvGrpSpPr/>
              <p:nvPr/>
            </p:nvGrpSpPr>
            <p:grpSpPr>
              <a:xfrm>
                <a:off x="827235" y="2263704"/>
                <a:ext cx="2854714" cy="1688613"/>
                <a:chOff x="539552" y="2178334"/>
                <a:chExt cx="3142746" cy="1883854"/>
              </a:xfrm>
            </p:grpSpPr>
            <p:grpSp>
              <p:nvGrpSpPr>
                <p:cNvPr id="12" name="Группа 11"/>
                <p:cNvGrpSpPr/>
                <p:nvPr/>
              </p:nvGrpSpPr>
              <p:grpSpPr>
                <a:xfrm>
                  <a:off x="3106234" y="2597973"/>
                  <a:ext cx="576064" cy="576064"/>
                  <a:chOff x="3347864" y="5301208"/>
                  <a:chExt cx="576064" cy="576064"/>
                </a:xfrm>
                <a:solidFill>
                  <a:srgbClr val="F385DE"/>
                </a:solidFill>
              </p:grpSpPr>
              <p:sp>
                <p:nvSpPr>
                  <p:cNvPr id="13" name="Овал 12"/>
                  <p:cNvSpPr/>
                  <p:nvPr/>
                </p:nvSpPr>
                <p:spPr>
                  <a:xfrm>
                    <a:off x="3347864" y="5301208"/>
                    <a:ext cx="576064" cy="576064"/>
                  </a:xfrm>
                  <a:prstGeom prst="ellipse">
                    <a:avLst/>
                  </a:prstGeom>
                  <a:grpFill/>
                  <a:ln w="28575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3491880" y="5358407"/>
                    <a:ext cx="288032" cy="461665"/>
                  </a:xfrm>
                  <a:prstGeom prst="rect">
                    <a:avLst/>
                  </a:prstGeom>
                  <a:grpFill/>
                  <a:ln w="28575"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/>
                      <a:t>5</a:t>
                    </a:r>
                    <a:endParaRPr lang="ru-RU" sz="2400" b="1" dirty="0"/>
                  </a:p>
                </p:txBody>
              </p:sp>
            </p:grpSp>
            <p:grpSp>
              <p:nvGrpSpPr>
                <p:cNvPr id="15" name="Группа 14"/>
                <p:cNvGrpSpPr/>
                <p:nvPr/>
              </p:nvGrpSpPr>
              <p:grpSpPr>
                <a:xfrm>
                  <a:off x="2306655" y="2178334"/>
                  <a:ext cx="576064" cy="576064"/>
                  <a:chOff x="3347864" y="5301208"/>
                  <a:chExt cx="576064" cy="576064"/>
                </a:xfrm>
                <a:solidFill>
                  <a:srgbClr val="F385DE"/>
                </a:solidFill>
              </p:grpSpPr>
              <p:sp>
                <p:nvSpPr>
                  <p:cNvPr id="16" name="Овал 15"/>
                  <p:cNvSpPr/>
                  <p:nvPr/>
                </p:nvSpPr>
                <p:spPr>
                  <a:xfrm>
                    <a:off x="3347864" y="5301208"/>
                    <a:ext cx="576064" cy="576064"/>
                  </a:xfrm>
                  <a:prstGeom prst="ellipse">
                    <a:avLst/>
                  </a:prstGeom>
                  <a:grpFill/>
                  <a:ln w="28575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3491880" y="5358407"/>
                    <a:ext cx="288032" cy="461665"/>
                  </a:xfrm>
                  <a:prstGeom prst="rect">
                    <a:avLst/>
                  </a:prstGeom>
                  <a:grpFill/>
                  <a:ln w="28575"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/>
                      <a:t>2</a:t>
                    </a:r>
                    <a:endParaRPr lang="ru-RU" sz="2400" b="1" dirty="0"/>
                  </a:p>
                </p:txBody>
              </p:sp>
            </p:grpSp>
            <p:grpSp>
              <p:nvGrpSpPr>
                <p:cNvPr id="18" name="Группа 17"/>
                <p:cNvGrpSpPr/>
                <p:nvPr/>
              </p:nvGrpSpPr>
              <p:grpSpPr>
                <a:xfrm>
                  <a:off x="539552" y="2284666"/>
                  <a:ext cx="576064" cy="576064"/>
                  <a:chOff x="3347864" y="5301208"/>
                  <a:chExt cx="576064" cy="576064"/>
                </a:xfrm>
                <a:solidFill>
                  <a:srgbClr val="F385DE"/>
                </a:solidFill>
              </p:grpSpPr>
              <p:sp>
                <p:nvSpPr>
                  <p:cNvPr id="19" name="Овал 18"/>
                  <p:cNvSpPr/>
                  <p:nvPr/>
                </p:nvSpPr>
                <p:spPr>
                  <a:xfrm>
                    <a:off x="3347864" y="5301208"/>
                    <a:ext cx="576064" cy="576064"/>
                  </a:xfrm>
                  <a:prstGeom prst="ellipse">
                    <a:avLst/>
                  </a:prstGeom>
                  <a:grpFill/>
                  <a:ln w="28575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0" name="TextBox 19"/>
                  <p:cNvSpPr txBox="1"/>
                  <p:nvPr/>
                </p:nvSpPr>
                <p:spPr>
                  <a:xfrm>
                    <a:off x="3491880" y="5358407"/>
                    <a:ext cx="288032" cy="461665"/>
                  </a:xfrm>
                  <a:prstGeom prst="rect">
                    <a:avLst/>
                  </a:prstGeom>
                  <a:grpFill/>
                  <a:ln w="28575"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 smtClean="0"/>
                      <a:t>1</a:t>
                    </a:r>
                    <a:endParaRPr lang="ru-RU" sz="2400" b="1" dirty="0"/>
                  </a:p>
                </p:txBody>
              </p:sp>
            </p:grpSp>
            <p:grpSp>
              <p:nvGrpSpPr>
                <p:cNvPr id="21" name="Группа 20"/>
                <p:cNvGrpSpPr/>
                <p:nvPr/>
              </p:nvGrpSpPr>
              <p:grpSpPr>
                <a:xfrm>
                  <a:off x="2583384" y="3486124"/>
                  <a:ext cx="576064" cy="576064"/>
                  <a:chOff x="3347864" y="5301208"/>
                  <a:chExt cx="576064" cy="576064"/>
                </a:xfrm>
                <a:solidFill>
                  <a:srgbClr val="F385DE"/>
                </a:solidFill>
              </p:grpSpPr>
              <p:sp>
                <p:nvSpPr>
                  <p:cNvPr id="22" name="Овал 21"/>
                  <p:cNvSpPr/>
                  <p:nvPr/>
                </p:nvSpPr>
                <p:spPr>
                  <a:xfrm>
                    <a:off x="3347864" y="5301208"/>
                    <a:ext cx="576064" cy="576064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3491880" y="5358407"/>
                    <a:ext cx="288032" cy="461665"/>
                  </a:xfrm>
                  <a:prstGeom prst="rect">
                    <a:avLst/>
                  </a:prstGeom>
                  <a:grp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/>
                      <a:t>4</a:t>
                    </a:r>
                    <a:endParaRPr lang="ru-RU" sz="2400" b="1" dirty="0"/>
                  </a:p>
                </p:txBody>
              </p:sp>
            </p:grpSp>
            <p:grpSp>
              <p:nvGrpSpPr>
                <p:cNvPr id="24" name="Группа 23"/>
                <p:cNvGrpSpPr/>
                <p:nvPr/>
              </p:nvGrpSpPr>
              <p:grpSpPr>
                <a:xfrm>
                  <a:off x="1342754" y="3467331"/>
                  <a:ext cx="576064" cy="576064"/>
                  <a:chOff x="3347864" y="5301208"/>
                  <a:chExt cx="576064" cy="576064"/>
                </a:xfrm>
                <a:solidFill>
                  <a:srgbClr val="F385DE"/>
                </a:solidFill>
              </p:grpSpPr>
              <p:sp>
                <p:nvSpPr>
                  <p:cNvPr id="25" name="Овал 24"/>
                  <p:cNvSpPr/>
                  <p:nvPr/>
                </p:nvSpPr>
                <p:spPr>
                  <a:xfrm>
                    <a:off x="3347864" y="5301208"/>
                    <a:ext cx="576064" cy="576064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3491880" y="5358407"/>
                    <a:ext cx="288032" cy="461665"/>
                  </a:xfrm>
                  <a:prstGeom prst="rect">
                    <a:avLst/>
                  </a:prstGeom>
                  <a:grp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dirty="0"/>
                      <a:t>3</a:t>
                    </a:r>
                    <a:endParaRPr lang="ru-RU" sz="2400" b="1" dirty="0"/>
                  </a:p>
                </p:txBody>
              </p:sp>
            </p:grpSp>
            <p:cxnSp>
              <p:nvCxnSpPr>
                <p:cNvPr id="11" name="Прямая со стрелкой 10"/>
                <p:cNvCxnSpPr/>
                <p:nvPr/>
              </p:nvCxnSpPr>
              <p:spPr>
                <a:xfrm>
                  <a:off x="1115616" y="2525740"/>
                  <a:ext cx="1191039" cy="0"/>
                </a:xfrm>
                <a:prstGeom prst="straightConnector1">
                  <a:avLst/>
                </a:prstGeom>
                <a:ln w="38100">
                  <a:solidFill>
                    <a:schemeClr val="accent2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 стрелкой 28"/>
                <p:cNvCxnSpPr>
                  <a:endCxn id="25" idx="1"/>
                </p:cNvCxnSpPr>
                <p:nvPr/>
              </p:nvCxnSpPr>
              <p:spPr>
                <a:xfrm>
                  <a:off x="1035266" y="2828945"/>
                  <a:ext cx="391851" cy="722749"/>
                </a:xfrm>
                <a:prstGeom prst="straightConnector1">
                  <a:avLst/>
                </a:prstGeom>
                <a:ln w="38100">
                  <a:solidFill>
                    <a:schemeClr val="accent2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>
                  <a:stCxn id="16" idx="4"/>
                  <a:endCxn id="22" idx="1"/>
                </p:cNvCxnSpPr>
                <p:nvPr/>
              </p:nvCxnSpPr>
              <p:spPr>
                <a:xfrm>
                  <a:off x="2594687" y="2754398"/>
                  <a:ext cx="73060" cy="816089"/>
                </a:xfrm>
                <a:prstGeom prst="line">
                  <a:avLst/>
                </a:prstGeom>
                <a:ln w="3810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Прямая соединительная линия 41"/>
                <p:cNvCxnSpPr/>
                <p:nvPr/>
              </p:nvCxnSpPr>
              <p:spPr>
                <a:xfrm>
                  <a:off x="1115616" y="2682165"/>
                  <a:ext cx="1467768" cy="908860"/>
                </a:xfrm>
                <a:prstGeom prst="line">
                  <a:avLst/>
                </a:prstGeom>
                <a:ln w="3810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85" name="Группа 84"/>
          <p:cNvGrpSpPr/>
          <p:nvPr/>
        </p:nvGrpSpPr>
        <p:grpSpPr>
          <a:xfrm>
            <a:off x="5079434" y="1916732"/>
            <a:ext cx="3192640" cy="1897791"/>
            <a:chOff x="5278849" y="1927464"/>
            <a:chExt cx="3192640" cy="1897791"/>
          </a:xfrm>
        </p:grpSpPr>
        <p:cxnSp>
          <p:nvCxnSpPr>
            <p:cNvPr id="60" name="Прямая со стрелкой 59"/>
            <p:cNvCxnSpPr>
              <a:endCxn id="54" idx="7"/>
            </p:cNvCxnSpPr>
            <p:nvPr/>
          </p:nvCxnSpPr>
          <p:spPr>
            <a:xfrm flipH="1">
              <a:off x="7900886" y="3040946"/>
              <a:ext cx="188627" cy="327311"/>
            </a:xfrm>
            <a:prstGeom prst="straightConnector1">
              <a:avLst/>
            </a:prstGeom>
            <a:ln w="3810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2" name="Группа 81"/>
            <p:cNvGrpSpPr/>
            <p:nvPr/>
          </p:nvGrpSpPr>
          <p:grpSpPr>
            <a:xfrm>
              <a:off x="5278849" y="1927464"/>
              <a:ext cx="3192640" cy="1897791"/>
              <a:chOff x="5057986" y="1927464"/>
              <a:chExt cx="3397474" cy="2041902"/>
            </a:xfrm>
          </p:grpSpPr>
          <p:grpSp>
            <p:nvGrpSpPr>
              <p:cNvPr id="44" name="Группа 43"/>
              <p:cNvGrpSpPr/>
              <p:nvPr/>
            </p:nvGrpSpPr>
            <p:grpSpPr>
              <a:xfrm>
                <a:off x="7879396" y="2505151"/>
                <a:ext cx="576064" cy="576064"/>
                <a:chOff x="3347864" y="5301208"/>
                <a:chExt cx="576064" cy="576064"/>
              </a:xfrm>
              <a:solidFill>
                <a:srgbClr val="42C4DA"/>
              </a:solidFill>
            </p:grpSpPr>
            <p:sp>
              <p:nvSpPr>
                <p:cNvPr id="45" name="Овал 44"/>
                <p:cNvSpPr/>
                <p:nvPr/>
              </p:nvSpPr>
              <p:spPr>
                <a:xfrm>
                  <a:off x="3347864" y="5301208"/>
                  <a:ext cx="576064" cy="576064"/>
                </a:xfrm>
                <a:prstGeom prst="ellipse">
                  <a:avLst/>
                </a:prstGeom>
                <a:grpFill/>
                <a:ln w="28575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3491880" y="5358407"/>
                  <a:ext cx="288032" cy="461665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/>
                    <a:t>5</a:t>
                  </a:r>
                  <a:endParaRPr lang="ru-RU" sz="2400" b="1" dirty="0"/>
                </a:p>
              </p:txBody>
            </p:sp>
          </p:grpSp>
          <p:grpSp>
            <p:nvGrpSpPr>
              <p:cNvPr id="47" name="Группа 46"/>
              <p:cNvGrpSpPr/>
              <p:nvPr/>
            </p:nvGrpSpPr>
            <p:grpSpPr>
              <a:xfrm>
                <a:off x="7079817" y="2085512"/>
                <a:ext cx="576064" cy="576064"/>
                <a:chOff x="3347864" y="5301208"/>
                <a:chExt cx="576064" cy="576064"/>
              </a:xfrm>
              <a:solidFill>
                <a:srgbClr val="42C4DA"/>
              </a:solidFill>
            </p:grpSpPr>
            <p:sp>
              <p:nvSpPr>
                <p:cNvPr id="48" name="Овал 47"/>
                <p:cNvSpPr/>
                <p:nvPr/>
              </p:nvSpPr>
              <p:spPr>
                <a:xfrm>
                  <a:off x="3347864" y="5301208"/>
                  <a:ext cx="576064" cy="576064"/>
                </a:xfrm>
                <a:prstGeom prst="ellipse">
                  <a:avLst/>
                </a:prstGeom>
                <a:grpFill/>
                <a:ln w="28575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3491880" y="5358407"/>
                  <a:ext cx="288032" cy="461665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2</a:t>
                  </a:r>
                  <a:endParaRPr lang="ru-RU" sz="2400" b="1" dirty="0"/>
                </a:p>
              </p:txBody>
            </p:sp>
          </p:grpSp>
          <p:grpSp>
            <p:nvGrpSpPr>
              <p:cNvPr id="50" name="Группа 49"/>
              <p:cNvGrpSpPr/>
              <p:nvPr/>
            </p:nvGrpSpPr>
            <p:grpSpPr>
              <a:xfrm>
                <a:off x="5312714" y="2191844"/>
                <a:ext cx="576064" cy="576064"/>
                <a:chOff x="3347864" y="5301208"/>
                <a:chExt cx="576064" cy="576064"/>
              </a:xfrm>
              <a:solidFill>
                <a:srgbClr val="42C4DA"/>
              </a:solidFill>
            </p:grpSpPr>
            <p:sp>
              <p:nvSpPr>
                <p:cNvPr id="51" name="Овал 50"/>
                <p:cNvSpPr/>
                <p:nvPr/>
              </p:nvSpPr>
              <p:spPr>
                <a:xfrm>
                  <a:off x="3347864" y="5301208"/>
                  <a:ext cx="576064" cy="576064"/>
                </a:xfrm>
                <a:prstGeom prst="ellipse">
                  <a:avLst/>
                </a:prstGeom>
                <a:grpFill/>
                <a:ln w="28575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3491880" y="5358407"/>
                  <a:ext cx="288032" cy="461665"/>
                </a:xfrm>
                <a:prstGeom prst="rect">
                  <a:avLst/>
                </a:prstGeom>
                <a:grpFill/>
                <a:ln w="28575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 smtClean="0"/>
                    <a:t>1</a:t>
                  </a:r>
                  <a:endParaRPr lang="ru-RU" sz="2400" b="1" dirty="0"/>
                </a:p>
              </p:txBody>
            </p:sp>
          </p:grpSp>
          <p:grpSp>
            <p:nvGrpSpPr>
              <p:cNvPr id="53" name="Группа 52"/>
              <p:cNvGrpSpPr/>
              <p:nvPr/>
            </p:nvGrpSpPr>
            <p:grpSpPr>
              <a:xfrm>
                <a:off x="7356546" y="3393302"/>
                <a:ext cx="576064" cy="576064"/>
                <a:chOff x="3347864" y="5301208"/>
                <a:chExt cx="576064" cy="576064"/>
              </a:xfrm>
              <a:solidFill>
                <a:srgbClr val="42C4DA"/>
              </a:solidFill>
            </p:grpSpPr>
            <p:sp>
              <p:nvSpPr>
                <p:cNvPr id="54" name="Овал 53"/>
                <p:cNvSpPr/>
                <p:nvPr/>
              </p:nvSpPr>
              <p:spPr>
                <a:xfrm>
                  <a:off x="3347864" y="5301208"/>
                  <a:ext cx="576064" cy="576064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3491880" y="5358407"/>
                  <a:ext cx="288032" cy="461665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/>
                    <a:t>4</a:t>
                  </a:r>
                  <a:endParaRPr lang="ru-RU" sz="2400" b="1" dirty="0"/>
                </a:p>
              </p:txBody>
            </p:sp>
          </p:grpSp>
          <p:grpSp>
            <p:nvGrpSpPr>
              <p:cNvPr id="56" name="Группа 55"/>
              <p:cNvGrpSpPr/>
              <p:nvPr/>
            </p:nvGrpSpPr>
            <p:grpSpPr>
              <a:xfrm>
                <a:off x="6115916" y="3374509"/>
                <a:ext cx="576064" cy="576064"/>
                <a:chOff x="3347864" y="5301208"/>
                <a:chExt cx="576064" cy="576064"/>
              </a:xfrm>
              <a:solidFill>
                <a:srgbClr val="42C4DA"/>
              </a:solidFill>
            </p:grpSpPr>
            <p:sp>
              <p:nvSpPr>
                <p:cNvPr id="57" name="Овал 56"/>
                <p:cNvSpPr/>
                <p:nvPr/>
              </p:nvSpPr>
              <p:spPr>
                <a:xfrm>
                  <a:off x="3347864" y="5301208"/>
                  <a:ext cx="576064" cy="576064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8" name="TextBox 57"/>
                <p:cNvSpPr txBox="1"/>
                <p:nvPr/>
              </p:nvSpPr>
              <p:spPr>
                <a:xfrm>
                  <a:off x="3491880" y="5358407"/>
                  <a:ext cx="288032" cy="461665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b="1" dirty="0"/>
                    <a:t>3</a:t>
                  </a:r>
                  <a:endParaRPr lang="ru-RU" sz="2400" b="1" dirty="0"/>
                </a:p>
              </p:txBody>
            </p:sp>
          </p:grpSp>
          <p:cxnSp>
            <p:nvCxnSpPr>
              <p:cNvPr id="59" name="Прямая со стрелкой 58"/>
              <p:cNvCxnSpPr>
                <a:endCxn id="51" idx="5"/>
              </p:cNvCxnSpPr>
              <p:nvPr/>
            </p:nvCxnSpPr>
            <p:spPr>
              <a:xfrm flipH="1" flipV="1">
                <a:off x="5804415" y="2683545"/>
                <a:ext cx="1601288" cy="838870"/>
              </a:xfrm>
              <a:prstGeom prst="straightConnector1">
                <a:avLst/>
              </a:prstGeom>
              <a:ln w="3810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Прямая со стрелкой 60"/>
              <p:cNvCxnSpPr>
                <a:endCxn id="57" idx="1"/>
              </p:cNvCxnSpPr>
              <p:nvPr/>
            </p:nvCxnSpPr>
            <p:spPr>
              <a:xfrm>
                <a:off x="5691452" y="2777335"/>
                <a:ext cx="508827" cy="681537"/>
              </a:xfrm>
              <a:prstGeom prst="straightConnector1">
                <a:avLst/>
              </a:prstGeom>
              <a:ln w="3810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Прямая со стрелкой 61"/>
              <p:cNvCxnSpPr>
                <a:endCxn id="54" idx="2"/>
              </p:cNvCxnSpPr>
              <p:nvPr/>
            </p:nvCxnSpPr>
            <p:spPr>
              <a:xfrm flipV="1">
                <a:off x="6691980" y="3681334"/>
                <a:ext cx="664566" cy="39463"/>
              </a:xfrm>
              <a:prstGeom prst="straightConnector1">
                <a:avLst/>
              </a:prstGeom>
              <a:ln w="3810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Прямая соединительная линия 63"/>
              <p:cNvCxnSpPr>
                <a:endCxn id="48" idx="2"/>
              </p:cNvCxnSpPr>
              <p:nvPr/>
            </p:nvCxnSpPr>
            <p:spPr>
              <a:xfrm flipV="1">
                <a:off x="5900363" y="2373544"/>
                <a:ext cx="1179454" cy="35913"/>
              </a:xfrm>
              <a:prstGeom prst="line">
                <a:avLst/>
              </a:prstGeom>
              <a:ln w="381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Прямая соединительная линия 66"/>
              <p:cNvCxnSpPr/>
              <p:nvPr/>
            </p:nvCxnSpPr>
            <p:spPr>
              <a:xfrm>
                <a:off x="7475335" y="2646845"/>
                <a:ext cx="73060" cy="816089"/>
              </a:xfrm>
              <a:prstGeom prst="line">
                <a:avLst/>
              </a:prstGeom>
              <a:ln w="381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Прямая со стрелкой 67"/>
              <p:cNvCxnSpPr>
                <a:endCxn id="45" idx="0"/>
              </p:cNvCxnSpPr>
              <p:nvPr/>
            </p:nvCxnSpPr>
            <p:spPr>
              <a:xfrm>
                <a:off x="7661780" y="2350244"/>
                <a:ext cx="505648" cy="154907"/>
              </a:xfrm>
              <a:prstGeom prst="straightConnector1">
                <a:avLst/>
              </a:prstGeom>
              <a:ln w="3810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8" name="Группа 77"/>
              <p:cNvGrpSpPr/>
              <p:nvPr/>
            </p:nvGrpSpPr>
            <p:grpSpPr>
              <a:xfrm rot="170369">
                <a:off x="5057986" y="1927464"/>
                <a:ext cx="474657" cy="554592"/>
                <a:chOff x="5033447" y="1927462"/>
                <a:chExt cx="514737" cy="610459"/>
              </a:xfrm>
            </p:grpSpPr>
            <p:sp>
              <p:nvSpPr>
                <p:cNvPr id="70" name="Полилиния 69"/>
                <p:cNvSpPr/>
                <p:nvPr/>
              </p:nvSpPr>
              <p:spPr>
                <a:xfrm>
                  <a:off x="5033447" y="1927462"/>
                  <a:ext cx="514737" cy="610459"/>
                </a:xfrm>
                <a:custGeom>
                  <a:avLst/>
                  <a:gdLst>
                    <a:gd name="connsiteX0" fmla="*/ 514737 w 514737"/>
                    <a:gd name="connsiteY0" fmla="*/ 272041 h 610459"/>
                    <a:gd name="connsiteX1" fmla="*/ 106964 w 514737"/>
                    <a:gd name="connsiteY1" fmla="*/ 192 h 610459"/>
                    <a:gd name="connsiteX2" fmla="*/ 8110 w 514737"/>
                    <a:gd name="connsiteY2" fmla="*/ 234970 h 610459"/>
                    <a:gd name="connsiteX3" fmla="*/ 267602 w 514737"/>
                    <a:gd name="connsiteY3" fmla="*/ 580960 h 610459"/>
                    <a:gd name="connsiteX4" fmla="*/ 267602 w 514737"/>
                    <a:gd name="connsiteY4" fmla="*/ 568603 h 6104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514737" h="610459">
                      <a:moveTo>
                        <a:pt x="514737" y="272041"/>
                      </a:moveTo>
                      <a:cubicBezTo>
                        <a:pt x="353069" y="139205"/>
                        <a:pt x="191402" y="6370"/>
                        <a:pt x="106964" y="192"/>
                      </a:cubicBezTo>
                      <a:cubicBezTo>
                        <a:pt x="22526" y="-5987"/>
                        <a:pt x="-18663" y="138175"/>
                        <a:pt x="8110" y="234970"/>
                      </a:cubicBezTo>
                      <a:cubicBezTo>
                        <a:pt x="34883" y="331765"/>
                        <a:pt x="224353" y="525355"/>
                        <a:pt x="267602" y="580960"/>
                      </a:cubicBezTo>
                      <a:cubicBezTo>
                        <a:pt x="310851" y="636565"/>
                        <a:pt x="289226" y="602584"/>
                        <a:pt x="267602" y="568603"/>
                      </a:cubicBezTo>
                    </a:path>
                  </a:pathLst>
                </a:custGeom>
                <a:noFill/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cxnSp>
              <p:nvCxnSpPr>
                <p:cNvPr id="74" name="Прямая соединительная линия 73"/>
                <p:cNvCxnSpPr>
                  <a:endCxn id="70" idx="3"/>
                </p:cNvCxnSpPr>
                <p:nvPr/>
              </p:nvCxnSpPr>
              <p:spPr>
                <a:xfrm>
                  <a:off x="5148064" y="2479875"/>
                  <a:ext cx="152985" cy="28547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Прямая соединительная линия 76"/>
                <p:cNvCxnSpPr/>
                <p:nvPr/>
              </p:nvCxnSpPr>
              <p:spPr>
                <a:xfrm>
                  <a:off x="5274467" y="2350244"/>
                  <a:ext cx="38247" cy="13181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3107990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7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Прямоугольник 78"/>
          <p:cNvSpPr/>
          <p:nvPr/>
        </p:nvSpPr>
        <p:spPr>
          <a:xfrm>
            <a:off x="271997" y="206720"/>
            <a:ext cx="8772526" cy="6384869"/>
          </a:xfrm>
          <a:prstGeom prst="rect">
            <a:avLst/>
          </a:prstGeom>
          <a:ln>
            <a:noFill/>
          </a:ln>
          <a:effectLst>
            <a:glow rad="660400">
              <a:schemeClr val="accent1">
                <a:satMod val="175000"/>
                <a:alpha val="40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4125" name="TextBox 4124"/>
          <p:cNvSpPr txBox="1"/>
          <p:nvPr/>
        </p:nvSpPr>
        <p:spPr>
          <a:xfrm>
            <a:off x="1691680" y="276309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Задачи на поиск путей в Графе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126" name="TextBox 4125"/>
          <p:cNvSpPr txBox="1"/>
          <p:nvPr/>
        </p:nvSpPr>
        <p:spPr>
          <a:xfrm>
            <a:off x="453170" y="889159"/>
            <a:ext cx="84393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/>
              <a:t>Задача 1.</a:t>
            </a:r>
          </a:p>
          <a:p>
            <a:r>
              <a:rPr lang="ru-RU" sz="2400" dirty="0" smtClean="0"/>
              <a:t>На </a:t>
            </a:r>
            <a:r>
              <a:rPr lang="ru-RU" sz="2400" dirty="0"/>
              <a:t>ри­сун­ке – схема дорог, свя­зы­ва­ю­щих го­ро­да </a:t>
            </a:r>
            <a:r>
              <a:rPr lang="ru-RU" sz="2400" dirty="0" smtClean="0"/>
              <a:t> A</a:t>
            </a:r>
            <a:r>
              <a:rPr lang="ru-RU" sz="2400" dirty="0"/>
              <a:t>, B, C, D, E, F, G, H, K, L, M. По каж­дой до­ро­ге можно дви­гать­ся толь­ко в одном на­прав­ле­нии, ука­зан­ном стрел­кой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</a:t>
            </a:r>
            <a:r>
              <a:rPr lang="ru-RU" sz="2400" b="1" dirty="0"/>
              <a:t>Сколь­ко су­ще­ству­ет раз­лич­ных путей из го­ро­да A в город M</a:t>
            </a:r>
            <a:r>
              <a:rPr lang="ru-RU" sz="2400" dirty="0"/>
              <a:t>?</a:t>
            </a:r>
          </a:p>
        </p:txBody>
      </p:sp>
      <p:sp>
        <p:nvSpPr>
          <p:cNvPr id="34" name="TextBox 33">
            <a:hlinkClick r:id="rId2" action="ppaction://hlinksldjump"/>
          </p:cNvPr>
          <p:cNvSpPr txBox="1"/>
          <p:nvPr/>
        </p:nvSpPr>
        <p:spPr>
          <a:xfrm>
            <a:off x="628632" y="5821813"/>
            <a:ext cx="1387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 smtClean="0"/>
              <a:t>Решение</a:t>
            </a:r>
            <a:endParaRPr lang="ru-RU" sz="2400" b="1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2235137" y="2814380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40236" y="3687280"/>
            <a:ext cx="433132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A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370920" y="5238962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K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870741" y="2722696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2988511" y="3250679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2862880" y="4642988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4763792" y="3278184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4763792" y="4642987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</a:t>
            </a:r>
            <a:endParaRPr lang="ru-RU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5988313" y="5238962"/>
            <a:ext cx="382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</a:t>
            </a:r>
            <a:endParaRPr lang="ru-RU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7852567" y="3453023"/>
            <a:ext cx="543739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M</a:t>
            </a:r>
            <a:endParaRPr lang="ru-RU" sz="3200" b="1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V="1">
            <a:off x="2466827" y="3367265"/>
            <a:ext cx="3473325" cy="1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642621" y="5434173"/>
            <a:ext cx="3345692" cy="0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1024008" y="3338716"/>
            <a:ext cx="1442819" cy="633997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1040753" y="3997968"/>
            <a:ext cx="1977413" cy="735731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060698" y="3957315"/>
            <a:ext cx="2024358" cy="7699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1060698" y="3972558"/>
            <a:ext cx="1581923" cy="1461615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3048366" y="3995532"/>
            <a:ext cx="1847670" cy="11461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3023327" y="4726287"/>
            <a:ext cx="1950619" cy="22922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3023327" y="3912181"/>
            <a:ext cx="0" cy="753729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4896036" y="3946616"/>
            <a:ext cx="0" cy="742216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5854692" y="3336795"/>
            <a:ext cx="1950619" cy="753729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V="1">
            <a:off x="5930014" y="4058479"/>
            <a:ext cx="1875297" cy="1318734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4879382" y="3950794"/>
            <a:ext cx="2717607" cy="119049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flipV="1">
            <a:off x="4814087" y="4213389"/>
            <a:ext cx="2782902" cy="479643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2466827" y="3339524"/>
            <a:ext cx="556500" cy="595631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flipV="1">
            <a:off x="2602643" y="4642988"/>
            <a:ext cx="403948" cy="753729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19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Прямоугольник 5"/>
          <p:cNvSpPr/>
          <p:nvPr/>
        </p:nvSpPr>
        <p:spPr>
          <a:xfrm>
            <a:off x="179513" y="116632"/>
            <a:ext cx="8772526" cy="6624735"/>
          </a:xfrm>
          <a:prstGeom prst="rect">
            <a:avLst/>
          </a:prstGeom>
          <a:ln>
            <a:noFill/>
          </a:ln>
          <a:effectLst>
            <a:glow rad="660400">
              <a:schemeClr val="accent1">
                <a:satMod val="175000"/>
                <a:alpha val="40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167835" y="0"/>
            <a:ext cx="2700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 smtClean="0">
                <a:solidFill>
                  <a:srgbClr val="C00000"/>
                </a:solidFill>
              </a:rPr>
              <a:t>Решение задачи 1.</a:t>
            </a:r>
            <a:endParaRPr lang="ru-RU" sz="2400" b="1" u="sng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4813" y="461665"/>
            <a:ext cx="85219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/>
              <a:t>Нач­нем </a:t>
            </a:r>
            <a:r>
              <a:rPr lang="ru-RU" sz="2400" dirty="0"/>
              <a:t>счи­тать ко­ли­че­ство путей с конца марш­ру­та – с го­ро­да </a:t>
            </a:r>
            <a:r>
              <a:rPr lang="ru-RU" sz="2400" b="1" dirty="0"/>
              <a:t>М</a:t>
            </a:r>
            <a:r>
              <a:rPr lang="ru-RU" sz="2400" b="1" dirty="0" smtClean="0"/>
              <a:t>.</a:t>
            </a:r>
          </a:p>
          <a:p>
            <a:r>
              <a:rPr lang="ru-RU" sz="2400" b="1" dirty="0" smtClean="0"/>
              <a:t> </a:t>
            </a:r>
            <a:r>
              <a:rPr lang="en-US" sz="2400" b="1" dirty="0"/>
              <a:t>N</a:t>
            </a:r>
            <a:r>
              <a:rPr lang="en-US" sz="2400" b="1" baseline="-25000" dirty="0"/>
              <a:t>X</a:t>
            </a:r>
            <a:r>
              <a:rPr lang="en-US" sz="2400" b="1" dirty="0"/>
              <a:t> </a:t>
            </a:r>
            <a:r>
              <a:rPr lang="en-US" sz="2400" dirty="0"/>
              <a:t>— </a:t>
            </a:r>
            <a:r>
              <a:rPr lang="ru-RU" sz="2400" dirty="0"/>
              <a:t>ко­ли­че­ство раз­лич­ных путей из го­ро­да А в город </a:t>
            </a:r>
            <a:r>
              <a:rPr lang="en-US" sz="2400" dirty="0"/>
              <a:t>X, N — </a:t>
            </a:r>
            <a:r>
              <a:rPr lang="ru-RU" sz="2400" dirty="0"/>
              <a:t>общее число </a:t>
            </a:r>
            <a:r>
              <a:rPr lang="ru-RU" sz="2400" dirty="0" smtClean="0"/>
              <a:t>путей.</a:t>
            </a:r>
            <a:r>
              <a:rPr lang="ru-RU" sz="2400" dirty="0"/>
              <a:t> </a:t>
            </a:r>
            <a:r>
              <a:rPr lang="ru-RU" sz="2400" dirty="0" smtClean="0"/>
              <a:t>В </a:t>
            </a:r>
            <a:r>
              <a:rPr lang="ru-RU" sz="2400" dirty="0"/>
              <a:t>"М" можно при­е­хать из </a:t>
            </a:r>
            <a:r>
              <a:rPr lang="en-US" sz="2400" dirty="0"/>
              <a:t>C, F, L </a:t>
            </a:r>
            <a:r>
              <a:rPr lang="ru-RU" sz="2400" dirty="0"/>
              <a:t>или </a:t>
            </a:r>
            <a:r>
              <a:rPr lang="en-US" sz="2400" dirty="0"/>
              <a:t>H, </a:t>
            </a:r>
            <a:r>
              <a:rPr lang="ru-RU" sz="2400" dirty="0"/>
              <a:t>по­это­му </a:t>
            </a:r>
            <a:r>
              <a:rPr lang="ru-RU" sz="2400" dirty="0" smtClean="0"/>
              <a:t> </a:t>
            </a:r>
          </a:p>
          <a:p>
            <a:pPr algn="ctr"/>
            <a:r>
              <a:rPr lang="en-US" sz="3600" b="1" dirty="0" smtClean="0"/>
              <a:t>N </a:t>
            </a:r>
            <a:r>
              <a:rPr lang="en-US" sz="3600" b="1" dirty="0"/>
              <a:t>= N</a:t>
            </a:r>
            <a:r>
              <a:rPr lang="en-US" sz="3600" b="1" baseline="-25000" dirty="0"/>
              <a:t>M</a:t>
            </a:r>
            <a:r>
              <a:rPr lang="en-US" sz="3600" b="1" dirty="0"/>
              <a:t> = N</a:t>
            </a:r>
            <a:r>
              <a:rPr lang="en-US" sz="3600" b="1" baseline="-25000" dirty="0"/>
              <a:t>C</a:t>
            </a:r>
            <a:r>
              <a:rPr lang="en-US" sz="3600" b="1" dirty="0"/>
              <a:t> + N</a:t>
            </a:r>
            <a:r>
              <a:rPr lang="en-US" sz="3600" b="1" baseline="-25000" dirty="0"/>
              <a:t>F</a:t>
            </a:r>
            <a:r>
              <a:rPr lang="en-US" sz="3600" b="1" dirty="0"/>
              <a:t> + N </a:t>
            </a:r>
            <a:r>
              <a:rPr lang="en-US" sz="3600" b="1" baseline="-25000" dirty="0"/>
              <a:t>H</a:t>
            </a:r>
            <a:r>
              <a:rPr lang="en-US" sz="3600" b="1" dirty="0"/>
              <a:t> + N </a:t>
            </a:r>
            <a:r>
              <a:rPr lang="en-US" sz="3600" b="1" baseline="-25000" dirty="0"/>
              <a:t>L</a:t>
            </a:r>
            <a:r>
              <a:rPr lang="en-US" sz="3600" b="1" dirty="0"/>
              <a:t> (1</a:t>
            </a:r>
            <a:r>
              <a:rPr lang="en-US" sz="3600" b="1" dirty="0" smtClean="0"/>
              <a:t>)</a:t>
            </a:r>
            <a:endParaRPr lang="en-US" sz="3600" b="1" dirty="0"/>
          </a:p>
          <a:p>
            <a:endParaRPr lang="ru-RU" sz="24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6126319" y="2997083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</a:t>
            </a:r>
            <a:endParaRPr lang="ru-RU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5019370" y="3552571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</a:t>
            </a:r>
            <a:endParaRPr lang="ru-RU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5019370" y="4917374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</a:t>
            </a:r>
            <a:endParaRPr lang="ru-RU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6243891" y="5513349"/>
            <a:ext cx="382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</a:t>
            </a:r>
            <a:endParaRPr lang="ru-RU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8108145" y="3727410"/>
            <a:ext cx="543739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M</a:t>
            </a:r>
            <a:endParaRPr lang="ru-RU" sz="3200" b="1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6110270" y="3579137"/>
            <a:ext cx="1950619" cy="753729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6185592" y="4332866"/>
            <a:ext cx="1875297" cy="1318734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134960" y="4193136"/>
            <a:ext cx="2717607" cy="119049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5069665" y="4455731"/>
            <a:ext cx="2782902" cy="479643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970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" name="Прямоугольник 89"/>
          <p:cNvSpPr/>
          <p:nvPr/>
        </p:nvSpPr>
        <p:spPr>
          <a:xfrm>
            <a:off x="179513" y="260647"/>
            <a:ext cx="8772526" cy="6384869"/>
          </a:xfrm>
          <a:prstGeom prst="rect">
            <a:avLst/>
          </a:prstGeom>
          <a:ln>
            <a:noFill/>
          </a:ln>
          <a:effectLst>
            <a:glow rad="660400">
              <a:schemeClr val="accent1">
                <a:satMod val="175000"/>
                <a:alpha val="40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95536" y="908720"/>
            <a:ext cx="338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2. Ана­ло­гич­но: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N</a:t>
            </a:r>
            <a:r>
              <a:rPr lang="en-US" sz="2400" b="1" baseline="-25000" dirty="0">
                <a:solidFill>
                  <a:srgbClr val="C00000"/>
                </a:solidFill>
              </a:rPr>
              <a:t>C</a:t>
            </a:r>
            <a:r>
              <a:rPr lang="en-US" sz="2400" b="1" dirty="0">
                <a:solidFill>
                  <a:srgbClr val="C00000"/>
                </a:solidFill>
              </a:rPr>
              <a:t> = N</a:t>
            </a:r>
            <a:r>
              <a:rPr lang="en-US" sz="2400" b="1" baseline="-25000" dirty="0">
                <a:solidFill>
                  <a:srgbClr val="C00000"/>
                </a:solidFill>
              </a:rPr>
              <a:t>B</a:t>
            </a:r>
            <a:r>
              <a:rPr lang="en-US" sz="2400" b="1" dirty="0">
                <a:solidFill>
                  <a:srgbClr val="C00000"/>
                </a:solidFill>
              </a:rPr>
              <a:t>;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N</a:t>
            </a:r>
            <a:r>
              <a:rPr lang="en-US" sz="2400" b="1" baseline="-25000" dirty="0">
                <a:solidFill>
                  <a:srgbClr val="C00000"/>
                </a:solidFill>
              </a:rPr>
              <a:t>F</a:t>
            </a:r>
            <a:r>
              <a:rPr lang="en-US" sz="2400" b="1" dirty="0">
                <a:solidFill>
                  <a:srgbClr val="C00000"/>
                </a:solidFill>
              </a:rPr>
              <a:t> = N</a:t>
            </a:r>
            <a:r>
              <a:rPr lang="en-US" sz="2400" b="1" baseline="-25000" dirty="0">
                <a:solidFill>
                  <a:srgbClr val="C00000"/>
                </a:solidFill>
              </a:rPr>
              <a:t>E</a:t>
            </a:r>
            <a:r>
              <a:rPr lang="en-US" sz="2400" b="1" dirty="0">
                <a:solidFill>
                  <a:srgbClr val="C00000"/>
                </a:solidFill>
              </a:rPr>
              <a:t>;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N</a:t>
            </a:r>
            <a:r>
              <a:rPr lang="en-US" sz="2400" b="1" baseline="-25000" dirty="0">
                <a:solidFill>
                  <a:srgbClr val="C00000"/>
                </a:solidFill>
              </a:rPr>
              <a:t>H</a:t>
            </a:r>
            <a:r>
              <a:rPr lang="en-US" sz="2400" b="1" dirty="0">
                <a:solidFill>
                  <a:srgbClr val="C00000"/>
                </a:solidFill>
              </a:rPr>
              <a:t> = N</a:t>
            </a:r>
            <a:r>
              <a:rPr lang="en-US" sz="2400" b="1" baseline="-25000" dirty="0">
                <a:solidFill>
                  <a:srgbClr val="C00000"/>
                </a:solidFill>
              </a:rPr>
              <a:t>F</a:t>
            </a:r>
            <a:r>
              <a:rPr lang="en-US" sz="2400" b="1" dirty="0">
                <a:solidFill>
                  <a:srgbClr val="C00000"/>
                </a:solidFill>
              </a:rPr>
              <a:t> + N</a:t>
            </a:r>
            <a:r>
              <a:rPr lang="en-US" sz="2400" b="1" baseline="-25000" dirty="0">
                <a:solidFill>
                  <a:srgbClr val="C00000"/>
                </a:solidFill>
              </a:rPr>
              <a:t>G</a:t>
            </a:r>
            <a:r>
              <a:rPr lang="en-US" sz="2400" b="1" dirty="0">
                <a:solidFill>
                  <a:srgbClr val="C00000"/>
                </a:solidFill>
              </a:rPr>
              <a:t>;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N</a:t>
            </a:r>
            <a:r>
              <a:rPr lang="en-US" sz="2400" b="1" baseline="-25000" dirty="0">
                <a:solidFill>
                  <a:srgbClr val="C00000"/>
                </a:solidFill>
              </a:rPr>
              <a:t>L</a:t>
            </a:r>
            <a:r>
              <a:rPr lang="en-US" sz="2400" b="1" dirty="0">
                <a:solidFill>
                  <a:srgbClr val="C00000"/>
                </a:solidFill>
              </a:rPr>
              <a:t> = N</a:t>
            </a:r>
            <a:r>
              <a:rPr lang="en-US" sz="2400" b="1" baseline="-25000" dirty="0">
                <a:solidFill>
                  <a:srgbClr val="C00000"/>
                </a:solidFill>
              </a:rPr>
              <a:t>K</a:t>
            </a:r>
            <a:r>
              <a:rPr lang="en-US" sz="2400" b="1" dirty="0" smtClean="0">
                <a:solidFill>
                  <a:srgbClr val="C00000"/>
                </a:solidFill>
              </a:rPr>
              <a:t>.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77293" y="719901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992047" y="1392371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592237" y="2955842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547951" y="3909541"/>
            <a:ext cx="382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8059118" y="1763296"/>
            <a:ext cx="543739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M</a:t>
            </a:r>
            <a:endParaRPr lang="ru-RU" sz="3200" b="1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6628828" y="1313835"/>
            <a:ext cx="1383035" cy="741849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6577501" y="2055684"/>
            <a:ext cx="1434362" cy="1757193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212620" y="1841845"/>
            <a:ext cx="1590921" cy="193158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6212620" y="2161668"/>
            <a:ext cx="1590921" cy="894622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973608" y="807596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45" name="TextBox 44"/>
          <p:cNvSpPr txBox="1"/>
          <p:nvPr/>
        </p:nvSpPr>
        <p:spPr>
          <a:xfrm>
            <a:off x="4678217" y="1357289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</a:t>
            </a:r>
            <a:endParaRPr lang="ru-RU" sz="3200" dirty="0"/>
          </a:p>
        </p:txBody>
      </p:sp>
      <p:sp>
        <p:nvSpPr>
          <p:cNvPr id="46" name="TextBox 45"/>
          <p:cNvSpPr txBox="1"/>
          <p:nvPr/>
        </p:nvSpPr>
        <p:spPr>
          <a:xfrm>
            <a:off x="4513957" y="2947552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</a:t>
            </a:r>
            <a:endParaRPr lang="ru-RU" sz="3200" dirty="0"/>
          </a:p>
        </p:txBody>
      </p:sp>
      <p:cxnSp>
        <p:nvCxnSpPr>
          <p:cNvPr id="47" name="Прямая со стрелкой 46"/>
          <p:cNvCxnSpPr/>
          <p:nvPr/>
        </p:nvCxnSpPr>
        <p:spPr>
          <a:xfrm>
            <a:off x="4177350" y="1295517"/>
            <a:ext cx="2451478" cy="1831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4258226" y="3812877"/>
            <a:ext cx="2289725" cy="1612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V="1">
            <a:off x="4737847" y="1892001"/>
            <a:ext cx="1474773" cy="2020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4677031" y="3056290"/>
            <a:ext cx="1501926" cy="1267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219852" y="3924533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K</a:t>
            </a:r>
            <a:endParaRPr lang="ru-RU" sz="3200" dirty="0"/>
          </a:p>
        </p:txBody>
      </p:sp>
      <p:cxnSp>
        <p:nvCxnSpPr>
          <p:cNvPr id="61" name="Прямая со стрелкой 60"/>
          <p:cNvCxnSpPr/>
          <p:nvPr/>
        </p:nvCxnSpPr>
        <p:spPr>
          <a:xfrm>
            <a:off x="6103429" y="1841845"/>
            <a:ext cx="0" cy="1214445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2243171" y="1599613"/>
            <a:ext cx="433132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A</a:t>
            </a:r>
            <a:endParaRPr lang="ru-RU" sz="3200" b="1" dirty="0"/>
          </a:p>
        </p:txBody>
      </p:sp>
      <p:cxnSp>
        <p:nvCxnSpPr>
          <p:cNvPr id="64" name="Прямая со стрелкой 63"/>
          <p:cNvCxnSpPr/>
          <p:nvPr/>
        </p:nvCxnSpPr>
        <p:spPr>
          <a:xfrm flipV="1">
            <a:off x="2676799" y="1348595"/>
            <a:ext cx="1442819" cy="633997"/>
          </a:xfrm>
          <a:prstGeom prst="straightConnector1">
            <a:avLst/>
          </a:prstGeom>
          <a:ln w="38100">
            <a:solidFill>
              <a:srgbClr val="0E800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2713489" y="2035003"/>
            <a:ext cx="1904229" cy="1033957"/>
          </a:xfrm>
          <a:prstGeom prst="straightConnector1">
            <a:avLst/>
          </a:prstGeom>
          <a:ln w="38100">
            <a:solidFill>
              <a:srgbClr val="0E800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2713489" y="1967194"/>
            <a:ext cx="2024358" cy="7699"/>
          </a:xfrm>
          <a:prstGeom prst="straightConnector1">
            <a:avLst/>
          </a:prstGeom>
          <a:ln w="38100">
            <a:solidFill>
              <a:srgbClr val="0E800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2676303" y="2036892"/>
            <a:ext cx="1581923" cy="1931710"/>
          </a:xfrm>
          <a:prstGeom prst="straightConnector1">
            <a:avLst/>
          </a:prstGeom>
          <a:ln w="38100">
            <a:solidFill>
              <a:srgbClr val="0E800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V="1">
            <a:off x="4676118" y="1889232"/>
            <a:ext cx="0" cy="1179728"/>
          </a:xfrm>
          <a:prstGeom prst="straightConnector1">
            <a:avLst/>
          </a:prstGeom>
          <a:ln w="38100">
            <a:solidFill>
              <a:srgbClr val="0E800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4119618" y="1349403"/>
            <a:ext cx="556500" cy="595631"/>
          </a:xfrm>
          <a:prstGeom prst="straightConnector1">
            <a:avLst/>
          </a:prstGeom>
          <a:ln w="38100">
            <a:solidFill>
              <a:srgbClr val="0E800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1949675" y="4509308"/>
            <a:ext cx="60172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3. До­ба­вим еще вер­ши­ны:</a:t>
            </a:r>
          </a:p>
          <a:p>
            <a:r>
              <a:rPr lang="en-US" sz="2400" b="1" dirty="0">
                <a:solidFill>
                  <a:srgbClr val="0E800E"/>
                </a:solidFill>
              </a:rPr>
              <a:t>N</a:t>
            </a:r>
            <a:r>
              <a:rPr lang="en-US" sz="2400" b="1" baseline="-25000" dirty="0">
                <a:solidFill>
                  <a:srgbClr val="0E800E"/>
                </a:solidFill>
              </a:rPr>
              <a:t>B</a:t>
            </a:r>
            <a:r>
              <a:rPr lang="en-US" sz="2400" b="1" dirty="0">
                <a:solidFill>
                  <a:srgbClr val="0E800E"/>
                </a:solidFill>
              </a:rPr>
              <a:t> = N</a:t>
            </a:r>
            <a:r>
              <a:rPr lang="en-US" sz="2400" b="1" baseline="-25000" dirty="0">
                <a:solidFill>
                  <a:srgbClr val="0E800E"/>
                </a:solidFill>
              </a:rPr>
              <a:t>A</a:t>
            </a:r>
            <a:r>
              <a:rPr lang="en-US" sz="2400" b="1" dirty="0">
                <a:solidFill>
                  <a:srgbClr val="0E800E"/>
                </a:solidFill>
              </a:rPr>
              <a:t> = 1;</a:t>
            </a:r>
          </a:p>
          <a:p>
            <a:r>
              <a:rPr lang="en-US" sz="2400" b="1" dirty="0">
                <a:solidFill>
                  <a:srgbClr val="0E800E"/>
                </a:solidFill>
              </a:rPr>
              <a:t>N</a:t>
            </a:r>
            <a:r>
              <a:rPr lang="en-US" sz="2400" b="1" baseline="-25000" dirty="0">
                <a:solidFill>
                  <a:srgbClr val="0E800E"/>
                </a:solidFill>
              </a:rPr>
              <a:t>E</a:t>
            </a:r>
            <a:r>
              <a:rPr lang="en-US" sz="2400" b="1" dirty="0">
                <a:solidFill>
                  <a:srgbClr val="0E800E"/>
                </a:solidFill>
              </a:rPr>
              <a:t> = N</a:t>
            </a:r>
            <a:r>
              <a:rPr lang="en-US" sz="2400" b="1" baseline="-25000" dirty="0">
                <a:solidFill>
                  <a:srgbClr val="0E800E"/>
                </a:solidFill>
              </a:rPr>
              <a:t>B</a:t>
            </a:r>
            <a:r>
              <a:rPr lang="en-US" sz="2400" b="1" dirty="0">
                <a:solidFill>
                  <a:srgbClr val="0E800E"/>
                </a:solidFill>
              </a:rPr>
              <a:t> + N</a:t>
            </a:r>
            <a:r>
              <a:rPr lang="en-US" sz="2400" b="1" baseline="-25000" dirty="0">
                <a:solidFill>
                  <a:srgbClr val="0E800E"/>
                </a:solidFill>
              </a:rPr>
              <a:t>A</a:t>
            </a:r>
            <a:r>
              <a:rPr lang="en-US" sz="2400" b="1" dirty="0">
                <a:solidFill>
                  <a:srgbClr val="0E800E"/>
                </a:solidFill>
              </a:rPr>
              <a:t> + N</a:t>
            </a:r>
            <a:r>
              <a:rPr lang="en-US" sz="2400" b="1" baseline="-25000" dirty="0">
                <a:solidFill>
                  <a:srgbClr val="0E800E"/>
                </a:solidFill>
              </a:rPr>
              <a:t>G</a:t>
            </a:r>
            <a:r>
              <a:rPr lang="en-US" sz="2400" b="1" dirty="0">
                <a:solidFill>
                  <a:srgbClr val="0E800E"/>
                </a:solidFill>
              </a:rPr>
              <a:t> = 1 + 1 + </a:t>
            </a:r>
            <a:r>
              <a:rPr lang="ru-RU" sz="2400" b="1" dirty="0" smtClean="0">
                <a:solidFill>
                  <a:srgbClr val="0E800E"/>
                </a:solidFill>
              </a:rPr>
              <a:t>2</a:t>
            </a:r>
            <a:r>
              <a:rPr lang="en-US" sz="2400" b="1" dirty="0" smtClean="0">
                <a:solidFill>
                  <a:srgbClr val="0E800E"/>
                </a:solidFill>
              </a:rPr>
              <a:t> </a:t>
            </a:r>
            <a:r>
              <a:rPr lang="en-US" sz="2400" b="1" dirty="0">
                <a:solidFill>
                  <a:srgbClr val="0E800E"/>
                </a:solidFill>
              </a:rPr>
              <a:t>= </a:t>
            </a:r>
            <a:r>
              <a:rPr lang="ru-RU" sz="2400" b="1" dirty="0" smtClean="0">
                <a:solidFill>
                  <a:srgbClr val="0E800E"/>
                </a:solidFill>
              </a:rPr>
              <a:t>4</a:t>
            </a:r>
            <a:r>
              <a:rPr lang="en-US" sz="2400" b="1" dirty="0" smtClean="0">
                <a:solidFill>
                  <a:srgbClr val="0E800E"/>
                </a:solidFill>
              </a:rPr>
              <a:t>;</a:t>
            </a:r>
            <a:endParaRPr lang="en-US" sz="2400" b="1" dirty="0">
              <a:solidFill>
                <a:srgbClr val="0E800E"/>
              </a:solidFill>
            </a:endParaRPr>
          </a:p>
          <a:p>
            <a:r>
              <a:rPr lang="en-US" sz="2400" b="1" dirty="0">
                <a:solidFill>
                  <a:srgbClr val="0E800E"/>
                </a:solidFill>
              </a:rPr>
              <a:t>N</a:t>
            </a:r>
            <a:r>
              <a:rPr lang="en-US" sz="2400" b="1" baseline="-25000" dirty="0">
                <a:solidFill>
                  <a:srgbClr val="0E800E"/>
                </a:solidFill>
              </a:rPr>
              <a:t>G</a:t>
            </a:r>
            <a:r>
              <a:rPr lang="en-US" sz="2400" b="1" dirty="0">
                <a:solidFill>
                  <a:srgbClr val="0E800E"/>
                </a:solidFill>
              </a:rPr>
              <a:t> = N</a:t>
            </a:r>
            <a:r>
              <a:rPr lang="en-US" sz="2400" b="1" baseline="-25000" dirty="0">
                <a:solidFill>
                  <a:srgbClr val="0E800E"/>
                </a:solidFill>
              </a:rPr>
              <a:t>A</a:t>
            </a:r>
            <a:r>
              <a:rPr lang="en-US" sz="2400" b="1" dirty="0">
                <a:solidFill>
                  <a:srgbClr val="0E800E"/>
                </a:solidFill>
              </a:rPr>
              <a:t> + N</a:t>
            </a:r>
            <a:r>
              <a:rPr lang="en-US" sz="2400" b="1" baseline="-25000" dirty="0">
                <a:solidFill>
                  <a:srgbClr val="0E800E"/>
                </a:solidFill>
              </a:rPr>
              <a:t>K</a:t>
            </a:r>
            <a:r>
              <a:rPr lang="en-US" sz="2400" b="1" dirty="0">
                <a:solidFill>
                  <a:srgbClr val="0E800E"/>
                </a:solidFill>
              </a:rPr>
              <a:t> = 1 + 1 = 2;</a:t>
            </a:r>
          </a:p>
          <a:p>
            <a:r>
              <a:rPr lang="en-US" sz="2400" b="1" dirty="0">
                <a:solidFill>
                  <a:srgbClr val="0E800E"/>
                </a:solidFill>
              </a:rPr>
              <a:t>N</a:t>
            </a:r>
            <a:r>
              <a:rPr lang="en-US" sz="2400" b="1" baseline="-25000" dirty="0">
                <a:solidFill>
                  <a:srgbClr val="0E800E"/>
                </a:solidFill>
              </a:rPr>
              <a:t>K</a:t>
            </a:r>
            <a:r>
              <a:rPr lang="en-US" sz="2400" b="1" dirty="0">
                <a:solidFill>
                  <a:srgbClr val="0E800E"/>
                </a:solidFill>
              </a:rPr>
              <a:t> = N</a:t>
            </a:r>
            <a:r>
              <a:rPr lang="en-US" sz="2400" b="1" baseline="-25000" dirty="0">
                <a:solidFill>
                  <a:srgbClr val="0E800E"/>
                </a:solidFill>
              </a:rPr>
              <a:t>A</a:t>
            </a:r>
            <a:r>
              <a:rPr lang="en-US" sz="2400" b="1" dirty="0">
                <a:solidFill>
                  <a:srgbClr val="0E800E"/>
                </a:solidFill>
              </a:rPr>
              <a:t> = 1.</a:t>
            </a:r>
            <a:r>
              <a:rPr lang="ru-RU" sz="2400" b="1" dirty="0">
                <a:solidFill>
                  <a:srgbClr val="0E800E"/>
                </a:solidFill>
              </a:rPr>
              <a:t>                  </a:t>
            </a:r>
            <a:endParaRPr lang="ru-RU" sz="2400" b="1" u="sng" dirty="0">
              <a:solidFill>
                <a:srgbClr val="0E800E"/>
              </a:solidFill>
            </a:endParaRPr>
          </a:p>
        </p:txBody>
      </p:sp>
      <p:cxnSp>
        <p:nvCxnSpPr>
          <p:cNvPr id="88" name="Прямая со стрелкой 87"/>
          <p:cNvCxnSpPr/>
          <p:nvPr/>
        </p:nvCxnSpPr>
        <p:spPr>
          <a:xfrm flipV="1">
            <a:off x="4281064" y="3068960"/>
            <a:ext cx="336654" cy="742264"/>
          </a:xfrm>
          <a:prstGeom prst="straightConnector1">
            <a:avLst/>
          </a:prstGeom>
          <a:ln w="38100">
            <a:solidFill>
              <a:srgbClr val="0E800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909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25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3" grpId="0"/>
      <p:bldP spid="45" grpId="0"/>
      <p:bldP spid="46" grpId="0"/>
      <p:bldP spid="55" grpId="0"/>
      <p:bldP spid="63" grpId="0" animBg="1"/>
      <p:bldP spid="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Прямоугольник 27"/>
          <p:cNvSpPr/>
          <p:nvPr/>
        </p:nvSpPr>
        <p:spPr>
          <a:xfrm>
            <a:off x="179513" y="260647"/>
            <a:ext cx="8772526" cy="6384869"/>
          </a:xfrm>
          <a:prstGeom prst="rect">
            <a:avLst/>
          </a:prstGeom>
          <a:ln>
            <a:noFill/>
          </a:ln>
          <a:effectLst>
            <a:glow rad="660400">
              <a:schemeClr val="accent1">
                <a:satMod val="175000"/>
                <a:alpha val="40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51520" y="908720"/>
            <a:ext cx="381642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4</a:t>
            </a:r>
            <a:r>
              <a:rPr lang="ru-RU" sz="2400" b="1" dirty="0"/>
              <a:t>. Пре­об­ра­зу­ем вер­ши­ны:</a:t>
            </a:r>
          </a:p>
          <a:p>
            <a:r>
              <a:rPr lang="en-US" sz="2800" b="1" dirty="0">
                <a:solidFill>
                  <a:srgbClr val="002060"/>
                </a:solidFill>
              </a:rPr>
              <a:t>N</a:t>
            </a:r>
            <a:r>
              <a:rPr lang="en-US" sz="2800" b="1" baseline="-25000" dirty="0">
                <a:solidFill>
                  <a:srgbClr val="002060"/>
                </a:solidFill>
              </a:rPr>
              <a:t>C</a:t>
            </a:r>
            <a:r>
              <a:rPr lang="en-US" sz="2800" b="1" dirty="0">
                <a:solidFill>
                  <a:srgbClr val="002060"/>
                </a:solidFill>
              </a:rPr>
              <a:t> = N</a:t>
            </a:r>
            <a:r>
              <a:rPr lang="en-US" sz="2800" b="1" baseline="-25000" dirty="0">
                <a:solidFill>
                  <a:srgbClr val="002060"/>
                </a:solidFill>
              </a:rPr>
              <a:t>B</a:t>
            </a:r>
            <a:r>
              <a:rPr lang="en-US" sz="2800" b="1" dirty="0">
                <a:solidFill>
                  <a:srgbClr val="002060"/>
                </a:solidFill>
              </a:rPr>
              <a:t> = 1;</a:t>
            </a:r>
          </a:p>
          <a:p>
            <a:r>
              <a:rPr lang="en-US" sz="2800" b="1" dirty="0">
                <a:solidFill>
                  <a:srgbClr val="002060"/>
                </a:solidFill>
              </a:rPr>
              <a:t>N</a:t>
            </a:r>
            <a:r>
              <a:rPr lang="en-US" sz="2800" b="1" baseline="-25000" dirty="0">
                <a:solidFill>
                  <a:srgbClr val="002060"/>
                </a:solidFill>
              </a:rPr>
              <a:t>F</a:t>
            </a:r>
            <a:r>
              <a:rPr lang="en-US" sz="2800" b="1" dirty="0">
                <a:solidFill>
                  <a:srgbClr val="002060"/>
                </a:solidFill>
              </a:rPr>
              <a:t> = N</a:t>
            </a:r>
            <a:r>
              <a:rPr lang="en-US" sz="2800" b="1" baseline="-25000" dirty="0">
                <a:solidFill>
                  <a:srgbClr val="002060"/>
                </a:solidFill>
              </a:rPr>
              <a:t>E</a:t>
            </a:r>
            <a:r>
              <a:rPr lang="en-US" sz="2800" b="1" dirty="0">
                <a:solidFill>
                  <a:srgbClr val="002060"/>
                </a:solidFill>
              </a:rPr>
              <a:t> = </a:t>
            </a:r>
            <a:r>
              <a:rPr lang="ru-RU" sz="2800" b="1" dirty="0" smtClean="0">
                <a:solidFill>
                  <a:srgbClr val="002060"/>
                </a:solidFill>
              </a:rPr>
              <a:t>4</a:t>
            </a:r>
            <a:r>
              <a:rPr lang="en-US" sz="2800" b="1" dirty="0" smtClean="0">
                <a:solidFill>
                  <a:srgbClr val="002060"/>
                </a:solidFill>
              </a:rPr>
              <a:t>;</a:t>
            </a:r>
            <a:endParaRPr lang="en-US" sz="2800" b="1" dirty="0">
              <a:solidFill>
                <a:srgbClr val="002060"/>
              </a:solidFill>
            </a:endParaRPr>
          </a:p>
          <a:p>
            <a:r>
              <a:rPr lang="en-US" sz="2800" b="1" dirty="0">
                <a:solidFill>
                  <a:srgbClr val="002060"/>
                </a:solidFill>
              </a:rPr>
              <a:t>N</a:t>
            </a:r>
            <a:r>
              <a:rPr lang="en-US" sz="2800" b="1" baseline="-25000" dirty="0">
                <a:solidFill>
                  <a:srgbClr val="002060"/>
                </a:solidFill>
              </a:rPr>
              <a:t>H</a:t>
            </a:r>
            <a:r>
              <a:rPr lang="en-US" sz="2800" b="1" dirty="0">
                <a:solidFill>
                  <a:srgbClr val="002060"/>
                </a:solidFill>
              </a:rPr>
              <a:t> = N</a:t>
            </a:r>
            <a:r>
              <a:rPr lang="en-US" sz="2800" b="1" baseline="-25000" dirty="0">
                <a:solidFill>
                  <a:srgbClr val="002060"/>
                </a:solidFill>
              </a:rPr>
              <a:t>F</a:t>
            </a:r>
            <a:r>
              <a:rPr lang="en-US" sz="2800" b="1" dirty="0">
                <a:solidFill>
                  <a:srgbClr val="002060"/>
                </a:solidFill>
              </a:rPr>
              <a:t> + N</a:t>
            </a:r>
            <a:r>
              <a:rPr lang="en-US" sz="2800" b="1" baseline="-25000" dirty="0">
                <a:solidFill>
                  <a:srgbClr val="002060"/>
                </a:solidFill>
              </a:rPr>
              <a:t>G</a:t>
            </a:r>
            <a:r>
              <a:rPr lang="en-US" sz="2800" b="1" dirty="0">
                <a:solidFill>
                  <a:srgbClr val="002060"/>
                </a:solidFill>
              </a:rPr>
              <a:t> = 4 + 2 = 6;</a:t>
            </a:r>
          </a:p>
          <a:p>
            <a:r>
              <a:rPr lang="en-US" sz="2800" b="1" dirty="0">
                <a:solidFill>
                  <a:srgbClr val="002060"/>
                </a:solidFill>
              </a:rPr>
              <a:t>N</a:t>
            </a:r>
            <a:r>
              <a:rPr lang="en-US" sz="2800" b="1" baseline="-25000" dirty="0">
                <a:solidFill>
                  <a:srgbClr val="002060"/>
                </a:solidFill>
              </a:rPr>
              <a:t>L</a:t>
            </a:r>
            <a:r>
              <a:rPr lang="en-US" sz="2800" b="1" dirty="0">
                <a:solidFill>
                  <a:srgbClr val="002060"/>
                </a:solidFill>
              </a:rPr>
              <a:t> = N</a:t>
            </a:r>
            <a:r>
              <a:rPr lang="en-US" sz="2800" b="1" baseline="-25000" dirty="0">
                <a:solidFill>
                  <a:srgbClr val="002060"/>
                </a:solidFill>
              </a:rPr>
              <a:t>K</a:t>
            </a:r>
            <a:r>
              <a:rPr lang="en-US" sz="2800" b="1" dirty="0">
                <a:solidFill>
                  <a:srgbClr val="002060"/>
                </a:solidFill>
              </a:rPr>
              <a:t> = 1</a:t>
            </a:r>
            <a:r>
              <a:rPr lang="en-US" sz="2800" b="1" dirty="0" smtClean="0">
                <a:solidFill>
                  <a:srgbClr val="002060"/>
                </a:solidFill>
              </a:rPr>
              <a:t>.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5596116"/>
            <a:ext cx="489654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5. Под­ста­вим в фор­му­лу (1):</a:t>
            </a:r>
          </a:p>
          <a:p>
            <a:r>
              <a:rPr lang="en-US" sz="2800" b="1" dirty="0">
                <a:solidFill>
                  <a:srgbClr val="002060"/>
                </a:solidFill>
              </a:rPr>
              <a:t>N = N</a:t>
            </a:r>
            <a:r>
              <a:rPr lang="ru-RU" sz="2800" b="1" baseline="-25000" dirty="0">
                <a:solidFill>
                  <a:srgbClr val="002060"/>
                </a:solidFill>
              </a:rPr>
              <a:t>К</a:t>
            </a:r>
            <a:r>
              <a:rPr lang="ru-RU" sz="2800" b="1" dirty="0">
                <a:solidFill>
                  <a:srgbClr val="002060"/>
                </a:solidFill>
              </a:rPr>
              <a:t> = 1 + 4 + 6 + 1 = 12</a:t>
            </a:r>
          </a:p>
          <a:p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957103" y="2509111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262202" y="3382011"/>
            <a:ext cx="433132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A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92886" y="4933693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K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592707" y="2417427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710477" y="2945410"/>
            <a:ext cx="385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661235" y="4398096"/>
            <a:ext cx="444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485758" y="2972915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5485758" y="4337718"/>
            <a:ext cx="441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6710279" y="4933693"/>
            <a:ext cx="382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8093269" y="3412574"/>
            <a:ext cx="543739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M</a:t>
            </a:r>
            <a:endParaRPr lang="ru-RU" sz="3200" b="1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3188793" y="3061996"/>
            <a:ext cx="3473325" cy="1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3364587" y="5128904"/>
            <a:ext cx="3345692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711158" y="3764574"/>
            <a:ext cx="1977413" cy="663856"/>
          </a:xfrm>
          <a:prstGeom prst="straightConnector1">
            <a:avLst/>
          </a:prstGeom>
          <a:ln w="38100">
            <a:solidFill>
              <a:srgbClr val="0E800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711158" y="3764574"/>
            <a:ext cx="1653429" cy="1364330"/>
          </a:xfrm>
          <a:prstGeom prst="straightConnector1">
            <a:avLst/>
          </a:prstGeom>
          <a:ln w="38100">
            <a:solidFill>
              <a:srgbClr val="0E800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770332" y="3690263"/>
            <a:ext cx="1847670" cy="11461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745293" y="4421018"/>
            <a:ext cx="1950619" cy="2292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576658" y="3031526"/>
            <a:ext cx="1523734" cy="642872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6662118" y="3783490"/>
            <a:ext cx="1438274" cy="1318734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601348" y="3645525"/>
            <a:ext cx="2355028" cy="84048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5536053" y="3764574"/>
            <a:ext cx="2420323" cy="623190"/>
          </a:xfrm>
          <a:prstGeom prst="straightConnector1">
            <a:avLst/>
          </a:prstGeom>
          <a:ln w="38100">
            <a:solidFill>
              <a:srgbClr val="22088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1711158" y="3095576"/>
            <a:ext cx="1442819" cy="633997"/>
          </a:xfrm>
          <a:prstGeom prst="straightConnector1">
            <a:avLst/>
          </a:prstGeom>
          <a:ln w="38100">
            <a:solidFill>
              <a:srgbClr val="0E800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3153977" y="3096384"/>
            <a:ext cx="556500" cy="595631"/>
          </a:xfrm>
          <a:prstGeom prst="straightConnector1">
            <a:avLst/>
          </a:prstGeom>
          <a:ln w="38100">
            <a:solidFill>
              <a:srgbClr val="0E800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3710477" y="3658848"/>
            <a:ext cx="0" cy="753729"/>
          </a:xfrm>
          <a:prstGeom prst="straightConnector1">
            <a:avLst/>
          </a:prstGeom>
          <a:ln w="38100">
            <a:solidFill>
              <a:srgbClr val="0E800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583186" y="3693283"/>
            <a:ext cx="0" cy="74221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3383504" y="4443940"/>
            <a:ext cx="326973" cy="628005"/>
          </a:xfrm>
          <a:prstGeom prst="straightConnector1">
            <a:avLst/>
          </a:prstGeom>
          <a:ln w="38100">
            <a:solidFill>
              <a:srgbClr val="0E800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1711158" y="3695993"/>
            <a:ext cx="1950077" cy="33580"/>
          </a:xfrm>
          <a:prstGeom prst="straightConnector1">
            <a:avLst/>
          </a:prstGeom>
          <a:ln w="38100">
            <a:solidFill>
              <a:srgbClr val="0E800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592707" y="5642650"/>
            <a:ext cx="1649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u="sng" dirty="0">
                <a:solidFill>
                  <a:srgbClr val="C00000"/>
                </a:solidFill>
              </a:rPr>
              <a:t>Ответ</a:t>
            </a:r>
            <a:r>
              <a:rPr lang="ru-RU" sz="2400" b="1" u="sng" dirty="0" smtClean="0">
                <a:solidFill>
                  <a:srgbClr val="C00000"/>
                </a:solidFill>
              </a:rPr>
              <a:t>:  </a:t>
            </a:r>
            <a:r>
              <a:rPr lang="ru-RU" sz="3200" b="1" u="sng" dirty="0" smtClean="0">
                <a:solidFill>
                  <a:srgbClr val="C00000"/>
                </a:solidFill>
              </a:rPr>
              <a:t>12</a:t>
            </a:r>
            <a:r>
              <a:rPr lang="ru-RU" sz="2400" b="1" u="sng" dirty="0" smtClean="0">
                <a:solidFill>
                  <a:srgbClr val="C00000"/>
                </a:solidFill>
              </a:rPr>
              <a:t> </a:t>
            </a:r>
            <a:endParaRPr lang="ru-RU" sz="36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17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769</Words>
  <Application>Microsoft Office PowerPoint</Application>
  <PresentationFormat>Экран (4:3)</PresentationFormat>
  <Paragraphs>257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User</cp:lastModifiedBy>
  <cp:revision>63</cp:revision>
  <dcterms:created xsi:type="dcterms:W3CDTF">2014-11-17T11:06:56Z</dcterms:created>
  <dcterms:modified xsi:type="dcterms:W3CDTF">2023-12-05T05:57:10Z</dcterms:modified>
</cp:coreProperties>
</file>