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81" r:id="rId23"/>
    <p:sldId id="277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algn="l" rtl="0" fontAlgn="base">
      <a:lnSpc>
        <a:spcPct val="90000"/>
      </a:lnSpc>
      <a:spcBef>
        <a:spcPts val="1000"/>
      </a:spcBef>
      <a:spcAft>
        <a:spcPct val="0"/>
      </a:spcAft>
      <a:buFont typeface="Monotype Corsiva" pitchFamily="66" charset="0"/>
      <a:defRPr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1pPr>
    <a:lvl2pPr marL="457200" algn="l" rtl="0" fontAlgn="base">
      <a:lnSpc>
        <a:spcPct val="90000"/>
      </a:lnSpc>
      <a:spcBef>
        <a:spcPts val="1000"/>
      </a:spcBef>
      <a:spcAft>
        <a:spcPct val="0"/>
      </a:spcAft>
      <a:buFont typeface="Monotype Corsiva" pitchFamily="66" charset="0"/>
      <a:defRPr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2pPr>
    <a:lvl3pPr marL="914400" algn="l" rtl="0" fontAlgn="base">
      <a:lnSpc>
        <a:spcPct val="90000"/>
      </a:lnSpc>
      <a:spcBef>
        <a:spcPts val="1000"/>
      </a:spcBef>
      <a:spcAft>
        <a:spcPct val="0"/>
      </a:spcAft>
      <a:buFont typeface="Monotype Corsiva" pitchFamily="66" charset="0"/>
      <a:defRPr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3pPr>
    <a:lvl4pPr marL="1371600" algn="l" rtl="0" fontAlgn="base">
      <a:lnSpc>
        <a:spcPct val="90000"/>
      </a:lnSpc>
      <a:spcBef>
        <a:spcPts val="1000"/>
      </a:spcBef>
      <a:spcAft>
        <a:spcPct val="0"/>
      </a:spcAft>
      <a:buFont typeface="Monotype Corsiva" pitchFamily="66" charset="0"/>
      <a:defRPr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4pPr>
    <a:lvl5pPr marL="1828800" algn="l" rtl="0" fontAlgn="base">
      <a:lnSpc>
        <a:spcPct val="90000"/>
      </a:lnSpc>
      <a:spcBef>
        <a:spcPts val="1000"/>
      </a:spcBef>
      <a:spcAft>
        <a:spcPct val="0"/>
      </a:spcAft>
      <a:buFont typeface="Monotype Corsiva" pitchFamily="66" charset="0"/>
      <a:defRPr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Monotype Corsiva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2227-C4B8-4CA1-8529-CC9A3C22D45E}" type="datetimeFigureOut">
              <a:rPr lang="ru-RU"/>
              <a:pPr>
                <a:defRPr/>
              </a:pPr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5DCF-43C5-4FDF-B490-34FA5A0FC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6D92-3E01-4E14-B1F9-E3EBB39F5E59}" type="datetimeFigureOut">
              <a:rPr lang="ru-RU"/>
              <a:pPr>
                <a:defRPr/>
              </a:pPr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9B65-F9E4-4445-B4A8-D5345B9A3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D3D2-EEEE-49E0-B9B3-A273D534A635}" type="datetimeFigureOut">
              <a:rPr lang="ru-RU"/>
              <a:pPr>
                <a:defRPr/>
              </a:pPr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B3DEA-8620-4289-B311-DFF38310C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DCDA3-78D8-433B-989F-50A94B3E59BB}" type="datetimeFigureOut">
              <a:rPr lang="ru-RU"/>
              <a:pPr>
                <a:defRPr/>
              </a:pPr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D9DE-CCA7-4894-90CF-6A30A1036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1E3C-6FD6-4A99-A284-D3B98C971482}" type="datetimeFigureOut">
              <a:rPr lang="ru-RU"/>
              <a:pPr>
                <a:defRPr/>
              </a:pPr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FF03-A375-44BC-9F97-0BBA229DC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6FD4-5A59-4370-8208-2762BE4D7278}" type="datetimeFigureOut">
              <a:rPr lang="ru-RU"/>
              <a:pPr>
                <a:defRPr/>
              </a:pPr>
              <a:t>12.02.2022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045F-B749-4F45-A156-DA1CE5F10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F4CC5-ADB2-414A-91B9-8DB0B4DF31B9}" type="datetimeFigureOut">
              <a:rPr lang="ru-RU"/>
              <a:pPr>
                <a:defRPr/>
              </a:pPr>
              <a:t>12.02.2022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70B55-B335-4B93-B6B7-322131D70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A45E-7C1A-4776-828E-727F93E94FF8}" type="datetimeFigureOut">
              <a:rPr lang="ru-RU"/>
              <a:pPr>
                <a:defRPr/>
              </a:pPr>
              <a:t>12.02.2022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A36D-4990-4942-80C5-4E9A8ECBA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CA26-17A3-4AC7-94A2-04493C5AAA39}" type="datetimeFigureOut">
              <a:rPr lang="ru-RU"/>
              <a:pPr>
                <a:defRPr/>
              </a:pPr>
              <a:t>12.02.2022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9A3C0-C216-4F50-AEC8-ADBEFE83B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9092-C388-4C9D-B30C-8152AFAA7C29}" type="datetimeFigureOut">
              <a:rPr lang="ru-RU"/>
              <a:pPr>
                <a:defRPr/>
              </a:pPr>
              <a:t>12.02.2022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E076-9D40-42D0-82B9-8AF23EFA4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8659-D027-4F10-8359-0718D5958070}" type="datetimeFigureOut">
              <a:rPr lang="ru-RU"/>
              <a:pPr>
                <a:defRPr/>
              </a:pPr>
              <a:t>12.02.2022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F4F3-6F5A-401A-B1B5-294DBB505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955657-F4F8-46FC-8193-D1E68D2E13AF}" type="datetimeFigureOut">
              <a:rPr lang="ru-RU"/>
              <a:pPr>
                <a:defRPr/>
              </a:pPr>
              <a:t>12.02.2022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F362C6-6A27-4CAB-B293-487487E1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Monotype Corsiva" pitchFamily="66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Monotype Corsiva" pitchFamily="66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Monotype Corsiva" pitchFamily="66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Monotype Corsiva" pitchFamily="66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Monotype Corsiva" pitchFamily="66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eokorolev.ru/images/minisite/museum-cvetaeva-exsponat-kniga-versti_big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65175" y="139700"/>
            <a:ext cx="7772400" cy="1485900"/>
          </a:xfrm>
        </p:spPr>
        <p:txBody>
          <a:bodyPr>
            <a:normAutofit/>
          </a:bodyPr>
          <a:lstStyle/>
          <a:p>
            <a:r>
              <a:rPr lang="ru-RU" sz="4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Марина Цветаева</a:t>
            </a:r>
            <a:r>
              <a:rPr lang="ru-RU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(8 октября 1892 г. - 31 августа 1941 г</a:t>
            </a:r>
            <a:r>
              <a:rPr lang="ru-RU" sz="2800" smtClean="0"/>
              <a:t> )</a:t>
            </a:r>
            <a:r>
              <a:rPr lang="ru-RU" sz="4400" smtClean="0"/>
              <a:t> </a:t>
            </a:r>
          </a:p>
        </p:txBody>
      </p:sp>
      <p:pic>
        <p:nvPicPr>
          <p:cNvPr id="13316" name="Picture 7" descr="mc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288" y="239713"/>
            <a:ext cx="2452687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Tsvetae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488" y="1712913"/>
            <a:ext cx="34559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mcФото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0" y="2881313"/>
            <a:ext cx="2638425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171450" y="246063"/>
            <a:ext cx="8774113" cy="4351337"/>
          </a:xfrm>
        </p:spPr>
        <p:txBody>
          <a:bodyPr/>
          <a:lstStyle/>
          <a:p>
            <a:pPr>
              <a:buFont typeface="Monotype Corsiva" pitchFamily="66" charset="0"/>
              <a:buNone/>
            </a:pPr>
            <a:r>
              <a:rPr lang="ru-RU" smtClean="0"/>
              <a:t>     </a:t>
            </a:r>
            <a:r>
              <a:rPr lang="ru-RU" sz="2400" smtClean="0"/>
              <a:t>В печати произведения Цветаевой появились в 1910, когда она издала на собственные средства свою первую книгу стихов – </a:t>
            </a:r>
            <a:r>
              <a:rPr lang="ru-RU" sz="2400" i="1" smtClean="0"/>
              <a:t>Вечерний альбом</a:t>
            </a:r>
            <a:r>
              <a:rPr lang="ru-RU" sz="2400" smtClean="0"/>
              <a:t>. Игнорируя принятые правила литературного поведения, Цветаева решительно демонстрировала собственную независимость и нежелание соответствовать социальной роли «литератора». Писание стихов она представляла не как профессиональное занятие, а как частное дело и непосредственное самовыражение. </a:t>
            </a:r>
          </a:p>
          <a:p>
            <a:pPr>
              <a:buFont typeface="Monotype Corsiva" pitchFamily="66" charset="0"/>
              <a:buNone/>
            </a:pPr>
            <a:endParaRPr lang="ru-RU" sz="2400" smtClean="0"/>
          </a:p>
        </p:txBody>
      </p:sp>
      <p:pic>
        <p:nvPicPr>
          <p:cNvPr id="26628" name="Picture 4" descr="CVET2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2860675"/>
            <a:ext cx="2705100" cy="3676650"/>
          </a:xfrm>
          <a:prstGeom prst="rect">
            <a:avLst/>
          </a:prstGeom>
          <a:noFill/>
        </p:spPr>
      </p:pic>
      <p:pic>
        <p:nvPicPr>
          <p:cNvPr id="26629" name="Picture 5" descr="CVET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425" y="2830513"/>
            <a:ext cx="3194050" cy="3697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200025" y="563563"/>
            <a:ext cx="4786313" cy="6611937"/>
          </a:xfrm>
        </p:spPr>
        <p:txBody>
          <a:bodyPr/>
          <a:lstStyle/>
          <a:p>
            <a:pPr>
              <a:lnSpc>
                <a:spcPct val="70000"/>
              </a:lnSpc>
              <a:buFont typeface="Monotype Corsiva" pitchFamily="66" charset="0"/>
              <a:buNone/>
            </a:pPr>
            <a:r>
              <a:rPr lang="ru-RU" sz="2400" smtClean="0"/>
              <a:t>     Зимой 1910–1911 М.А.Волошин пригласил Марину Цветаеву и ее сестру Анастасию (Асю) провести лето 1911 в Коктебеле, где он жил. В Коктебеле Цветаева познакомилась с </a:t>
            </a:r>
            <a:r>
              <a:rPr lang="ru-RU" sz="2400" b="1" smtClean="0"/>
              <a:t>Сергеем Яковлевичем Эфроном</a:t>
            </a:r>
            <a:r>
              <a:rPr lang="ru-RU" sz="2400" smtClean="0"/>
              <a:t>. У Марины Цветаевой была довольно бурная молодость, разбитое от неразделенной любви сердце, и она уже не надеялась на то, что в мире есть молодой человек, способный вернуть ее к жизни. Она так и признавалась М.А. Волошину: «Макс, я выйду замуж за того, кто угадает, какой мой любимый камень». </a:t>
            </a:r>
          </a:p>
          <a:p>
            <a:pPr>
              <a:lnSpc>
                <a:spcPct val="70000"/>
              </a:lnSpc>
              <a:buFont typeface="Monotype Corsiva" pitchFamily="66" charset="0"/>
              <a:buNone/>
            </a:pPr>
            <a:r>
              <a:rPr lang="ru-RU" sz="2400" smtClean="0"/>
              <a:t>          Сергей Эфрон, высокий, худой, с огромными «цвета моря» глазами, подарил Марине в первый же день знакомства генуэзскую сердоликовую бусину, которую Цветаева носила потом с собой всю жизнь… </a:t>
            </a:r>
          </a:p>
          <a:p>
            <a:pPr>
              <a:lnSpc>
                <a:spcPct val="70000"/>
              </a:lnSpc>
              <a:buFont typeface="Monotype Corsiva" pitchFamily="66" charset="0"/>
              <a:buNone/>
            </a:pPr>
            <a:r>
              <a:rPr lang="ru-RU" sz="2400" smtClean="0"/>
              <a:t>          </a:t>
            </a:r>
          </a:p>
        </p:txBody>
      </p:sp>
      <p:pic>
        <p:nvPicPr>
          <p:cNvPr id="27652" name="Picture 5" descr="Картинка 7 из 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338" y="725488"/>
            <a:ext cx="35067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1930400" y="5422900"/>
            <a:ext cx="7886700" cy="1052513"/>
          </a:xfrm>
        </p:spPr>
        <p:txBody>
          <a:bodyPr/>
          <a:lstStyle/>
          <a:p>
            <a:pPr>
              <a:buFont typeface="Monotype Corsiva" pitchFamily="66" charset="0"/>
              <a:buNone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Впервые с Сергеем Эфроном</a:t>
            </a:r>
          </a:p>
        </p:txBody>
      </p:sp>
      <p:pic>
        <p:nvPicPr>
          <p:cNvPr id="29701" name="Picture 5" descr="Коктебель1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" y="481013"/>
            <a:ext cx="71802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90500" y="393700"/>
            <a:ext cx="8602663" cy="3716338"/>
          </a:xfrm>
        </p:spPr>
        <p:txBody>
          <a:bodyPr/>
          <a:lstStyle/>
          <a:p>
            <a:pPr>
              <a:buFont typeface="Monotype Corsiva" pitchFamily="66" charset="0"/>
              <a:buNone/>
            </a:pPr>
            <a:r>
              <a:rPr lang="ru-RU" smtClean="0"/>
              <a:t>         </a:t>
            </a:r>
            <a:r>
              <a:rPr lang="ru-RU" sz="2300" smtClean="0"/>
              <a:t>В Сергее Эфроне Цветаева увидела воплощенный идеал благородства, рыцарства и вместе с тем беззащитность. Любовь к Эфрону была для нее и преклонением, и духовным союзом, и почти материнской заботой. </a:t>
            </a:r>
            <a:r>
              <a:rPr lang="ru-RU" sz="2300" i="1" smtClean="0"/>
              <a:t>Я с вызовом ношу его кольцо / – Да, в Вечности – жена, не на бумаге. – / Его чрезмерно узкое лицо / Подобно шпаге </a:t>
            </a:r>
            <a:r>
              <a:rPr lang="ru-RU" sz="2300" smtClean="0"/>
              <a:t>, – написала Цветаева об Эфроне, принимая любовь как клятву: </a:t>
            </a:r>
            <a:r>
              <a:rPr lang="ru-RU" sz="2300" i="1" smtClean="0"/>
              <a:t>В его лице я рыцарству верна </a:t>
            </a:r>
            <a:r>
              <a:rPr lang="ru-RU" sz="2300" smtClean="0"/>
              <a:t>. </a:t>
            </a:r>
          </a:p>
        </p:txBody>
      </p:sp>
      <p:sp>
        <p:nvSpPr>
          <p:cNvPr id="28677" name="Rectangle 5"/>
          <p:cNvSpPr>
            <a:spLocks noGrp="1"/>
          </p:cNvSpPr>
          <p:nvPr>
            <p:ph type="title"/>
          </p:nvPr>
        </p:nvSpPr>
        <p:spPr>
          <a:xfrm>
            <a:off x="320675" y="3105150"/>
            <a:ext cx="3463925" cy="3602038"/>
          </a:xfrm>
        </p:spPr>
        <p:txBody>
          <a:bodyPr/>
          <a:lstStyle/>
          <a:p>
            <a:r>
              <a:rPr lang="ru-RU" sz="2300" smtClean="0"/>
              <a:t>Встречу с ним Цветаева восприняла как начало новой, взрослой жизни и как обретение счастья: </a:t>
            </a:r>
            <a:r>
              <a:rPr lang="ru-RU" sz="2300" i="1" smtClean="0"/>
              <a:t>Настоящее, первое счастье / Не из книг </a:t>
            </a:r>
            <a:r>
              <a:rPr lang="ru-RU" sz="2300" smtClean="0"/>
              <a:t>! В январе 1912 произошло венчание Цветаевой и Сергея Эфрона. 5 сентября (старого стиля) у них родилась дочь Ариадна (Аля).</a:t>
            </a:r>
            <a:br>
              <a:rPr lang="ru-RU" sz="23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28678" name="Picture 5" descr="Картинка 4 из 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2850" y="2586038"/>
            <a:ext cx="51149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633913" y="187325"/>
            <a:ext cx="3890962" cy="1325563"/>
          </a:xfrm>
        </p:spPr>
        <p:txBody>
          <a:bodyPr/>
          <a:lstStyle/>
          <a:p>
            <a:r>
              <a:rPr lang="ru-RU" sz="3600" b="1" smtClean="0"/>
              <a:t>С Ариадной в 1916 году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0" y="2968625"/>
            <a:ext cx="3960813" cy="7032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sz="2400" b="1" smtClean="0"/>
              <a:t>В Праге с дочерью в 1924 году</a:t>
            </a:r>
          </a:p>
          <a:p>
            <a:pPr>
              <a:buFont typeface="Monotype Corsiva" pitchFamily="66" charset="0"/>
              <a:buNone/>
            </a:pPr>
            <a:endParaRPr lang="ru-RU" sz="2400" smtClean="0"/>
          </a:p>
        </p:txBody>
      </p:sp>
      <p:pic>
        <p:nvPicPr>
          <p:cNvPr id="30724" name="Picture 8" descr="ЦВ1924Прагас дочер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3638"/>
            <a:ext cx="473075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Ариадна19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9863" y="1557338"/>
            <a:ext cx="51641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1" descr="ЦВ1916сАриадн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2277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938713" y="5175250"/>
            <a:ext cx="3971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sz="2400"/>
              <a:t>Ариадна 1930 год (18 лет)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0" y="1528763"/>
            <a:ext cx="5116513" cy="5764212"/>
          </a:xfrm>
        </p:spPr>
        <p:txBody>
          <a:bodyPr/>
          <a:lstStyle/>
          <a:p>
            <a:pPr>
              <a:lnSpc>
                <a:spcPct val="70000"/>
              </a:lnSpc>
              <a:buFont typeface="Monotype Corsiva" pitchFamily="66" charset="0"/>
              <a:buNone/>
            </a:pPr>
            <a:r>
              <a:rPr lang="ru-RU" sz="1900" smtClean="0"/>
              <a:t>         Известие об Октябрьской революции застало Цветаеву в Крыму, в гостях у Волошина. Вскоре сюда приехал и ее муж. 25 ноября 1917 она выехала из Крыма в Москву, чтобы забрать детей – Алю и маленькую Ирину, родившуюся в апреле этого года. Цветаева намеревалась вернуться с детьми в Коктебель, к Волошину, Сергей Эфрон решил отправиться на Дон, чтобы там продолжить борьбу с большевиками. Вернуться в Крым не удалось: непреодолимые обстоятельства, фронты Гражданской войны разлучили Цветаеву с мужем и с Волошиным. С Волошиными она больше никогда не увиделась. Сергей Эфрон сражался в рядах Белой армии, и оставшаяся в Москве Цветаева не имела о нем никаких известий. В голодной и нищей Москве в 1917–1920 она пишет стихи, воспевающие жертвенный подвиг Белой армии: </a:t>
            </a:r>
            <a:r>
              <a:rPr lang="ru-RU" sz="1900" i="1" smtClean="0"/>
              <a:t>Белая гвардия, путь твой высок: / Черному дулу – грудь и висок </a:t>
            </a:r>
            <a:r>
              <a:rPr lang="ru-RU" sz="1900" smtClean="0"/>
              <a:t>; </a:t>
            </a:r>
            <a:r>
              <a:rPr lang="ru-RU" sz="1900" i="1" smtClean="0"/>
              <a:t>Бури - вьюги, вихри-ветры вас взлелеяли, / А останетесь вы в песне – белы лебеди! </a:t>
            </a:r>
            <a:r>
              <a:rPr lang="ru-RU" sz="1900" smtClean="0"/>
              <a:t>К концу 1921 эти стихотворения были объединены в сборник </a:t>
            </a:r>
            <a:r>
              <a:rPr lang="ru-RU" sz="1900" i="1" smtClean="0"/>
              <a:t>Лебединый стан </a:t>
            </a:r>
            <a:r>
              <a:rPr lang="ru-RU" sz="1900" smtClean="0"/>
              <a:t>, подготовленный к изданию. </a:t>
            </a:r>
          </a:p>
          <a:p>
            <a:pPr>
              <a:lnSpc>
                <a:spcPct val="70000"/>
              </a:lnSpc>
              <a:buFont typeface="Monotype Corsiva" pitchFamily="66" charset="0"/>
              <a:buNone/>
            </a:pPr>
            <a:endParaRPr lang="ru-RU" sz="1900" smtClean="0"/>
          </a:p>
        </p:txBody>
      </p:sp>
      <p:sp>
        <p:nvSpPr>
          <p:cNvPr id="31749" name="Rectangle 5"/>
          <p:cNvSpPr>
            <a:spLocks noGrp="1"/>
          </p:cNvSpPr>
          <p:nvPr>
            <p:ph type="title"/>
          </p:nvPr>
        </p:nvSpPr>
        <p:spPr>
          <a:xfrm>
            <a:off x="182563" y="166688"/>
            <a:ext cx="8832850" cy="1325562"/>
          </a:xfrm>
        </p:spPr>
        <p:txBody>
          <a:bodyPr/>
          <a:lstStyle/>
          <a:p>
            <a:r>
              <a:rPr lang="ru-RU" sz="2000" smtClean="0"/>
              <a:t>     </a:t>
            </a:r>
            <a:r>
              <a:rPr lang="ru-RU" sz="1900" smtClean="0"/>
              <a:t>Февральскую революцию 1917 она приветствовала, как и ее муж, чьи родители (умершие до революции) были революционерами-народовольцами. Октябрьскую революцию восприняла как торжество губительного деспотизма. Сергей Эфрон встал на сторону Временного правительства и участвовал в московских боях, обороняя Кремль от красногвардейцев.</a:t>
            </a:r>
          </a:p>
        </p:txBody>
      </p:sp>
      <p:pic>
        <p:nvPicPr>
          <p:cNvPr id="31750" name="Picture 6" descr="mc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1592263"/>
            <a:ext cx="3046413" cy="4816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39725" y="344488"/>
            <a:ext cx="4595813" cy="5951537"/>
          </a:xfrm>
        </p:spPr>
        <p:txBody>
          <a:bodyPr/>
          <a:lstStyle/>
          <a:p>
            <a:pPr>
              <a:buFont typeface="Monotype Corsiva" pitchFamily="66" charset="0"/>
              <a:buNone/>
            </a:pPr>
            <a:r>
              <a:rPr lang="ru-RU" smtClean="0"/>
              <a:t>        </a:t>
            </a:r>
            <a:r>
              <a:rPr lang="ru-RU" sz="2400" smtClean="0"/>
              <a:t>Она и дети с трудом сводили концы с концами, голодали. В начале зимы 1919–1920 Цветаева отдала дочерей в детский приют в Кунцеве. Вскоре она узнала о тяжелом состоянии дочерей и забрала домой старшую, Алю, к которой была привязана как к другу и которую исступленно любила. Выбор Цветаевой объяснялся и невозможностью прокормить обеих, и равнодушным отношением к Ирине. В начале февраля 1920 Ирина умерла. Ее смерть отражена в стихотворении «</a:t>
            </a:r>
            <a:r>
              <a:rPr lang="ru-RU" sz="2400" i="1" smtClean="0"/>
              <a:t>Две руки, легко опущенные…» </a:t>
            </a:r>
            <a:r>
              <a:rPr lang="ru-RU" sz="2400" smtClean="0"/>
              <a:t>(1920) и в лирическом цикле « </a:t>
            </a:r>
            <a:r>
              <a:rPr lang="ru-RU" sz="2400" i="1" smtClean="0"/>
              <a:t>Разлука» </a:t>
            </a:r>
            <a:r>
              <a:rPr lang="ru-RU" sz="2400" smtClean="0"/>
              <a:t>(1921).</a:t>
            </a:r>
          </a:p>
          <a:p>
            <a:pPr>
              <a:buFont typeface="Monotype Corsiva" pitchFamily="66" charset="0"/>
              <a:buNone/>
            </a:pPr>
            <a:endParaRPr lang="ru-RU" sz="2400" smtClean="0"/>
          </a:p>
        </p:txBody>
      </p:sp>
      <p:pic>
        <p:nvPicPr>
          <p:cNvPr id="32772" name="Picture 5" descr="Картинка 17 из 10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088" y="565150"/>
            <a:ext cx="3305175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69900" y="752475"/>
            <a:ext cx="4248150" cy="5135563"/>
          </a:xfrm>
        </p:spPr>
        <p:txBody>
          <a:bodyPr/>
          <a:lstStyle/>
          <a:p>
            <a:pPr>
              <a:lnSpc>
                <a:spcPct val="80000"/>
              </a:lnSpc>
              <a:buFont typeface="Monotype Corsiva" pitchFamily="66" charset="0"/>
              <a:buNone/>
            </a:pPr>
            <a:r>
              <a:rPr lang="ru-RU" smtClean="0"/>
              <a:t>     Лирику 1917–1920 Цветаева объединила в сборник </a:t>
            </a:r>
            <a:r>
              <a:rPr lang="ru-RU" i="1" smtClean="0"/>
              <a:t>Версты</a:t>
            </a:r>
            <a:r>
              <a:rPr lang="ru-RU" smtClean="0"/>
              <a:t>, вышедший двумя изданиями в Москве (1921, 1922).</a:t>
            </a:r>
          </a:p>
          <a:p>
            <a:pPr>
              <a:lnSpc>
                <a:spcPct val="80000"/>
              </a:lnSpc>
              <a:buFont typeface="Monotype Corsiva" pitchFamily="66" charset="0"/>
              <a:buNone/>
            </a:pPr>
            <a:r>
              <a:rPr lang="ru-RU" smtClean="0"/>
              <a:t>        Наступивший НЭП Цветаева, как и многие ее литераторы-современники, восприняла резко отрицательно, как торжество буржуазной «сытости», самодовольного и эгоистического меркантилизма.</a:t>
            </a:r>
          </a:p>
          <a:p>
            <a:pPr>
              <a:lnSpc>
                <a:spcPct val="80000"/>
              </a:lnSpc>
            </a:pPr>
            <a:endParaRPr lang="ru-RU" smtClean="0"/>
          </a:p>
        </p:txBody>
      </p:sp>
      <p:pic>
        <p:nvPicPr>
          <p:cNvPr id="33796" name="Picture 5" descr="Картинка 9 из 1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450" y="1063625"/>
            <a:ext cx="3649663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280988" y="1020763"/>
            <a:ext cx="4892675" cy="4689475"/>
          </a:xfrm>
        </p:spPr>
        <p:txBody>
          <a:bodyPr/>
          <a:lstStyle/>
          <a:p>
            <a:pPr>
              <a:lnSpc>
                <a:spcPct val="80000"/>
              </a:lnSpc>
              <a:buFont typeface="Monotype Corsiva" pitchFamily="66" charset="0"/>
              <a:buNone/>
            </a:pPr>
            <a:r>
              <a:rPr lang="ru-RU" smtClean="0"/>
              <a:t>     11 июля 1921 </a:t>
            </a:r>
            <a:r>
              <a:rPr lang="ru-RU" b="1" smtClean="0"/>
              <a:t>Марина Цветаева</a:t>
            </a:r>
            <a:r>
              <a:rPr lang="ru-RU" smtClean="0"/>
              <a:t> получила письмо от мужа, эвакуировавшегося с остатками Добровольческой армии из Крыма в Константинополь. Вскоре он перебрался в Чехию, в Прагу. После нескольких изнурительных попыток Цветаева получила </a:t>
            </a:r>
            <a:r>
              <a:rPr lang="ru-RU" b="1" smtClean="0"/>
              <a:t>разрешение на выезд из Советской России</a:t>
            </a:r>
            <a:r>
              <a:rPr lang="ru-RU" smtClean="0"/>
              <a:t> и 11 мая 1922 вместе с дочерью Алей покинула родину. </a:t>
            </a:r>
          </a:p>
          <a:p>
            <a:pPr>
              <a:lnSpc>
                <a:spcPct val="80000"/>
              </a:lnSpc>
              <a:buFont typeface="Monotype Corsiva" pitchFamily="66" charset="0"/>
              <a:buNone/>
            </a:pPr>
            <a:endParaRPr lang="ru-RU" smtClean="0"/>
          </a:p>
        </p:txBody>
      </p:sp>
      <p:pic>
        <p:nvPicPr>
          <p:cNvPr id="34820" name="Picture 5" descr="Картинка 9 из 23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925" y="873125"/>
            <a:ext cx="35464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0" y="315913"/>
            <a:ext cx="8742363" cy="2801937"/>
          </a:xfrm>
        </p:spPr>
        <p:txBody>
          <a:bodyPr/>
          <a:lstStyle/>
          <a:p>
            <a:pPr>
              <a:lnSpc>
                <a:spcPct val="80000"/>
              </a:lnSpc>
              <a:buFont typeface="Monotype Corsiva" pitchFamily="66" charset="0"/>
              <a:buNone/>
            </a:pPr>
            <a:r>
              <a:rPr lang="ru-RU" smtClean="0"/>
              <a:t>        </a:t>
            </a:r>
            <a:r>
              <a:rPr lang="ru-RU" sz="2400" smtClean="0"/>
              <a:t>15 мая 1922 Марина Ивановна и Аля приехали в Берлин. Там Цветаева оставалась до конца июля, где подружилась с временно жившим здесь писателем-символистом </a:t>
            </a:r>
            <a:r>
              <a:rPr lang="ru-RU" sz="2400" b="1" smtClean="0"/>
              <a:t>Андреем Белым</a:t>
            </a:r>
            <a:r>
              <a:rPr lang="ru-RU" sz="2400" smtClean="0"/>
              <a:t>. В Берлине она отдает в печать новый сборник стихотворений – «</a:t>
            </a:r>
            <a:r>
              <a:rPr lang="ru-RU" sz="2400" i="1" smtClean="0"/>
              <a:t>Ремесло» </a:t>
            </a:r>
            <a:r>
              <a:rPr lang="ru-RU" sz="2400" smtClean="0"/>
              <a:t>(опубл. в 1923) – и поэму  «</a:t>
            </a:r>
            <a:r>
              <a:rPr lang="ru-RU" sz="2400" i="1" smtClean="0"/>
              <a:t>Царь-Девица»</a:t>
            </a:r>
            <a:r>
              <a:rPr lang="ru-RU" sz="2400" smtClean="0"/>
              <a:t>. Сергей Эфрон приехал к жене и дочери в Берлин, но вскоре вернулся в Чехию, в Прагу, где учился в Карловом университете и получал стипендию, выделенную Министерством иностранных дел Чехословакии. Цветаева с дочерью приехала к мужу в </a:t>
            </a:r>
            <a:r>
              <a:rPr lang="ru-RU" sz="2400" b="1" smtClean="0"/>
              <a:t>Прагу</a:t>
            </a:r>
            <a:r>
              <a:rPr lang="ru-RU" sz="2400" smtClean="0"/>
              <a:t> 1 августа 1922.</a:t>
            </a:r>
          </a:p>
        </p:txBody>
      </p:sp>
      <p:pic>
        <p:nvPicPr>
          <p:cNvPr id="35847" name="Picture 7" descr="192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38" y="3352800"/>
            <a:ext cx="5145087" cy="3136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617538" y="512763"/>
            <a:ext cx="7886700" cy="2384425"/>
          </a:xfrm>
        </p:spPr>
        <p:txBody>
          <a:bodyPr/>
          <a:lstStyle/>
          <a:p>
            <a:pPr>
              <a:buFont typeface="Monotype Corsiva" pitchFamily="66" charset="0"/>
              <a:buNone/>
            </a:pPr>
            <a:r>
              <a:rPr lang="ru-RU" sz="3100" smtClean="0"/>
              <a:t>     </a:t>
            </a:r>
            <a:r>
              <a:rPr lang="ru-RU" sz="2400" smtClean="0"/>
              <a:t>Марина Ивановна Цветаева родилась 26 сентября (8 октября) 1892 года в московской профессорской семье. Об уровне образования, воспитания, духовного насыщения поэтессы в детстве и юности говорит уже тот факт, что родилась она в высококультурной семье, преданной интересам науки и искусства.</a:t>
            </a:r>
          </a:p>
          <a:p>
            <a:endParaRPr lang="ru-RU" sz="2400" smtClean="0"/>
          </a:p>
        </p:txBody>
      </p:sp>
      <p:pic>
        <p:nvPicPr>
          <p:cNvPr id="17412" name="Picture 5" descr="ЦВ18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700" y="2662238"/>
            <a:ext cx="5997575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139700" y="1765300"/>
            <a:ext cx="4914900" cy="6061075"/>
          </a:xfrm>
        </p:spPr>
        <p:txBody>
          <a:bodyPr/>
          <a:lstStyle/>
          <a:p>
            <a:pPr>
              <a:lnSpc>
                <a:spcPct val="80000"/>
              </a:lnSpc>
              <a:buFont typeface="Monotype Corsiva" pitchFamily="66" charset="0"/>
              <a:buNone/>
            </a:pPr>
            <a:r>
              <a:rPr lang="ru-RU" sz="2400" smtClean="0"/>
              <a:t>         Позднее им удалось перебраться в Прагу, потом Цветаева с дочерью и Эфрон вновь покинули столицу и жили в деревне Вшеноры рядом с Горними Мокропсами. Во Вшенорах 1 февраля 1925 у нее родился долгожданный сын, названный </a:t>
            </a:r>
            <a:r>
              <a:rPr lang="ru-RU" sz="2400" b="1" smtClean="0"/>
              <a:t>Георгием </a:t>
            </a:r>
            <a:r>
              <a:rPr lang="ru-RU" sz="2400" smtClean="0"/>
              <a:t>(домашнее имя – Мур). Цветаева его обожала. Стремление сделать всё возможное для счастья и благополучия сына воспринимались взрослевшим Муром отчужденно и эгоистично; вольно и невольно он сыграл трагическую роль в судьбе матери. </a:t>
            </a:r>
          </a:p>
          <a:p>
            <a:pPr>
              <a:lnSpc>
                <a:spcPct val="80000"/>
              </a:lnSpc>
              <a:buFont typeface="Monotype Corsiva" pitchFamily="66" charset="0"/>
              <a:buNone/>
            </a:pPr>
            <a:endParaRPr lang="ru-RU" sz="2400" smtClean="0"/>
          </a:p>
        </p:txBody>
      </p:sp>
      <p:pic>
        <p:nvPicPr>
          <p:cNvPr id="36868" name="Picture 7" descr="Картинка 1 из 2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7150" y="1550988"/>
            <a:ext cx="3817938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Grp="1"/>
          </p:cNvSpPr>
          <p:nvPr>
            <p:ph type="title"/>
          </p:nvPr>
        </p:nvSpPr>
        <p:spPr>
          <a:xfrm>
            <a:off x="350838" y="304800"/>
            <a:ext cx="8513762" cy="1058863"/>
          </a:xfrm>
        </p:spPr>
        <p:txBody>
          <a:bodyPr/>
          <a:lstStyle/>
          <a:p>
            <a:r>
              <a:rPr lang="ru-RU" sz="2400" smtClean="0"/>
              <a:t>     В </a:t>
            </a:r>
            <a:r>
              <a:rPr lang="ru-RU" sz="2400" b="1" smtClean="0"/>
              <a:t>Чехии</a:t>
            </a:r>
            <a:r>
              <a:rPr lang="ru-RU" sz="2400" smtClean="0"/>
              <a:t> она провела более четырех лет. Снимать квартиру в чешской столице им было не по средствам, и семья сначала поселилась в пригороде Праге – деревне Горни Мокропсы.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5" name="Picture 5" descr="1928_tsvetaeva_m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222250"/>
            <a:ext cx="5715000" cy="3810000"/>
          </a:xfrm>
          <a:prstGeom prst="rect">
            <a:avLst/>
          </a:prstGeom>
          <a:noFill/>
        </p:spPr>
      </p:pic>
      <p:pic>
        <p:nvPicPr>
          <p:cNvPr id="40967" name="Picture 7" descr="1928_tsvetaeva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413" y="1127125"/>
            <a:ext cx="3619500" cy="5495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1930_tsvetae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38" y="242888"/>
            <a:ext cx="5715000" cy="3810000"/>
          </a:xfrm>
          <a:prstGeom prst="rect">
            <a:avLst/>
          </a:prstGeom>
          <a:noFill/>
        </p:spPr>
      </p:pic>
      <p:pic>
        <p:nvPicPr>
          <p:cNvPr id="41991" name="Picture 7" descr="1930_Mur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70668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0" y="265113"/>
            <a:ext cx="8951913" cy="2225675"/>
          </a:xfrm>
        </p:spPr>
        <p:txBody>
          <a:bodyPr/>
          <a:lstStyle/>
          <a:p>
            <a:pPr>
              <a:lnSpc>
                <a:spcPct val="70000"/>
              </a:lnSpc>
              <a:buFont typeface="Monotype Corsiva" pitchFamily="66" charset="0"/>
              <a:buNone/>
            </a:pPr>
            <a:r>
              <a:rPr lang="ru-RU" sz="2400" smtClean="0"/>
              <a:t>       </a:t>
            </a:r>
            <a:r>
              <a:rPr lang="ru-RU" sz="2400" b="1" smtClean="0"/>
              <a:t>Во второй половине 1925</a:t>
            </a:r>
            <a:r>
              <a:rPr lang="ru-RU" sz="2400" smtClean="0"/>
              <a:t> Цветаева приняла окончательное решение покинуть Чехословакию и переселиться во Францию. Ее поступок объяснялся тяжелым материальным положением семьи; она полагала, что сможет лучше устроить себя и близких в Париже, который тогда становился центром русской литературной эмиграции. 1 ноября 1925 Цветаева с детьми приехала во французскую столицу; к Рождеству туда перебрался и Сергей Эфрон. В Париже в ноябре 1925 она закончила поэму (авторское название – «лирическая сатира») «</a:t>
            </a:r>
            <a:r>
              <a:rPr lang="ru-RU" sz="2400" i="1" smtClean="0"/>
              <a:t>Крысолов». </a:t>
            </a:r>
            <a:r>
              <a:rPr lang="ru-RU" sz="2400" smtClean="0"/>
              <a:t>Во Франции Цветаева создала еще несколько поэм.</a:t>
            </a:r>
          </a:p>
        </p:txBody>
      </p:sp>
      <p:pic>
        <p:nvPicPr>
          <p:cNvPr id="37893" name="Picture 5" descr="1936_Aria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0" y="2755900"/>
            <a:ext cx="5715000" cy="3810000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Grp="1"/>
          </p:cNvSpPr>
          <p:nvPr>
            <p:ph type="title"/>
          </p:nvPr>
        </p:nvSpPr>
        <p:spPr>
          <a:xfrm>
            <a:off x="339725" y="2730500"/>
            <a:ext cx="2332038" cy="3741738"/>
          </a:xfrm>
        </p:spPr>
        <p:txBody>
          <a:bodyPr/>
          <a:lstStyle/>
          <a:p>
            <a:r>
              <a:rPr lang="ru-RU" sz="3600" smtClean="0"/>
              <a:t>Дочь Ариадна</a:t>
            </a:r>
            <a:br>
              <a:rPr lang="ru-RU" sz="3600" smtClean="0"/>
            </a:br>
            <a:r>
              <a:rPr lang="ru-RU" sz="3600" smtClean="0"/>
              <a:t>(Париж)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913313" y="5313363"/>
            <a:ext cx="3852862" cy="1325562"/>
          </a:xfrm>
        </p:spPr>
        <p:txBody>
          <a:bodyPr/>
          <a:lstStyle/>
          <a:p>
            <a:r>
              <a:rPr lang="ru-RU" sz="2800" b="1" smtClean="0"/>
              <a:t>Чарльз Линдберг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0" y="552450"/>
            <a:ext cx="4970463" cy="5624513"/>
          </a:xfrm>
        </p:spPr>
        <p:txBody>
          <a:bodyPr/>
          <a:lstStyle/>
          <a:p>
            <a:pPr>
              <a:lnSpc>
                <a:spcPct val="80000"/>
              </a:lnSpc>
              <a:buFont typeface="Monotype Corsiva" pitchFamily="66" charset="0"/>
              <a:buNone/>
            </a:pPr>
            <a:r>
              <a:rPr lang="ru-RU" smtClean="0"/>
              <a:t>        </a:t>
            </a:r>
            <a:r>
              <a:rPr lang="ru-RU" sz="2400" smtClean="0"/>
              <a:t>Поэма  «</a:t>
            </a:r>
            <a:r>
              <a:rPr lang="ru-RU" sz="2400" i="1" smtClean="0"/>
              <a:t>Новогоднее» </a:t>
            </a:r>
            <a:r>
              <a:rPr lang="ru-RU" sz="2400" smtClean="0"/>
              <a:t>(1927) – пространная эпитафия, отклик на смерть немецкого поэта </a:t>
            </a:r>
            <a:r>
              <a:rPr lang="ru-RU" sz="2400" b="1" smtClean="0"/>
              <a:t>Р.-М.Рильке </a:t>
            </a:r>
            <a:r>
              <a:rPr lang="ru-RU" sz="2400" smtClean="0"/>
              <a:t>, с которым она и Пастернак состояли в переписке. </a:t>
            </a:r>
            <a:r>
              <a:rPr lang="ru-RU" sz="2400" i="1" smtClean="0"/>
              <a:t>Поэма «Воздуха» </a:t>
            </a:r>
            <a:r>
              <a:rPr lang="ru-RU" sz="2400" smtClean="0"/>
              <a:t>(1927), – художественное переосмысление беспосадочного перелета через Атлантический океан, совершенного американским авиатором Ч.Линдбергом. Полет летчика у Цветаевой – одновременно символ творческого парения и иносказательное, зашифрованное изображение умирания человека. Была также написана трагедия  «</a:t>
            </a:r>
            <a:r>
              <a:rPr lang="ru-RU" sz="2400" i="1" smtClean="0"/>
              <a:t>Федра» </a:t>
            </a:r>
            <a:r>
              <a:rPr lang="ru-RU" sz="2400" smtClean="0"/>
              <a:t>(опубликована в 1928 в парижском журнале «Современные записки»). </a:t>
            </a:r>
            <a:endParaRPr lang="ru-RU" sz="2400" i="1" smtClean="0"/>
          </a:p>
          <a:p>
            <a:pPr>
              <a:lnSpc>
                <a:spcPct val="80000"/>
              </a:lnSpc>
              <a:buFont typeface="Monotype Corsiva" pitchFamily="66" charset="0"/>
              <a:buNone/>
            </a:pPr>
            <a:endParaRPr lang="ru-RU" sz="2400" smtClean="0"/>
          </a:p>
        </p:txBody>
      </p:sp>
      <p:pic>
        <p:nvPicPr>
          <p:cNvPr id="38917" name="Picture 5" descr="lindbergh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5075" y="538163"/>
            <a:ext cx="3700463" cy="4968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171450" y="504825"/>
            <a:ext cx="4737100" cy="5902325"/>
          </a:xfrm>
        </p:spPr>
        <p:txBody>
          <a:bodyPr/>
          <a:lstStyle/>
          <a:p>
            <a:pPr>
              <a:lnSpc>
                <a:spcPct val="70000"/>
              </a:lnSpc>
              <a:buFont typeface="Monotype Corsiva" pitchFamily="66" charset="0"/>
              <a:buNone/>
            </a:pPr>
            <a:r>
              <a:rPr lang="ru-RU" sz="1800" smtClean="0"/>
              <a:t>     </a:t>
            </a:r>
            <a:r>
              <a:rPr lang="ru-RU" sz="2300" smtClean="0"/>
              <a:t>Переезд во Францию не облегчил жизнь Цветаевой и ее семьи. Сергей Эфрон, непрактичный и не приспособленный к тяготам жизни, зарабатывал мало; только сама Цветаева литературным трудом могла зарабатывать на жизнь. Однако в ведущих парижских периодических изданиях (в «Современных записках» и в «Последних новостях») Цветаеву печатали мало, зачастую правили ее тексты. За все парижские годы она смогла выпустить лишь один сборник стихов –  «</a:t>
            </a:r>
            <a:r>
              <a:rPr lang="ru-RU" sz="2300" i="1" smtClean="0"/>
              <a:t>После России»</a:t>
            </a:r>
            <a:r>
              <a:rPr lang="ru-RU" sz="2300" smtClean="0"/>
              <a:t>(1928). Эмигрантской литературной среде, преимущественно ориентированной на возрождение и продолжение классической традиции, были чужды эмоциональная экспрессия и гиперболизм Цветаевой, воспринимавшиеся как истеричность. </a:t>
            </a:r>
          </a:p>
          <a:p>
            <a:pPr>
              <a:lnSpc>
                <a:spcPct val="70000"/>
              </a:lnSpc>
              <a:buFont typeface="Monotype Corsiva" pitchFamily="66" charset="0"/>
              <a:buNone/>
            </a:pPr>
            <a:endParaRPr lang="ru-RU" sz="2300" smtClean="0"/>
          </a:p>
        </p:txBody>
      </p:sp>
      <p:pic>
        <p:nvPicPr>
          <p:cNvPr id="39941" name="Picture 5" descr="1925_cvetae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963" y="382588"/>
            <a:ext cx="371475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171450" y="992188"/>
            <a:ext cx="4786313" cy="5067300"/>
          </a:xfrm>
        </p:spPr>
        <p:txBody>
          <a:bodyPr/>
          <a:lstStyle/>
          <a:p>
            <a:pPr>
              <a:lnSpc>
                <a:spcPct val="70000"/>
              </a:lnSpc>
              <a:buFont typeface="Monotype Corsiva" pitchFamily="66" charset="0"/>
              <a:buNone/>
            </a:pPr>
            <a:r>
              <a:rPr lang="ru-RU" sz="2400" smtClean="0"/>
              <a:t>    Во второй половине 1930-х Цветаева испытала глубокий творческий кризис. Она почти перестала писать стихи (одно из немногих исключений – цикл  «</a:t>
            </a:r>
            <a:r>
              <a:rPr lang="ru-RU" sz="2400" i="1" smtClean="0"/>
              <a:t>Стихи к Чехии» </a:t>
            </a:r>
            <a:r>
              <a:rPr lang="ru-RU" sz="2400" smtClean="0"/>
              <a:t>(1938–1939) – поэтический протест против захвата Гитлером Чехословакии. Неприятие жизни и времени – лейтмотив нескольких стихотворений, созданных в середине 1930-х: </a:t>
            </a:r>
          </a:p>
          <a:p>
            <a:pPr>
              <a:lnSpc>
                <a:spcPct val="70000"/>
              </a:lnSpc>
              <a:buFont typeface="Monotype Corsiva" pitchFamily="66" charset="0"/>
              <a:buNone/>
            </a:pPr>
            <a:r>
              <a:rPr lang="ru-RU" sz="2400" i="1" smtClean="0"/>
              <a:t>    Уединение: уйди, Жизнь! </a:t>
            </a:r>
            <a:r>
              <a:rPr lang="ru-RU" sz="2400" smtClean="0"/>
              <a:t>( </a:t>
            </a:r>
            <a:r>
              <a:rPr lang="ru-RU" sz="2400" i="1" smtClean="0"/>
              <a:t>Уединение: уйди… </a:t>
            </a:r>
            <a:r>
              <a:rPr lang="ru-RU" sz="2400" smtClean="0"/>
              <a:t>, 1934), </a:t>
            </a:r>
            <a:r>
              <a:rPr lang="ru-RU" sz="2400" i="1" smtClean="0"/>
              <a:t>Век мой – яд мой, век мой – вред мой, / Век мой – враг мой, век мой – ад </a:t>
            </a:r>
            <a:r>
              <a:rPr lang="ru-RU" sz="2400" smtClean="0"/>
              <a:t>( </a:t>
            </a:r>
            <a:r>
              <a:rPr lang="ru-RU" sz="2400" i="1" smtClean="0"/>
              <a:t>О поэте не подумал… </a:t>
            </a:r>
            <a:r>
              <a:rPr lang="ru-RU" sz="2400" smtClean="0"/>
              <a:t>, 1934). </a:t>
            </a:r>
          </a:p>
          <a:p>
            <a:pPr>
              <a:lnSpc>
                <a:spcPct val="70000"/>
              </a:lnSpc>
              <a:buFont typeface="Monotype Corsiva" pitchFamily="66" charset="0"/>
              <a:buNone/>
            </a:pPr>
            <a:endParaRPr lang="ru-RU" sz="2400" smtClean="0"/>
          </a:p>
        </p:txBody>
      </p:sp>
      <p:pic>
        <p:nvPicPr>
          <p:cNvPr id="44036" name="Picture 5" descr="Картинка 2 из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813" y="874713"/>
            <a:ext cx="33829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30213" y="533400"/>
            <a:ext cx="4308475" cy="5822950"/>
          </a:xfrm>
        </p:spPr>
        <p:txBody>
          <a:bodyPr/>
          <a:lstStyle/>
          <a:p>
            <a:pPr>
              <a:lnSpc>
                <a:spcPct val="80000"/>
              </a:lnSpc>
              <a:buFont typeface="Monotype Corsiva" pitchFamily="66" charset="0"/>
              <a:buNone/>
            </a:pPr>
            <a:r>
              <a:rPr lang="ru-RU" sz="2000" smtClean="0"/>
              <a:t>        У Цветаевой произошел </a:t>
            </a:r>
            <a:r>
              <a:rPr lang="ru-RU" sz="2000" b="1" smtClean="0"/>
              <a:t>тяжелый конфликт с дочерью</a:t>
            </a:r>
            <a:r>
              <a:rPr lang="ru-RU" sz="2000" smtClean="0"/>
              <a:t>, настаивавшей, вслед за своим отцом, на отъезде в СССР; дочь ушла из материнского дома. В сентябре 1937 Сергей Эфрон оказался причастен к убийству советскими агентами И.Рейсса – также бывшего агента советских спецслужб, попытавшегося выйти из игры. (Цветаева о роли мужа в этих событиях осведомлена не была). Вскоре Эфрон был вынужден скрыться и бежать в СССР. Вслед за ним на родину вернулась дочь Ариадна. Цветаева осталась в Париже вдвоем с сыном, но Мур также хотел ехать в СССР. Не было денег на жизнь и обучение сына, Европе грозила война, и Цветаева боялась за Мура, который был уже почти взрослым. Она опасалась и за судьбу мужа в СССР. Ее долгом и желанием было соединиться с мужем и дочерью. </a:t>
            </a:r>
          </a:p>
          <a:p>
            <a:pPr>
              <a:lnSpc>
                <a:spcPct val="80000"/>
              </a:lnSpc>
              <a:buFont typeface="Monotype Corsiva" pitchFamily="66" charset="0"/>
              <a:buNone/>
            </a:pPr>
            <a:endParaRPr lang="ru-RU" sz="2000" smtClean="0"/>
          </a:p>
        </p:txBody>
      </p:sp>
      <p:pic>
        <p:nvPicPr>
          <p:cNvPr id="45061" name="Рисунок 3" descr="CVET5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9825" y="739775"/>
            <a:ext cx="3627438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249238" y="2632075"/>
            <a:ext cx="4289425" cy="6503988"/>
          </a:xfrm>
        </p:spPr>
        <p:txBody>
          <a:bodyPr/>
          <a:lstStyle/>
          <a:p>
            <a:pPr>
              <a:buFont typeface="Monotype Corsiva" pitchFamily="66" charset="0"/>
              <a:buNone/>
            </a:pPr>
            <a:r>
              <a:rPr lang="ru-RU" sz="2400" smtClean="0"/>
              <a:t>     </a:t>
            </a:r>
            <a:r>
              <a:rPr lang="ru-RU" sz="2000" smtClean="0"/>
              <a:t>Встречи с </a:t>
            </a:r>
            <a:r>
              <a:rPr lang="ru-RU" sz="2000" b="1" smtClean="0"/>
              <a:t>А.Ахматовой</a:t>
            </a:r>
            <a:r>
              <a:rPr lang="ru-RU" sz="2000" smtClean="0"/>
              <a:t> и </a:t>
            </a:r>
            <a:r>
              <a:rPr lang="ru-RU" sz="2000" b="1" smtClean="0"/>
              <a:t>Б.Пастернаком</a:t>
            </a:r>
            <a:r>
              <a:rPr lang="ru-RU" sz="2000" smtClean="0"/>
              <a:t> не оправдали ожиданий Цветаевой. Функционеры Союза писателей отворачивались от нее, как от жены и матери «врагов народа». Подготовленный ею в 1940 сборник стихов напечатан не был. Денег катастрофически не хватало (малые средства Цветаева зарабатывала переводами). Она была вынуждена принимать помощь немногих друзей.</a:t>
            </a:r>
          </a:p>
          <a:p>
            <a:endParaRPr lang="ru-RU" sz="2000" smtClean="0"/>
          </a:p>
        </p:txBody>
      </p:sp>
      <p:pic>
        <p:nvPicPr>
          <p:cNvPr id="46084" name="Picture 5" descr="Картинка 5 из 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738" y="2608263"/>
            <a:ext cx="45100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Grp="1"/>
          </p:cNvSpPr>
          <p:nvPr>
            <p:ph type="title"/>
          </p:nvPr>
        </p:nvSpPr>
        <p:spPr>
          <a:xfrm>
            <a:off x="628650" y="733425"/>
            <a:ext cx="7886700" cy="1325563"/>
          </a:xfrm>
        </p:spPr>
        <p:txBody>
          <a:bodyPr/>
          <a:lstStyle/>
          <a:p>
            <a:r>
              <a:rPr lang="ru-RU" sz="2000" smtClean="0"/>
              <a:t>12 июня 1939 на пароходе из французского города Гавра </a:t>
            </a:r>
            <a:r>
              <a:rPr lang="ru-RU" sz="2000" b="1" smtClean="0"/>
              <a:t>Цветаева</a:t>
            </a:r>
            <a:r>
              <a:rPr lang="ru-RU" sz="2000" smtClean="0"/>
              <a:t> с Муром отплыли в СССР, 18 июня </a:t>
            </a:r>
            <a:r>
              <a:rPr lang="ru-RU" sz="2000" b="1" smtClean="0"/>
              <a:t>вернулись на родину</a:t>
            </a:r>
            <a:r>
              <a:rPr lang="ru-RU" sz="2000" smtClean="0"/>
              <a:t>.</a:t>
            </a:r>
            <a:br>
              <a:rPr lang="ru-RU" sz="2000" smtClean="0"/>
            </a:br>
            <a:r>
              <a:rPr lang="ru-RU" sz="2000" smtClean="0"/>
              <a:t>        На родине Цветаева с родными первое время жили на государственной даче НКВД в подмосковном Болшеве, предоставленной С.Эфрону. Однако вскоре и Эфрон, и Ариадна были арестованы (С.Эфрон позднее был расстрелян). С этого времени ее постоянно посещали мысли о самоубийстве. После этого Цветаева была вынуждена скитаться. Полгода, прежде чем получить временное (сроком на два года) жилье в Москве, она поселилась вместе с сыном в доме писателей в подмосковном поселке Голицыне.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0" y="444500"/>
            <a:ext cx="5073650" cy="6051550"/>
          </a:xfrm>
        </p:spPr>
        <p:txBody>
          <a:bodyPr/>
          <a:lstStyle/>
          <a:p>
            <a:pPr>
              <a:lnSpc>
                <a:spcPct val="80000"/>
              </a:lnSpc>
              <a:buFont typeface="Monotype Corsiva" pitchFamily="66" charset="0"/>
              <a:buNone/>
            </a:pPr>
            <a:r>
              <a:rPr lang="ru-RU" sz="2400" smtClean="0"/>
              <a:t>       Вскоре после начала Великой Отечественной войны, 8 августа 1941 Цветаева с сыном эвакуировались из Москвы и оказались в небольшом городке Елабуге. В Елабуге не было работы. У руководства Союза писателей, эвакуированного в соседний город Чистополь, Цветаева просила разрешения поселиться в Чистополе и места судомойки в писательской столовой. Разрешение было дано, но места в столовой не оказалось, так как она еще не открылась. После возвращения в Елабугу у Цветаевой произошла ссора с сыном, который, по-видимому, упрекал ее в их тягостном положении. На следующий день, 31 августа 1941, Цветаева повесилась. Точное место ее захоронения неизвестно.</a:t>
            </a:r>
          </a:p>
        </p:txBody>
      </p:sp>
      <p:pic>
        <p:nvPicPr>
          <p:cNvPr id="47108" name="Picture 7" descr="Картинка 16 из 23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563" y="804863"/>
            <a:ext cx="38211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398463" y="754063"/>
            <a:ext cx="4476750" cy="5395912"/>
          </a:xfrm>
        </p:spPr>
        <p:txBody>
          <a:bodyPr/>
          <a:lstStyle/>
          <a:p>
            <a:pPr>
              <a:lnSpc>
                <a:spcPct val="80000"/>
              </a:lnSpc>
              <a:buFont typeface="Monotype Corsiva" pitchFamily="66" charset="0"/>
              <a:buNone/>
            </a:pPr>
            <a:r>
              <a:rPr lang="ru-RU" smtClean="0"/>
              <a:t>        Ее отец — Иван Владимирович Цветаев,   (1847-1913), русский ученый, специалист в области античной истории, филологии и искусства, член-корреспондент Петербургской Академии Наук. Он основал один из уникальнейших музеев столицы «Музей изящных искусств в Москве» (современный Музей изобразительных искусств имени А. С. Пушкина) и был его первым директором.</a:t>
            </a:r>
          </a:p>
        </p:txBody>
      </p:sp>
      <p:pic>
        <p:nvPicPr>
          <p:cNvPr id="18436" name="Picture 9" descr="ИВ1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688" y="1027113"/>
            <a:ext cx="332105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2" name="Рисунок 3" descr="big_pho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363" y="627063"/>
            <a:ext cx="7526337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5678488" y="1038225"/>
            <a:ext cx="2887662" cy="5819775"/>
          </a:xfrm>
        </p:spPr>
        <p:txBody>
          <a:bodyPr/>
          <a:lstStyle/>
          <a:p>
            <a:pPr>
              <a:buFont typeface="Monotype Corsiva" pitchFamily="66" charset="0"/>
              <a:buNone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Бронзовый памятник - бюст М. И. Цветаевой работы московских скульпторов А.Головачева и В.Демченко на площади М.И.Цветаевой.</a:t>
            </a:r>
            <a:b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56" name="Picture 2" descr="http://img-fotki.yandex.ru/get/4813/43862458.11/0_5c080_4555028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227013"/>
            <a:ext cx="49276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668338" y="5781675"/>
            <a:ext cx="7966075" cy="792163"/>
          </a:xfrm>
        </p:spPr>
        <p:txBody>
          <a:bodyPr/>
          <a:lstStyle/>
          <a:p>
            <a:pPr>
              <a:buFont typeface="Monotype Corsiva" pitchFamily="66" charset="0"/>
              <a:buNone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Борис Мессерер: Памятник Марине Цветаевой в Тарусе</a:t>
            </a:r>
          </a:p>
        </p:txBody>
      </p:sp>
      <p:pic>
        <p:nvPicPr>
          <p:cNvPr id="50180" name="Рисунок 2" descr="800px-Boris_Messerer_Monumant_Marina_Tsvetaeva_Tarusa_21_05_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75" y="263525"/>
            <a:ext cx="7242175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https://infourok.ru/prezentaciya-po-literature-na-temu-zhizn-i-tvorchestvo-mcvetaevoy-klass-2203540.html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252413" y="134938"/>
            <a:ext cx="8682037" cy="3059112"/>
          </a:xfrm>
        </p:spPr>
        <p:txBody>
          <a:bodyPr/>
          <a:lstStyle/>
          <a:p>
            <a:pPr>
              <a:buFont typeface="Monotype Corsiva" pitchFamily="66" charset="0"/>
              <a:buNone/>
            </a:pPr>
            <a:r>
              <a:rPr lang="ru-RU" smtClean="0"/>
              <a:t>     </a:t>
            </a:r>
            <a:r>
              <a:rPr lang="ru-RU" sz="2400" smtClean="0"/>
              <a:t>Мать — Мария Александровна Мейн происходила из обрусевшей польско-немецкой семьи, была  талантливой пианисткой, ученицей Антона Рубинштейна. Она великолепно играла на рояле, «залила детей музыкой», как позднее выразилась поэтесса. В детстве из-за болезни матери (чахотки) Цветаева подолгу жила в Италии, Швейцарии, Германии; перерывы в гимназическом образовании восполнялись учебой в пансионах в Лозанне и Фрейбурге. </a:t>
            </a:r>
          </a:p>
          <a:p>
            <a:pPr>
              <a:buFont typeface="Monotype Corsiva" pitchFamily="66" charset="0"/>
              <a:buNone/>
            </a:pPr>
            <a:r>
              <a:rPr lang="ru-RU" sz="2400" smtClean="0"/>
              <a:t>      </a:t>
            </a:r>
            <a:endParaRPr lang="ru-RU" smtClean="0"/>
          </a:p>
        </p:txBody>
      </p:sp>
      <p:sp>
        <p:nvSpPr>
          <p:cNvPr id="19460" name="Rectangle 4"/>
          <p:cNvSpPr>
            <a:spLocks noGrp="1"/>
          </p:cNvSpPr>
          <p:nvPr>
            <p:ph type="title"/>
          </p:nvPr>
        </p:nvSpPr>
        <p:spPr>
          <a:xfrm>
            <a:off x="558800" y="2760663"/>
            <a:ext cx="4179888" cy="3908425"/>
          </a:xfrm>
        </p:spPr>
        <p:txBody>
          <a:bodyPr/>
          <a:lstStyle/>
          <a:p>
            <a:r>
              <a:rPr lang="ru-RU" sz="2400" smtClean="0"/>
              <a:t>Умерла она еще молодой в 1906 году, и воспитание двух дочерей, Марины и Анастасии, и их сводного брата Андрея стало делом глубоко их любившего отца. Он старался дать детям основательное образование, знание европейских языков, всемерно поощряя знакомство с классиками отечественной и зарубежной литературы и искусства. 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9461" name="Picture 6" descr="М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5563" y="2376488"/>
            <a:ext cx="34798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4676775" cy="5594350"/>
          </a:xfrm>
        </p:spPr>
        <p:txBody>
          <a:bodyPr/>
          <a:lstStyle/>
          <a:p>
            <a:pPr>
              <a:buFont typeface="Monotype Corsiva" pitchFamily="66" charset="0"/>
              <a:buNone/>
            </a:pPr>
            <a:r>
              <a:rPr lang="ru-RU" sz="3100" smtClean="0"/>
              <a:t>        </a:t>
            </a:r>
          </a:p>
          <a:p>
            <a:pPr>
              <a:buFont typeface="Monotype Corsiva" pitchFamily="66" charset="0"/>
              <a:buNone/>
            </a:pPr>
            <a:endParaRPr lang="ru-RU" sz="3100" smtClean="0"/>
          </a:p>
          <a:p>
            <a:pPr>
              <a:buFont typeface="Monotype Corsiva" pitchFamily="66" charset="0"/>
              <a:buNone/>
            </a:pPr>
            <a:r>
              <a:rPr lang="ru-RU" sz="3100" smtClean="0"/>
              <a:t>     </a:t>
            </a:r>
            <a:r>
              <a:rPr lang="ru-RU" sz="2400" smtClean="0"/>
              <a:t>Семья Цветаевых жила в уютном особняке одного из старинных московских переулков; лето проводила в калужском городке Таруса, а иногда и в заграничных поездках. Все это и было той духовной атмосферой, которой дышало детство и годы юности Марины Цветаевой. Она рано ощутила свою самостоятельность во вкусах и привычках, крепко отстаивала это свойство своей натуры и в дальнейшем.</a:t>
            </a:r>
          </a:p>
        </p:txBody>
      </p:sp>
      <p:pic>
        <p:nvPicPr>
          <p:cNvPr id="20484" name="Picture 4" descr="марина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0" y="920750"/>
            <a:ext cx="426878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099050" y="5216525"/>
            <a:ext cx="2908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90" name="Rectangle 10"/>
          <p:cNvSpPr>
            <a:spLocks noGrp="1"/>
          </p:cNvSpPr>
          <p:nvPr>
            <p:ph type="title"/>
          </p:nvPr>
        </p:nvSpPr>
        <p:spPr>
          <a:xfrm>
            <a:off x="4953000" y="4976813"/>
            <a:ext cx="3970338" cy="896937"/>
          </a:xfrm>
        </p:spPr>
        <p:txBody>
          <a:bodyPr/>
          <a:lstStyle/>
          <a:p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Бывшая детская</a:t>
            </a:r>
            <a:b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Трехпрудном переулке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311150" y="4946650"/>
            <a:ext cx="4040188" cy="1428750"/>
          </a:xfrm>
        </p:spPr>
        <p:txBody>
          <a:bodyPr/>
          <a:lstStyle/>
          <a:p>
            <a:pPr>
              <a:buFont typeface="Monotype Corsiva" pitchFamily="66" charset="0"/>
              <a:buNone/>
            </a:pP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Дом в Тарусе</a:t>
            </a:r>
          </a:p>
        </p:txBody>
      </p:sp>
      <p:pic>
        <p:nvPicPr>
          <p:cNvPr id="21508" name="Picture 8" descr="домик в Тарусс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8" y="276225"/>
            <a:ext cx="7462837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марина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5" y="3124200"/>
            <a:ext cx="402272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0" y="314325"/>
            <a:ext cx="4527550" cy="3754438"/>
          </a:xfrm>
        </p:spPr>
        <p:txBody>
          <a:bodyPr/>
          <a:lstStyle/>
          <a:p>
            <a:pPr>
              <a:buFont typeface="Monotype Corsiva" pitchFamily="66" charset="0"/>
              <a:buNone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Марина Цветаева </a:t>
            </a:r>
          </a:p>
          <a:p>
            <a:pPr>
              <a:buFont typeface="Monotype Corsiva" pitchFamily="66" charset="0"/>
              <a:buNone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 сестрой </a:t>
            </a:r>
          </a:p>
          <a:p>
            <a:pPr>
              <a:buFont typeface="Monotype Corsiva" pitchFamily="66" charset="0"/>
              <a:buNone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Анастасией</a:t>
            </a:r>
          </a:p>
        </p:txBody>
      </p:sp>
      <p:pic>
        <p:nvPicPr>
          <p:cNvPr id="23556" name="Рисунок 5" descr="0a2065101dbc3d37cf9cce1c3ed79b6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288" y="393700"/>
            <a:ext cx="452437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МарАнастасия1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78877">
            <a:off x="508000" y="2027238"/>
            <a:ext cx="3076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ЦвиАнастас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9743">
            <a:off x="5519738" y="2195513"/>
            <a:ext cx="2967037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379413" y="1071563"/>
            <a:ext cx="4527550" cy="5032375"/>
          </a:xfrm>
        </p:spPr>
        <p:txBody>
          <a:bodyPr/>
          <a:lstStyle/>
          <a:p>
            <a:pPr>
              <a:lnSpc>
                <a:spcPct val="80000"/>
              </a:lnSpc>
              <a:buFont typeface="Monotype Corsiva" pitchFamily="66" charset="0"/>
              <a:buNone/>
            </a:pPr>
            <a:r>
              <a:rPr lang="ru-RU" smtClean="0"/>
              <a:t>     Шестнадцати лет она осуществила самостоятельную поездку в Париж, где прослушала в Сорбонне курс старофранцузской литературы. Учась же в московских частных гимназиях, она отличалась не столько усвоением предметов обязательной программы, сколько широтой своих общекультурных интересов.</a:t>
            </a:r>
          </a:p>
          <a:p>
            <a:pPr>
              <a:lnSpc>
                <a:spcPct val="80000"/>
              </a:lnSpc>
              <a:buFont typeface="Monotype Corsiva" pitchFamily="66" charset="0"/>
              <a:buNone/>
            </a:pPr>
            <a:endParaRPr lang="ru-RU" smtClean="0"/>
          </a:p>
        </p:txBody>
      </p:sp>
      <p:pic>
        <p:nvPicPr>
          <p:cNvPr id="24580" name="Picture 4" descr="Мария Башкирц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838" y="957263"/>
            <a:ext cx="3551237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0" y="225425"/>
            <a:ext cx="9144000" cy="2835275"/>
          </a:xfrm>
        </p:spPr>
        <p:txBody>
          <a:bodyPr/>
          <a:lstStyle/>
          <a:p>
            <a:pPr>
              <a:buFont typeface="Monotype Corsiva" pitchFamily="66" charset="0"/>
              <a:buNone/>
            </a:pPr>
            <a:r>
              <a:rPr lang="ru-RU" smtClean="0"/>
              <a:t>        </a:t>
            </a:r>
            <a:r>
              <a:rPr lang="ru-RU" sz="2200" smtClean="0"/>
              <a:t>Писать стихи Марина начала с шести лет, а свое шестнадцатилетие отметила первой публикацией в печати. Ранняя литературная деятельность Цветаевой связана с кругом московских символистов. Она познакомилась с Валерием Брюсовым, оказавшим значительное влияние на ее раннюю поэзию, с поэтом Эллисом-Кобылинским, участвовала в деятельности кружков и студий при издательстве «Мусагет».</a:t>
            </a:r>
            <a:r>
              <a:rPr lang="ru-RU" sz="2400" smtClean="0"/>
              <a:t> </a:t>
            </a:r>
          </a:p>
          <a:p>
            <a:pPr>
              <a:buFont typeface="Monotype Corsiva" pitchFamily="66" charset="0"/>
              <a:buNone/>
            </a:pPr>
            <a:endParaRPr lang="ru-RU" sz="2400" smtClean="0"/>
          </a:p>
        </p:txBody>
      </p:sp>
      <p:pic>
        <p:nvPicPr>
          <p:cNvPr id="25605" name="Picture 6" descr="ВолошинКоктебель1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0113" y="2438400"/>
            <a:ext cx="30035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Коктебель1900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3338513"/>
            <a:ext cx="559117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7"/>
          <p:cNvSpPr>
            <a:spLocks noGrp="1"/>
          </p:cNvSpPr>
          <p:nvPr>
            <p:ph type="title"/>
          </p:nvPr>
        </p:nvSpPr>
        <p:spPr>
          <a:xfrm>
            <a:off x="222250" y="2054225"/>
            <a:ext cx="5570538" cy="1325563"/>
          </a:xfrm>
        </p:spPr>
        <p:txBody>
          <a:bodyPr/>
          <a:lstStyle/>
          <a:p>
            <a:r>
              <a:rPr lang="ru-RU" sz="2000" smtClean="0"/>
              <a:t>Не менее существенное воздействие оказали на нее поэтический и художественный мир дома Максимильяна Волошина в Крыму (Цветаева гостила в Коктебеле в 1911, 1913, 1915, 1917).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1515</TotalTime>
  <Words>1214</Words>
  <Application>Microsoft Office PowerPoint</Application>
  <PresentationFormat>Экран (4:3)</PresentationFormat>
  <Paragraphs>51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Марина Цветаева (8 октября 1892 г. - 31 августа 1941 г ) </vt:lpstr>
      <vt:lpstr>Слайд 2</vt:lpstr>
      <vt:lpstr>Слайд 3</vt:lpstr>
      <vt:lpstr>Умерла она еще молодой в 1906 году, и воспитание двух дочерей, Марины и Анастасии, и их сводного брата Андрея стало делом глубоко их любившего отца. Он старался дать детям основательное образование, знание европейских языков, всемерно поощряя знакомство с классиками отечественной и зарубежной литературы и искусства.  </vt:lpstr>
      <vt:lpstr>         Бывшая детская в Трехпрудном переулке</vt:lpstr>
      <vt:lpstr>Слайд 6</vt:lpstr>
      <vt:lpstr>Слайд 7</vt:lpstr>
      <vt:lpstr>Слайд 8</vt:lpstr>
      <vt:lpstr>Не менее существенное воздействие оказали на нее поэтический и художественный мир дома Максимильяна Волошина в Крыму (Цветаева гостила в Коктебеле в 1911, 1913, 1915, 1917).</vt:lpstr>
      <vt:lpstr>Слайд 10</vt:lpstr>
      <vt:lpstr>Слайд 11</vt:lpstr>
      <vt:lpstr>Слайд 12</vt:lpstr>
      <vt:lpstr>Встречу с ним Цветаева восприняла как начало новой, взрослой жизни и как обретение счастья: Настоящее, первое счастье / Не из книг ! В январе 1912 произошло венчание Цветаевой и Сергея Эфрона. 5 сентября (старого стиля) у них родилась дочь Ариадна (Аля).  </vt:lpstr>
      <vt:lpstr>С Ариадной в 1916 году</vt:lpstr>
      <vt:lpstr>     Февральскую революцию 1917 она приветствовала, как и ее муж, чьи родители (умершие до революции) были революционерами-народовольцами. Октябрьскую революцию восприняла как торжество губительного деспотизма. Сергей Эфрон встал на сторону Временного правительства и участвовал в московских боях, обороняя Кремль от красногвардейцев.</vt:lpstr>
      <vt:lpstr>Слайд 16</vt:lpstr>
      <vt:lpstr>Слайд 17</vt:lpstr>
      <vt:lpstr>Слайд 18</vt:lpstr>
      <vt:lpstr>Слайд 19</vt:lpstr>
      <vt:lpstr>     В Чехии она провела более четырех лет. Снимать квартиру в чешской столице им было не по средствам, и семья сначала поселилась в пригороде Праге – деревне Горни Мокропсы.</vt:lpstr>
      <vt:lpstr>Слайд 21</vt:lpstr>
      <vt:lpstr>Слайд 22</vt:lpstr>
      <vt:lpstr>Дочь Ариадна (Париж)</vt:lpstr>
      <vt:lpstr>Чарльз Линдберг</vt:lpstr>
      <vt:lpstr>Слайд 25</vt:lpstr>
      <vt:lpstr>Слайд 26</vt:lpstr>
      <vt:lpstr>Слайд 27</vt:lpstr>
      <vt:lpstr>12 июня 1939 на пароходе из французского города Гавра Цветаева с Муром отплыли в СССР, 18 июня вернулись на родину.         На родине Цветаева с родными первое время жили на государственной даче НКВД в подмосковном Болшеве, предоставленной С.Эфрону. Однако вскоре и Эфрон, и Ариадна были арестованы (С.Эфрон позднее был расстрелян). С этого времени ее постоянно посещали мысли о самоубийстве. После этого Цветаева была вынуждена скитаться. Полгода, прежде чем получить временное (сроком на два года) жилье в Москве, она поселилась вместе с сыном в доме писателей в подмосковном поселке Голицыне.</vt:lpstr>
      <vt:lpstr>Слайд 29</vt:lpstr>
      <vt:lpstr>Слайд 30</vt:lpstr>
      <vt:lpstr>Слайд 31</vt:lpstr>
      <vt:lpstr>Слайд 32</vt:lpstr>
      <vt:lpstr>Источник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Елена</cp:lastModifiedBy>
  <cp:revision>7</cp:revision>
  <dcterms:created xsi:type="dcterms:W3CDTF">2015-11-30T13:58:58Z</dcterms:created>
  <dcterms:modified xsi:type="dcterms:W3CDTF">2022-02-12T05:47:42Z</dcterms:modified>
</cp:coreProperties>
</file>