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40" r:id="rId2"/>
    <p:sldMasterId id="2147483953" r:id="rId3"/>
    <p:sldMasterId id="2147483966" r:id="rId4"/>
  </p:sldMasterIdLst>
  <p:notesMasterIdLst>
    <p:notesMasterId r:id="rId46"/>
  </p:notesMasterIdLst>
  <p:handoutMasterIdLst>
    <p:handoutMasterId r:id="rId47"/>
  </p:handoutMasterIdLst>
  <p:sldIdLst>
    <p:sldId id="438" r:id="rId5"/>
    <p:sldId id="433" r:id="rId6"/>
    <p:sldId id="440" r:id="rId7"/>
    <p:sldId id="480" r:id="rId8"/>
    <p:sldId id="393" r:id="rId9"/>
    <p:sldId id="441" r:id="rId10"/>
    <p:sldId id="482" r:id="rId11"/>
    <p:sldId id="489" r:id="rId12"/>
    <p:sldId id="490" r:id="rId13"/>
    <p:sldId id="483" r:id="rId14"/>
    <p:sldId id="443" r:id="rId15"/>
    <p:sldId id="484" r:id="rId16"/>
    <p:sldId id="345" r:id="rId17"/>
    <p:sldId id="444" r:id="rId18"/>
    <p:sldId id="456" r:id="rId19"/>
    <p:sldId id="446" r:id="rId20"/>
    <p:sldId id="445" r:id="rId21"/>
    <p:sldId id="481" r:id="rId22"/>
    <p:sldId id="410" r:id="rId23"/>
    <p:sldId id="464" r:id="rId24"/>
    <p:sldId id="419" r:id="rId25"/>
    <p:sldId id="366" r:id="rId26"/>
    <p:sldId id="492" r:id="rId27"/>
    <p:sldId id="398" r:id="rId28"/>
    <p:sldId id="399" r:id="rId29"/>
    <p:sldId id="400" r:id="rId30"/>
    <p:sldId id="451" r:id="rId31"/>
    <p:sldId id="465" r:id="rId32"/>
    <p:sldId id="472" r:id="rId33"/>
    <p:sldId id="473" r:id="rId34"/>
    <p:sldId id="474" r:id="rId35"/>
    <p:sldId id="475" r:id="rId36"/>
    <p:sldId id="467" r:id="rId37"/>
    <p:sldId id="487" r:id="rId38"/>
    <p:sldId id="488" r:id="rId39"/>
    <p:sldId id="435" r:id="rId40"/>
    <p:sldId id="436" r:id="rId41"/>
    <p:sldId id="476" r:id="rId42"/>
    <p:sldId id="491" r:id="rId43"/>
    <p:sldId id="478" r:id="rId44"/>
    <p:sldId id="45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93508" autoAdjust="0"/>
  </p:normalViewPr>
  <p:slideViewPr>
    <p:cSldViewPr>
      <p:cViewPr varScale="1">
        <p:scale>
          <a:sx n="92" d="100"/>
          <a:sy n="92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F4EE8F-6CB3-4295-8184-2B76A130CB11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8FBD6E-F3FC-4A7B-84C0-DC5C70DE9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18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623AA9-F659-4B84-9C43-993F11E9A24D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087A94-60AA-4E9D-941F-88A648E78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9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3"/>
          <p:cNvGrpSpPr>
            <a:grpSpLocks/>
          </p:cNvGrpSpPr>
          <p:nvPr userDrawn="1"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1" name="Freeform 46"/>
          <p:cNvSpPr>
            <a:spLocks/>
          </p:cNvSpPr>
          <p:nvPr userDrawn="1"/>
        </p:nvSpPr>
        <p:spPr bwMode="auto">
          <a:xfrm>
            <a:off x="7543800" y="0"/>
            <a:ext cx="16002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F32-79CB-44B0-AD02-8944F4F07508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9549-37D2-43C8-A6D1-B6354BFBB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28152-2DC1-4523-AAAA-98A2D3C2770D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0420-32CE-474D-A8CC-D570128FB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B304B-1555-42FC-B375-C48C28B1FD03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101E-27A7-440F-AD48-AB42AC007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67283-2AB4-4621-B44F-D184E1145D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4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7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8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32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20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8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55D4-DF42-41B2-B998-41BF8F4CFFF6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6C45-381C-46CF-A943-683EA8FD7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62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3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2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22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67283-2AB4-4621-B44F-D184E1145D6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60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17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34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2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91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8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A3F3-B518-41BE-A162-D0DAAF834D2D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4E23-2949-48ED-8DBC-793474C98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87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68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85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58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96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49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67283-2AB4-4621-B44F-D184E1145D6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42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25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71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3706-2B9E-4ABA-A07F-D7B85A67D90E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2F83-61AE-4408-9C51-349641098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21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88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48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71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89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05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86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93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67283-2AB4-4621-B44F-D184E1145D6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4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06F4-4266-4816-87D8-5EF610C4F801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A05D-ECA0-4D87-97ED-F498CD714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9D6E-6F41-4956-94EB-F94B3439367C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7448-3F11-43E5-A70E-E0BBB7B9B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4FD9-FED5-4A3F-9CEC-14C0FC571F2E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42A0-0986-41E9-8AF2-E3E6FF3B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39DFA-DEF0-4261-BBE2-8103C71A1C8C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CB13-6694-408F-9D7A-21195FBF4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7DBD6-FA2D-4216-A702-215E7D0D1359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4306-0E76-4979-8A5D-3ED499B4F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3013FF-CACD-4CC7-A416-978356A15536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28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1" y="0"/>
              <a:ext cx="1600200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E69716-9F96-4181-9468-6F4EF2F95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2854325"/>
            <a:ext cx="3581400" cy="4003675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400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768D5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AF973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AF973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AF973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AF973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AF97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26.09.2023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09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26.09.2023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8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26.09.2023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4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eita.ru/files/Image/news/175557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4071966" cy="244317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071942"/>
            <a:ext cx="6400800" cy="2643206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550" y="428604"/>
            <a:ext cx="85539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Инфляция,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ее причины, виды и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последствия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7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Естественная </a:t>
            </a:r>
            <a:r>
              <a:rPr lang="ru-RU" altLang="ru-RU" b="1" dirty="0" smtClean="0">
                <a:solidFill>
                  <a:srgbClr val="C00000"/>
                </a:solidFill>
              </a:rPr>
              <a:t> инфляция до 5 %  </a:t>
            </a:r>
            <a:r>
              <a:rPr lang="ru-RU" altLang="ru-RU" b="1" dirty="0">
                <a:solidFill>
                  <a:srgbClr val="C00000"/>
                </a:solidFill>
              </a:rPr>
              <a:t>полезна для экономики, так как рост денежной массы стимулирует деловую активность, ускоряет инвестирование, способствует экономическому росту.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9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Причины инфляции: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</a:rPr>
              <a:t>Рост государственных расходов</a:t>
            </a:r>
            <a:r>
              <a:rPr lang="ru-RU" b="1" dirty="0" smtClean="0">
                <a:solidFill>
                  <a:schemeClr val="tx1"/>
                </a:solidFill>
              </a:rPr>
              <a:t>, для финансирования которых государство часто прибегает к денежной эмиссии, увеличивая денежную массу сверх потребностей товарного обращения.(</a:t>
            </a:r>
            <a:r>
              <a:rPr lang="ru-RU" b="1" dirty="0" smtClean="0">
                <a:solidFill>
                  <a:srgbClr val="FF0000"/>
                </a:solidFill>
              </a:rPr>
              <a:t>эмиссия денег </a:t>
            </a:r>
            <a:r>
              <a:rPr lang="ru-RU" b="1" dirty="0" smtClean="0">
                <a:solidFill>
                  <a:schemeClr val="tx1"/>
                </a:solidFill>
              </a:rPr>
              <a:t>– выпуск в обращение дополнительного количества денег)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Сокращение реального объёма национального производства</a:t>
            </a:r>
            <a:r>
              <a:rPr lang="ru-RU" b="1" dirty="0">
                <a:solidFill>
                  <a:schemeClr val="tx1"/>
                </a:solidFill>
              </a:rPr>
              <a:t>, которое при стабильном уровне денежной массы приводит к тому, что меньшему объёму товаров и услуг соответствует прежнее количество денег.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Монополия профсоюзов</a:t>
            </a:r>
            <a:r>
              <a:rPr lang="ru-RU" b="1" dirty="0">
                <a:solidFill>
                  <a:schemeClr val="tx1"/>
                </a:solidFill>
              </a:rPr>
              <a:t>, которая ограничивает возможности рыночного механизма определять приемлемый для экономики уровень заработной платы.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Монополия крупных фирм на определение цены </a:t>
            </a:r>
            <a:r>
              <a:rPr lang="ru-RU" b="1" dirty="0">
                <a:solidFill>
                  <a:schemeClr val="tx1"/>
                </a:solidFill>
              </a:rPr>
              <a:t>и собственных издержек производства, особенно в сырьевых отраслях.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9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655638"/>
          </a:xfrm>
        </p:spPr>
        <p:txBody>
          <a:bodyPr/>
          <a:lstStyle/>
          <a:p>
            <a:r>
              <a:rPr lang="ru-RU" sz="3500" dirty="0"/>
              <a:t>Работа в группах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229600" cy="5334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Познакомиться с </a:t>
            </a:r>
            <a:r>
              <a:rPr lang="ru-RU" sz="2400" dirty="0" smtClean="0">
                <a:solidFill>
                  <a:schemeClr val="tx1"/>
                </a:solidFill>
              </a:rPr>
              <a:t>текстом и назвать виды инфляции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3493" name="Picture 5" descr="i?id=17680939-0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17988"/>
            <a:ext cx="2647950" cy="2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540894" y="559709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ВИДЫ ИНФЛЯЦИИ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900" y="1241540"/>
            <a:ext cx="84582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995936" y="1253156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 размеру (по темпам </a:t>
            </a:r>
            <a:r>
              <a:rPr lang="ru-RU" b="1" dirty="0">
                <a:solidFill>
                  <a:srgbClr val="C00000"/>
                </a:solidFill>
              </a:rPr>
              <a:t>роста </a:t>
            </a:r>
            <a:r>
              <a:rPr lang="ru-RU" b="1" dirty="0" smtClean="0">
                <a:solidFill>
                  <a:srgbClr val="C00000"/>
                </a:solidFill>
              </a:rPr>
              <a:t>цен)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sz="9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 ползучая</a:t>
            </a:r>
            <a:r>
              <a:rPr lang="ru-RU" b="1" dirty="0"/>
              <a:t> (среднегодовое повышение цен не более 3-5 %)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 галопирующая</a:t>
            </a:r>
            <a:r>
              <a:rPr lang="ru-RU" b="1" dirty="0"/>
              <a:t> (10-50% в год или немного выше)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 гиперинфляция</a:t>
            </a:r>
            <a:r>
              <a:rPr lang="ru-RU" b="1" dirty="0"/>
              <a:t> (ежемесячный, в течение 3-4 месяцев, рост цен свыше 50%; 1000% в год; полная дезорганизация экономики)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3" y="1052513"/>
            <a:ext cx="8135937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Классический пример гиперинфляции – Германия после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ервой мировой войны в 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1922-1923гг, когда темпы роста цен достигли 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30 000% в месяц, или 20% в день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979613" y="404813"/>
            <a:ext cx="424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313" y="2852738"/>
            <a:ext cx="81359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458200" cy="5597525"/>
          </a:xfrm>
        </p:spPr>
        <p:txBody>
          <a:bodyPr/>
          <a:lstStyle/>
          <a:p>
            <a:r>
              <a:rPr lang="ru-RU" dirty="0"/>
              <a:t>Инфляция - это когда карманы рвутся от денег, а на новый пиджак всё ещё не хватает.</a:t>
            </a:r>
          </a:p>
          <a:p>
            <a:pPr>
              <a:buFont typeface="Wingdings" panose="05000000000000000000" pitchFamily="2" charset="2"/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Мешок </a:t>
            </a:r>
            <a:r>
              <a:rPr lang="ru-RU" dirty="0"/>
              <a:t>денег - символ либо бешеного богатства, либо бешеной инфляции.</a:t>
            </a:r>
          </a:p>
        </p:txBody>
      </p:sp>
      <p:pic>
        <p:nvPicPr>
          <p:cNvPr id="62473" name="Picture 9" descr="i?id=50163714-5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66700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5" name="Picture 11" descr="i?id=102134142-4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2209800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12291" name="Рисунок 2" descr="ййййййййййййй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475297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932363" y="404813"/>
            <a:ext cx="3816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гиперинфляция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3" y="1052513"/>
            <a:ext cx="813593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979613" y="404813"/>
            <a:ext cx="424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313" y="2852738"/>
            <a:ext cx="8135937" cy="2308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2. В 2000-2008 гг. экономика Зимбабве испытывала жесточайший кризис. За то время работу потеряли каждые четверо из пяти жителе станы. В этой стране самая высокая инфляция в мире: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-в мае 2007 г.она составляла 3 700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, в январе 2009 г  - 231 000 000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в год.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731838"/>
          </a:xfrm>
        </p:spPr>
        <p:txBody>
          <a:bodyPr/>
          <a:lstStyle/>
          <a:p>
            <a:r>
              <a:rPr lang="ru-RU"/>
              <a:t>Работа в группах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sz="2600" b="1" dirty="0">
                <a:solidFill>
                  <a:schemeClr val="tx1"/>
                </a:solidFill>
              </a:rPr>
              <a:t>Задание 2.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ru-RU" sz="2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r>
              <a:rPr lang="ru-RU" sz="2600" dirty="0">
                <a:solidFill>
                  <a:schemeClr val="tx1"/>
                </a:solidFill>
              </a:rPr>
              <a:t>1 группа – Почему возникает инфляция спроса?</a:t>
            </a:r>
          </a:p>
          <a:p>
            <a:r>
              <a:rPr lang="ru-RU" sz="2600" dirty="0">
                <a:solidFill>
                  <a:schemeClr val="tx1"/>
                </a:solidFill>
              </a:rPr>
              <a:t>2 группа – Почему возникает инфляция предложения</a:t>
            </a:r>
            <a:r>
              <a:rPr lang="ru-RU" sz="2600" dirty="0" smtClean="0">
                <a:solidFill>
                  <a:schemeClr val="tx1"/>
                </a:solidFill>
              </a:rPr>
              <a:t>?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65541" name="Picture 5" descr="i?id=81471205-2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115616" y="559709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ВИДЫ </a:t>
            </a:r>
            <a:r>
              <a:rPr lang="ru-RU" sz="2000" b="1" dirty="0" smtClean="0">
                <a:solidFill>
                  <a:srgbClr val="C00000"/>
                </a:solidFill>
              </a:rPr>
              <a:t>ИНФЛЯЦИИ </a:t>
            </a:r>
            <a:r>
              <a:rPr lang="ru-RU" sz="2000" b="1" dirty="0">
                <a:solidFill>
                  <a:srgbClr val="C00000"/>
                </a:solidFill>
              </a:rPr>
              <a:t>в зависимости от причин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447800"/>
            <a:ext cx="84582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905000" y="1524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81800" y="1524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152400" y="1828800"/>
            <a:ext cx="4419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8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инфляция </a:t>
            </a:r>
            <a:r>
              <a:rPr lang="ru-RU" sz="2000" b="1" dirty="0" smtClean="0">
                <a:solidFill>
                  <a:srgbClr val="C00000"/>
                </a:solidFill>
              </a:rPr>
              <a:t>спроса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спрос </a:t>
            </a:r>
            <a:r>
              <a:rPr lang="ru-RU" sz="2000" b="1" dirty="0"/>
              <a:t>на товары превышает </a:t>
            </a:r>
            <a:r>
              <a:rPr lang="ru-RU" sz="2000" b="1" dirty="0" smtClean="0"/>
              <a:t>предложение</a:t>
            </a:r>
            <a:r>
              <a:rPr lang="ru-RU" sz="2000" b="1" dirty="0"/>
              <a:t>, что вызывает рост </a:t>
            </a:r>
            <a:r>
              <a:rPr lang="ru-RU" sz="2000" b="1" dirty="0" smtClean="0"/>
              <a:t>цен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i="1" dirty="0">
                <a:solidFill>
                  <a:srgbClr val="C00000"/>
                </a:solidFill>
              </a:rPr>
              <a:t>«Слишком много денег охотятся за слишком малым количеством товаров»</a:t>
            </a:r>
            <a:endParaRPr lang="ru-RU" altLang="ru-RU" sz="20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/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211960" y="1828800"/>
            <a:ext cx="477964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инфляция </a:t>
            </a:r>
            <a:r>
              <a:rPr lang="ru-RU" sz="2000" b="1" dirty="0" smtClean="0">
                <a:solidFill>
                  <a:srgbClr val="C00000"/>
                </a:solidFill>
              </a:rPr>
              <a:t>издержек  (предложения)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(цены растут в силу удорожания факторов производства: растут затраты на производство, растут цены товаров, работники требуют повышения зарплаты, т.е.      труд дорожает, и т.д.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Увеличение налогов на производителя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Рост зарплаты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Внешние причины: наводнение, землетрясение, социальные потрясения</a:t>
            </a:r>
          </a:p>
          <a:p>
            <a:pPr>
              <a:buFont typeface="Wingdings" pitchFamily="2" charset="2"/>
              <a:buChar char="Ø"/>
            </a:pPr>
            <a:endParaRPr lang="ru-RU" sz="2000" b="1" dirty="0"/>
          </a:p>
        </p:txBody>
      </p:sp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6577" y="4941168"/>
            <a:ext cx="3991165" cy="17543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28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Инфляция издержек ведет к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стагфляции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одновременному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спаду производства и росту уровня цен </a:t>
            </a:r>
          </a:p>
        </p:txBody>
      </p:sp>
    </p:spTree>
    <p:extLst>
      <p:ext uri="{BB962C8B-B14F-4D97-AF65-F5344CB8AC3E}">
        <p14:creationId xmlns:p14="http://schemas.microsoft.com/office/powerpoint/2010/main" val="6985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Что такое инфляция?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000" i="1" dirty="0" smtClean="0"/>
          </a:p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3175" eaLnBrk="1" hangingPunct="1">
              <a:buFont typeface="Wingdings" panose="05000000000000000000" pitchFamily="2" charset="2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ПОВЫШЕНИЯ ЦЕН НА  ТОВАРЫ стр. 96</a:t>
            </a:r>
          </a:p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204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1113" y="2474913"/>
            <a:ext cx="3513137" cy="2682875"/>
          </a:xfrm>
          <a:noFill/>
        </p:spPr>
      </p:pic>
    </p:spTree>
    <p:extLst>
      <p:ext uri="{BB962C8B-B14F-4D97-AF65-F5344CB8AC3E}">
        <p14:creationId xmlns:p14="http://schemas.microsoft.com/office/powerpoint/2010/main" val="38424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052513"/>
            <a:ext cx="8713788" cy="56165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Открытая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инфляция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Скрытая инфляция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324992"/>
            <a:ext cx="849706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характеру протекания: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 зависимости от экономической системы)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052513"/>
            <a:ext cx="8713788" cy="56165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AutoNum type="arabicParenR"/>
              <a:defRPr/>
            </a:pP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Открытая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инфляция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цен на товары и услуги, обесценивание денег  носит открытый характер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Скрытая инфляция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проявляется в обесценивании денег в условиях отсутствия явного роста цен; в товарном дефиците, вынужденном накоплении денег в материальном виде; порождает теневую экономику.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291" y="188640"/>
            <a:ext cx="77048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характеру протекания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Заполните пропуск в таблице.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600" y="685800"/>
          <a:ext cx="8534400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/>
                <a:gridCol w="4267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Виды</a:t>
                      </a:r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инфляции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Виды инфляции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Причины возникновения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Инфляция ______________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Цены растут в силу удорожания</a:t>
                      </a:r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факторов производства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Инфляция спроса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на товарном рынке вызывает рост цен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38200" y="1981200"/>
            <a:ext cx="330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400" b="1">
                <a:solidFill>
                  <a:srgbClr val="C00000"/>
                </a:solidFill>
              </a:rPr>
              <a:t>Инфляция издержек</a:t>
            </a:r>
          </a:p>
        </p:txBody>
      </p:sp>
      <p:sp>
        <p:nvSpPr>
          <p:cNvPr id="12308" name="TextBox 4"/>
          <p:cNvSpPr txBox="1">
            <a:spLocks noChangeArrowheads="1"/>
          </p:cNvSpPr>
          <p:nvPr/>
        </p:nvSpPr>
        <p:spPr bwMode="auto">
          <a:xfrm>
            <a:off x="228600" y="3429000"/>
            <a:ext cx="8763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Выберите верные суждения об инфляции и запишите цифры, под которыми они указаны.</a:t>
            </a:r>
          </a:p>
          <a:p>
            <a:r>
              <a:rPr lang="ru-RU" sz="2000" b="1" dirty="0"/>
              <a:t>1) Инфляция проявляется в снижении покупательной способности денег.</a:t>
            </a:r>
          </a:p>
          <a:p>
            <a:r>
              <a:rPr lang="ru-RU" sz="2000" b="1" dirty="0"/>
              <a:t>2) Различают </a:t>
            </a:r>
            <a:r>
              <a:rPr lang="ru-RU" sz="2000" b="1" dirty="0" err="1"/>
              <a:t>микроинфляцию</a:t>
            </a:r>
            <a:r>
              <a:rPr lang="ru-RU" sz="2000" b="1" dirty="0"/>
              <a:t> и гиперинфляцию.</a:t>
            </a:r>
          </a:p>
          <a:p>
            <a:r>
              <a:rPr lang="ru-RU" sz="2000" b="1" dirty="0"/>
              <a:t>3) Рост цен на ресурсы порождает инфляцию предложения.</a:t>
            </a:r>
          </a:p>
          <a:p>
            <a:r>
              <a:rPr lang="ru-RU" sz="2000" b="1" dirty="0"/>
              <a:t>4) Одни из причин инфляции – усиление конкуренции между производителями.</a:t>
            </a:r>
          </a:p>
          <a:p>
            <a:r>
              <a:rPr lang="ru-RU" sz="2000" b="1" dirty="0"/>
              <a:t>5) К последствиям инфляции относится рост реальной заработной платы работников.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543800" y="62484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400" b="1">
                <a:solidFill>
                  <a:srgbClr val="C00000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610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Выберите </a:t>
            </a:r>
            <a:r>
              <a:rPr lang="ru-RU" sz="2400" b="1" dirty="0">
                <a:solidFill>
                  <a:srgbClr val="C00000"/>
                </a:solidFill>
              </a:rPr>
              <a:t>верные суждения об инфляции </a:t>
            </a:r>
          </a:p>
          <a:p>
            <a:endParaRPr lang="ru-RU" sz="800" b="1" dirty="0"/>
          </a:p>
          <a:p>
            <a:r>
              <a:rPr lang="ru-RU" sz="2400" dirty="0" smtClean="0"/>
              <a:t> </a:t>
            </a:r>
            <a:r>
              <a:rPr lang="ru-RU" sz="2400" dirty="0"/>
              <a:t>1. эмиссия денег является наиболее эффективным методом снижения инфляции</a:t>
            </a:r>
          </a:p>
          <a:p>
            <a:r>
              <a:rPr lang="ru-RU" sz="2400" dirty="0"/>
              <a:t>2.инфляцией называют резкий скачок цен на  все товары</a:t>
            </a:r>
          </a:p>
          <a:p>
            <a:r>
              <a:rPr lang="ru-RU" sz="2400" dirty="0"/>
              <a:t>3. одна из причин инфляции связана с увеличением государственного долга</a:t>
            </a:r>
          </a:p>
          <a:p>
            <a:r>
              <a:rPr lang="ru-RU" sz="2400" dirty="0"/>
              <a:t>4.в зависимости от причин различают инфляцию спроса и инфляцию издержек</a:t>
            </a:r>
          </a:p>
          <a:p>
            <a:r>
              <a:rPr lang="ru-RU" sz="2400" dirty="0"/>
              <a:t>5. опасность инфляции состоит в том, что обесцениваются сбережения, снижается уровень жизни большинства населения</a:t>
            </a:r>
          </a:p>
          <a:p>
            <a:pPr>
              <a:lnSpc>
                <a:spcPct val="150000"/>
              </a:lnSpc>
            </a:pPr>
            <a:endParaRPr lang="ru-RU" sz="2400" b="1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390910" y="5715000"/>
            <a:ext cx="69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345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edpress.ru/sites/fedpress/files/skella/news/inflyaciya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4000496" y="3214686"/>
            <a:ext cx="5000625" cy="353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Последствия инфляции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1.Усиление социального расслоения общества на бедных и богатых.</a:t>
            </a:r>
          </a:p>
          <a:p>
            <a:pPr>
              <a:buNone/>
            </a:pPr>
            <a:r>
              <a:rPr lang="ru-RU" b="1" dirty="0" smtClean="0"/>
              <a:t>2. Снижение реальных доходов населения.</a:t>
            </a:r>
          </a:p>
          <a:p>
            <a:pPr>
              <a:buNone/>
            </a:pPr>
            <a:r>
              <a:rPr lang="ru-RU" b="1" dirty="0"/>
              <a:t>3</a:t>
            </a:r>
            <a:r>
              <a:rPr lang="ru-RU" b="1" dirty="0" smtClean="0"/>
              <a:t>. Обесценивание сбережений населения.</a:t>
            </a:r>
          </a:p>
          <a:p>
            <a:pPr>
              <a:buNone/>
            </a:pPr>
            <a:r>
              <a:rPr lang="ru-RU" b="1" dirty="0"/>
              <a:t>4</a:t>
            </a:r>
            <a:r>
              <a:rPr lang="ru-RU" b="1" dirty="0" smtClean="0"/>
              <a:t>. нарушаются </a:t>
            </a:r>
            <a:r>
              <a:rPr lang="ru-RU" b="1" dirty="0"/>
              <a:t>хозяйственные связи, сокращается производство и занятость</a:t>
            </a: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44476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shelp.ru/upload/iblock/060/316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484784"/>
            <a:ext cx="4017264" cy="446356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5000660" cy="591187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5</a:t>
            </a:r>
            <a:r>
              <a:rPr lang="ru-RU" b="1" dirty="0" smtClean="0"/>
              <a:t>. Рост безработицы.</a:t>
            </a:r>
          </a:p>
          <a:p>
            <a:pPr>
              <a:buNone/>
            </a:pPr>
            <a:r>
              <a:rPr lang="ru-RU" b="1" dirty="0"/>
              <a:t>6</a:t>
            </a:r>
            <a:r>
              <a:rPr lang="ru-RU" b="1" dirty="0" smtClean="0"/>
              <a:t>. Ухудшение условий жизни людей, имеющих твердые (фиксированные) доходы. </a:t>
            </a:r>
          </a:p>
          <a:p>
            <a:pPr>
              <a:buNone/>
            </a:pPr>
            <a:r>
              <a:rPr lang="ru-RU" b="1" dirty="0"/>
              <a:t>7</a:t>
            </a:r>
            <a:r>
              <a:rPr lang="ru-RU" b="1" dirty="0" smtClean="0"/>
              <a:t>. Рост спекуляции (необоснованный рост цен).</a:t>
            </a:r>
          </a:p>
          <a:p>
            <a:pPr>
              <a:buNone/>
            </a:pPr>
            <a:r>
              <a:rPr lang="ru-RU" b="1" dirty="0"/>
              <a:t>8</a:t>
            </a:r>
            <a:r>
              <a:rPr lang="ru-RU" b="1" dirty="0" smtClean="0"/>
              <a:t>. Снижение стимулов к труду.</a:t>
            </a:r>
          </a:p>
          <a:p>
            <a:pPr marL="0" indent="0">
              <a:buNone/>
            </a:pPr>
            <a:r>
              <a:rPr lang="ru-RU" b="1" dirty="0"/>
              <a:t>9</a:t>
            </a:r>
            <a:r>
              <a:rPr lang="ru-RU" b="1" dirty="0" smtClean="0"/>
              <a:t>. Рост налоговых ставок и банковских процентов по кредитам</a:t>
            </a:r>
            <a:r>
              <a:rPr lang="ru-RU" b="1" dirty="0"/>
              <a:t>. </a:t>
            </a:r>
          </a:p>
          <a:p>
            <a:pPr marL="0" indent="0">
              <a:buNone/>
            </a:pPr>
            <a:r>
              <a:rPr lang="ru-RU" b="1" dirty="0" smtClean="0"/>
              <a:t>10. </a:t>
            </a:r>
            <a:r>
              <a:rPr lang="ru-RU" b="1" dirty="0"/>
              <a:t>у фирм, банков нет средств для реализации крупных проектов, долгосрочных инвестиций</a:t>
            </a:r>
          </a:p>
          <a:p>
            <a:pPr marL="0" indent="0">
              <a:buNone/>
            </a:pPr>
            <a:r>
              <a:rPr lang="ru-RU" b="1" dirty="0" smtClean="0"/>
              <a:t>11. </a:t>
            </a:r>
            <a:r>
              <a:rPr lang="ru-RU" b="1" dirty="0"/>
              <a:t>может произойти переход на бартерные расчёты, т.е. натурализация обмена</a:t>
            </a:r>
          </a:p>
          <a:p>
            <a:pPr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76332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72box.ru/uploads/image/Novosti/maj2011/116568028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555776" y="3345834"/>
            <a:ext cx="3143242" cy="29406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выигрывает и кто проигрывает от инфляции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285852"/>
            <a:ext cx="4281518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проигрывают от инфляции: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49760" y="1285852"/>
            <a:ext cx="4000528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выигрывают от инфляции:</a:t>
            </a:r>
          </a:p>
        </p:txBody>
      </p:sp>
    </p:spTree>
    <p:extLst>
      <p:ext uri="{BB962C8B-B14F-4D97-AF65-F5344CB8AC3E}">
        <p14:creationId xmlns:p14="http://schemas.microsoft.com/office/powerpoint/2010/main" val="6834209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72box.ru/uploads/image/Novosti/maj2011/116568028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843808" y="4293096"/>
            <a:ext cx="3143242" cy="29406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выигрывает и кто проигрывает от инфляции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285852"/>
            <a:ext cx="4281518" cy="50006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проигрывают от инфляции: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люди, имеющие фиксированные доходы (пенсионеры, студенты, бюджетники…)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/>
              <a:t>Кредиторы,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/>
              <a:t>если % по кредиту ниже уровня инфляции)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>
                <a:solidFill>
                  <a:schemeClr val="tx2"/>
                </a:solidFill>
              </a:rPr>
              <a:t>Вкладчики</a:t>
            </a:r>
            <a:r>
              <a:rPr lang="ru-RU" dirty="0">
                <a:solidFill>
                  <a:srgbClr val="CC0066"/>
                </a:solidFill>
              </a:rPr>
              <a:t> </a:t>
            </a:r>
            <a:r>
              <a:rPr lang="ru-RU" dirty="0"/>
              <a:t>(если % по вкладу ниже уровня </a:t>
            </a:r>
            <a:r>
              <a:rPr lang="ru-RU" dirty="0" smtClean="0"/>
              <a:t>инфляции)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/>
              <a:t>Предприниматели,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Хозяйствующие субъекты.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49760" y="1285852"/>
            <a:ext cx="4000528" cy="492922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выигрывают от инфляции: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>
                <a:solidFill>
                  <a:schemeClr val="tx2"/>
                </a:solidFill>
              </a:rPr>
              <a:t>Государство </a:t>
            </a:r>
            <a:r>
              <a:rPr lang="ru-RU" dirty="0">
                <a:solidFill>
                  <a:schemeClr val="hlink"/>
                </a:solidFill>
              </a:rPr>
              <a:t>( если ставка налога увеличивается с ростом доходов)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/>
              <a:t>Заемщики,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hlink"/>
                </a:solidFill>
              </a:rPr>
              <a:t>(если % по кредиту меньше уровня </a:t>
            </a:r>
            <a:r>
              <a:rPr lang="ru-RU" dirty="0" smtClean="0">
                <a:solidFill>
                  <a:schemeClr val="hlink"/>
                </a:solidFill>
              </a:rPr>
              <a:t>инфляции)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/>
              <a:t>Люди, производящие ценности (ювелиры).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/>
              <a:t>Р</a:t>
            </a:r>
            <a:r>
              <a:rPr lang="ru-RU" b="1" dirty="0" smtClean="0"/>
              <a:t>аботники </a:t>
            </a:r>
            <a:r>
              <a:rPr lang="ru-RU" b="1" dirty="0"/>
              <a:t>и предприятия легко увеличивающие свой доход (торговля)</a:t>
            </a:r>
          </a:p>
          <a:p>
            <a:pPr marL="514350" indent="-514350"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49805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Пути выхода из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инфляции. Антиинфляционная политика.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Кредитно-денежная политика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Бюджетно-налоговая политика</a:t>
            </a:r>
            <a:endParaRPr lang="ru-RU" dirty="0"/>
          </a:p>
        </p:txBody>
      </p:sp>
      <p:pic>
        <p:nvPicPr>
          <p:cNvPr id="6" name="Picture 2" descr="http://www.chas-daily.com/win/2007/10/05/n230_kari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51225"/>
            <a:ext cx="3810000" cy="2857500"/>
          </a:xfrm>
          <a:prstGeom prst="rect">
            <a:avLst/>
          </a:prstGeom>
          <a:noFill/>
        </p:spPr>
      </p:pic>
      <p:pic>
        <p:nvPicPr>
          <p:cNvPr id="8" name="Picture 4" descr="http://img.tyt.by/n/ekonomika/0c/6/04_karikatura_inflyaciya.jpg"/>
          <p:cNvPicPr>
            <a:picLocks noChangeAspect="1" noChangeArrowheads="1"/>
          </p:cNvPicPr>
          <p:nvPr/>
        </p:nvPicPr>
        <p:blipFill>
          <a:blip r:embed="rId3"/>
          <a:srcRect b="6479"/>
          <a:stretch>
            <a:fillRect/>
          </a:stretch>
        </p:blipFill>
        <p:spPr bwMode="auto">
          <a:xfrm>
            <a:off x="4857752" y="3500438"/>
            <a:ext cx="3905241" cy="274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4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ofi-forex.org/system/news/A13-15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3116"/>
            <a:ext cx="5191125" cy="34575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Антиинфляционные меры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500174"/>
            <a:ext cx="6329378" cy="5043510"/>
          </a:xfrm>
        </p:spPr>
        <p:txBody>
          <a:bodyPr>
            <a:normAutofit/>
          </a:bodyPr>
          <a:lstStyle/>
          <a:p>
            <a:r>
              <a:rPr lang="ru-RU" b="1" dirty="0" smtClean="0"/>
              <a:t>Стимулирование производства за счет снижения налогов.</a:t>
            </a:r>
          </a:p>
          <a:p>
            <a:r>
              <a:rPr lang="ru-RU" b="1" dirty="0" smtClean="0"/>
              <a:t>Инвестиции в перспективные отрасли экономики.</a:t>
            </a:r>
          </a:p>
          <a:p>
            <a:r>
              <a:rPr lang="ru-RU" b="1" dirty="0" smtClean="0"/>
              <a:t>Снижение государственных расходов, а значит сокращение дефицита госбюджета.</a:t>
            </a:r>
          </a:p>
          <a:p>
            <a:r>
              <a:rPr lang="ru-RU" b="1" dirty="0" smtClean="0"/>
              <a:t>Выпуск облигаций государственного займа.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776091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000" i="1" dirty="0" smtClean="0"/>
          </a:p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038" indent="3175" eaLnBrk="1" hangingPunct="1">
              <a:buFont typeface="Wingdings" panose="05000000000000000000" pitchFamily="2" charset="2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Инфляцией считается рост цен в экономике в целом, а не рост цен на отдельный товар</a:t>
            </a:r>
          </a:p>
          <a:p>
            <a:pPr marL="173038" indent="3175" eaLnBrk="1" hangingPunct="1">
              <a:buFont typeface="Wingdings" panose="05000000000000000000" pitchFamily="2" charset="2"/>
              <a:buNone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204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1113" y="2474913"/>
            <a:ext cx="3513137" cy="2682875"/>
          </a:xfrm>
          <a:noFill/>
        </p:spPr>
      </p:pic>
    </p:spTree>
    <p:extLst>
      <p:ext uri="{BB962C8B-B14F-4D97-AF65-F5344CB8AC3E}">
        <p14:creationId xmlns:p14="http://schemas.microsoft.com/office/powerpoint/2010/main" val="21171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as-daily.com/win/2007/10/05/n230_kari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00500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http://img.tyt.by/n/ekonomika/0c/6/04_karikatura_inflyaciya.jpg"/>
          <p:cNvPicPr>
            <a:picLocks noChangeAspect="1" noChangeArrowheads="1"/>
          </p:cNvPicPr>
          <p:nvPr/>
        </p:nvPicPr>
        <p:blipFill>
          <a:blip r:embed="rId3"/>
          <a:srcRect b="6479"/>
          <a:stretch>
            <a:fillRect/>
          </a:stretch>
        </p:blipFill>
        <p:spPr bwMode="auto">
          <a:xfrm>
            <a:off x="4857752" y="3500438"/>
            <a:ext cx="3905241" cy="274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472518" cy="5554683"/>
          </a:xfrm>
        </p:spPr>
        <p:txBody>
          <a:bodyPr/>
          <a:lstStyle/>
          <a:p>
            <a:r>
              <a:rPr lang="ru-RU" b="1" dirty="0" smtClean="0"/>
              <a:t>Приватизация и продажа государственного имущества.</a:t>
            </a:r>
          </a:p>
          <a:p>
            <a:r>
              <a:rPr lang="ru-RU" b="1" dirty="0" smtClean="0"/>
              <a:t>Регулирование роста зарплаты.</a:t>
            </a:r>
          </a:p>
          <a:p>
            <a:r>
              <a:rPr lang="ru-RU" b="1" dirty="0" smtClean="0"/>
              <a:t>Эффективная кредитно-денежная политика.</a:t>
            </a:r>
          </a:p>
          <a:p>
            <a:r>
              <a:rPr lang="ru-RU" b="1" dirty="0" smtClean="0"/>
              <a:t>Улучшение работы финансового рынка.</a:t>
            </a:r>
          </a:p>
          <a:p>
            <a:r>
              <a:rPr lang="ru-RU" b="1" dirty="0" smtClean="0"/>
              <a:t>Денежная реформа.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23654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Найдите </a:t>
            </a:r>
            <a:r>
              <a:rPr lang="ru-RU" sz="2400" b="1" dirty="0">
                <a:solidFill>
                  <a:srgbClr val="C00000"/>
                </a:solidFill>
              </a:rPr>
              <a:t>в приведённом ниже списке меры, способствующие снижению инфляции, и запишите цифры, под которыми они указаны. </a:t>
            </a:r>
          </a:p>
          <a:p>
            <a:endParaRPr lang="ru-RU" sz="800" b="1" dirty="0"/>
          </a:p>
          <a:p>
            <a:pPr>
              <a:lnSpc>
                <a:spcPct val="150000"/>
              </a:lnSpc>
            </a:pPr>
            <a:r>
              <a:rPr lang="ru-RU" sz="2400" b="1" dirty="0"/>
              <a:t>1) увеличение расходов государства на социальные программы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2) закрытие убыточных предприятий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3) изъятие «лишних» денег центральным банком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4) отказ от повышения зарплат и пенсий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5) переход на натуральный обмен вместо денежного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477000" y="57150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400" b="1">
                <a:solidFill>
                  <a:srgbClr val="C00000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5236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Пути выхода из инфляции (денежная реформа)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Деноминация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– (переименование) – укрупнение денежной единицы путем обмена в определенной пропорции старых денежных знаков на новые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Дефляция</a:t>
            </a:r>
            <a:r>
              <a:rPr lang="ru-RU" b="1" dirty="0" smtClean="0"/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–(</a:t>
            </a:r>
            <a:r>
              <a:rPr lang="ru-RU" altLang="ru-RU" b="1" dirty="0">
                <a:latin typeface="Times New Roman" panose="02020603050405020304" pitchFamily="18" charset="0"/>
              </a:rPr>
              <a:t>от лат сдувание) </a:t>
            </a:r>
            <a:r>
              <a:rPr lang="ru-RU" altLang="ru-RU" b="1" dirty="0" smtClean="0">
                <a:latin typeface="Times New Roman" panose="02020603050405020304" pitchFamily="18" charset="0"/>
              </a:rPr>
              <a:t>-снижение </a:t>
            </a:r>
            <a:r>
              <a:rPr lang="ru-RU" altLang="ru-RU" b="1" dirty="0">
                <a:latin typeface="Times New Roman" panose="02020603050405020304" pitchFamily="18" charset="0"/>
              </a:rPr>
              <a:t>цен на </a:t>
            </a:r>
            <a:r>
              <a:rPr lang="ru-RU" altLang="ru-RU" b="1" dirty="0" smtClean="0">
                <a:latin typeface="Times New Roman" panose="02020603050405020304" pitchFamily="18" charset="0"/>
              </a:rPr>
              <a:t>товары; изъятие из обращения избыточной массы денег  с целью увеличения их покупательной способности</a:t>
            </a:r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Девальвация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– снижение золотого содержания в национальной денежной единице, снижение её  обменного курса по отношению к иностранной  валюте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Нуллификация </a:t>
            </a:r>
            <a:r>
              <a:rPr lang="ru-RU" b="1" dirty="0" smtClean="0"/>
              <a:t>– объявление обесценившихся денежных знаков недействительными и введение новой денежной единицы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065997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52400" y="304800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Задание № 28. Вам </a:t>
            </a:r>
            <a:r>
              <a:rPr lang="ru-RU" sz="2400" b="1" dirty="0">
                <a:solidFill>
                  <a:srgbClr val="C00000"/>
                </a:solidFill>
              </a:rPr>
              <a:t>поручено подготовить развернутый ответ по теме «Инфляция». Составьте план, в соответствии с которым вы будете освещать эту тему. План должен содержать не менее трех пунктов, из которых два или более детализированы в подпунктах.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816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52400" y="304800"/>
            <a:ext cx="8839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«</a:t>
            </a:r>
            <a:r>
              <a:rPr lang="ru-RU" sz="1600" b="1" dirty="0">
                <a:solidFill>
                  <a:srgbClr val="C00000"/>
                </a:solidFill>
              </a:rPr>
              <a:t>Инфляция</a:t>
            </a:r>
            <a:r>
              <a:rPr lang="ru-RU" sz="1600" b="1" dirty="0" smtClean="0">
                <a:solidFill>
                  <a:srgbClr val="C00000"/>
                </a:solidFill>
              </a:rPr>
              <a:t>».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1</a:t>
            </a:r>
            <a:r>
              <a:rPr lang="ru-RU" sz="1600" dirty="0"/>
              <a:t>) Инфляция — повышение общего уровня цен на товары и услуги.</a:t>
            </a:r>
          </a:p>
          <a:p>
            <a:r>
              <a:rPr lang="ru-RU" sz="1600" dirty="0"/>
              <a:t>2) Основные источники появления инфляции:</a:t>
            </a:r>
          </a:p>
          <a:p>
            <a:r>
              <a:rPr lang="ru-RU" sz="1600" dirty="0"/>
              <a:t>а) повышение номинальной заработной платы, не обусловленное ростом производительности труда;</a:t>
            </a:r>
          </a:p>
          <a:p>
            <a:r>
              <a:rPr lang="ru-RU" sz="1600" dirty="0"/>
              <a:t>б) рост цен на сырьё и энергоносители;</a:t>
            </a:r>
          </a:p>
          <a:p>
            <a:r>
              <a:rPr lang="ru-RU" sz="1600" dirty="0"/>
              <a:t>в) увеличение налогов на производителя;</a:t>
            </a:r>
          </a:p>
          <a:p>
            <a:r>
              <a:rPr lang="ru-RU" sz="1600" dirty="0"/>
              <a:t>г) сокращение производства при сохранении денежной массы;</a:t>
            </a:r>
          </a:p>
          <a:p>
            <a:r>
              <a:rPr lang="ru-RU" sz="1600" dirty="0"/>
              <a:t>д) эмиссия денежных средств для покрытия расходов государства.</a:t>
            </a:r>
          </a:p>
          <a:p>
            <a:r>
              <a:rPr lang="ru-RU" sz="1600" dirty="0"/>
              <a:t>3) Основные виды инфляции:</a:t>
            </a:r>
          </a:p>
          <a:p>
            <a:r>
              <a:rPr lang="ru-RU" sz="1600" dirty="0"/>
              <a:t>а) по характеру протекания (открытая и скрытая);</a:t>
            </a:r>
          </a:p>
          <a:p>
            <a:r>
              <a:rPr lang="ru-RU" sz="1600" dirty="0"/>
              <a:t>б) в зависимости от темпов </a:t>
            </a:r>
            <a:r>
              <a:rPr lang="ru-RU" sz="1600" dirty="0" smtClean="0"/>
              <a:t>роста цен  </a:t>
            </a:r>
            <a:r>
              <a:rPr lang="ru-RU" sz="1600" dirty="0"/>
              <a:t>(умеренная, галопирующая, гиперинфляция);</a:t>
            </a:r>
          </a:p>
          <a:p>
            <a:r>
              <a:rPr lang="ru-RU" sz="1600" dirty="0"/>
              <a:t>в) по темпам роста цен на различные категории товаров (сбалансированная и несбалансированная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г) в зависимости от причин (инфляция спроса и  инфляция издержек)</a:t>
            </a:r>
            <a:endParaRPr lang="ru-RU" sz="1600" dirty="0"/>
          </a:p>
          <a:p>
            <a:r>
              <a:rPr lang="ru-RU" sz="1600" dirty="0"/>
              <a:t>4) Последствия инфляции для экономики:</a:t>
            </a:r>
          </a:p>
          <a:p>
            <a:r>
              <a:rPr lang="ru-RU" sz="1600" dirty="0"/>
              <a:t>а) положительные последствия умеренной инфляции (стимулирование инвестиций, стимулирование роста производства и торговли);</a:t>
            </a:r>
          </a:p>
          <a:p>
            <a:r>
              <a:rPr lang="ru-RU" sz="1600" dirty="0"/>
              <a:t>б) отрицательные последствия высокой инфляции (расстройство системы регулирования экономики, обесценение всего фонда накопления и кредитов, обесценение реальных доходов населения сокращение текущего потребления снижение инвестиций).</a:t>
            </a:r>
          </a:p>
          <a:p>
            <a:r>
              <a:rPr lang="ru-RU" sz="1600" dirty="0"/>
              <a:t>5) Меры преодоления высокой инфляции:</a:t>
            </a:r>
          </a:p>
          <a:p>
            <a:r>
              <a:rPr lang="ru-RU" sz="1600" dirty="0"/>
              <a:t>а) контроль за эмиссией денег, изъятие лишних денег;</a:t>
            </a:r>
          </a:p>
          <a:p>
            <a:r>
              <a:rPr lang="ru-RU" sz="1600" dirty="0"/>
              <a:t>б) сокращение бюджетных расходов;</a:t>
            </a:r>
          </a:p>
          <a:p>
            <a:r>
              <a:rPr lang="ru-RU" sz="1600" dirty="0"/>
              <a:t>в) развитие производства, преодоление спада в экономике.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976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52400" y="533400"/>
            <a:ext cx="88392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/>
              <a:t>Задание </a:t>
            </a:r>
            <a:r>
              <a:rPr lang="ru-RU" sz="2000" b="1" dirty="0"/>
              <a:t>№ 25 </a:t>
            </a:r>
            <a:endParaRPr lang="ru-RU" sz="2000" dirty="0"/>
          </a:p>
          <a:p>
            <a:r>
              <a:rPr lang="ru-RU" sz="2000" dirty="0"/>
              <a:t>Используя обществоведческие знания,</a:t>
            </a:r>
          </a:p>
          <a:p>
            <a:r>
              <a:rPr lang="ru-RU" sz="2000" dirty="0"/>
              <a:t>1) раскройте смысл понятия «инфляция»;</a:t>
            </a:r>
          </a:p>
          <a:p>
            <a:r>
              <a:rPr lang="ru-RU" sz="2000" dirty="0"/>
              <a:t>2) составьте два предложения:</a:t>
            </a:r>
          </a:p>
          <a:p>
            <a:r>
              <a:rPr lang="ru-RU" sz="2000" dirty="0" smtClean="0"/>
              <a:t>−</a:t>
            </a:r>
            <a:r>
              <a:rPr lang="ru-RU" sz="2000" b="1" dirty="0" smtClean="0"/>
              <a:t>одно </a:t>
            </a:r>
            <a:r>
              <a:rPr lang="ru-RU" sz="2000" b="1" dirty="0"/>
              <a:t>предложение с информацией о видах инфляции в зависимости от темпов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− </a:t>
            </a:r>
            <a:r>
              <a:rPr lang="ru-RU" sz="2000" b="1" dirty="0"/>
              <a:t>одно предложение о по­след­стви­ях инфляции</a:t>
            </a:r>
            <a:r>
              <a:rPr lang="ru-RU" sz="2000" dirty="0"/>
              <a:t>.</a:t>
            </a:r>
          </a:p>
          <a:p>
            <a:r>
              <a:rPr lang="ru-RU" sz="2000" b="1" u="sng" dirty="0" smtClean="0"/>
              <a:t>Правильный </a:t>
            </a:r>
            <a:r>
              <a:rPr lang="ru-RU" sz="2000" b="1" u="sng" dirty="0"/>
              <a:t>ответ должен содержать следующие элементы:</a:t>
            </a:r>
          </a:p>
          <a:p>
            <a:endParaRPr lang="ru-RU" sz="800" b="1" dirty="0"/>
          </a:p>
          <a:p>
            <a:r>
              <a:rPr lang="ru-RU" sz="2000" b="1" dirty="0"/>
              <a:t>1) </a:t>
            </a:r>
            <a:r>
              <a:rPr lang="ru-RU" sz="2000" b="1" u="sng" dirty="0"/>
              <a:t>смысл понятия, например: </a:t>
            </a:r>
            <a:r>
              <a:rPr lang="ru-RU" sz="2000" b="1" dirty="0"/>
              <a:t>инфляция - это процесс обесценивания денег и снижения их покупательной способности, проявляющийся в росте общего уровня цен; </a:t>
            </a:r>
          </a:p>
          <a:p>
            <a:endParaRPr lang="ru-RU" sz="800" b="1" dirty="0"/>
          </a:p>
          <a:p>
            <a:r>
              <a:rPr lang="ru-RU" sz="2000" b="1" dirty="0"/>
              <a:t>2) </a:t>
            </a:r>
            <a:r>
              <a:rPr lang="ru-RU" sz="2000" b="1" u="sng" dirty="0"/>
              <a:t>одно предложение с информацией о видах инфляции в зависимости от темпов, например:</a:t>
            </a:r>
            <a:r>
              <a:rPr lang="ru-RU" sz="2000" b="1" dirty="0"/>
              <a:t> В зависимости от темпов инфляции условно различают инфляцию умеренную (ползучую), галопирующую, гиперинфляцию; </a:t>
            </a:r>
          </a:p>
          <a:p>
            <a:endParaRPr lang="ru-RU" sz="800" b="1" dirty="0"/>
          </a:p>
          <a:p>
            <a:r>
              <a:rPr lang="ru-RU" sz="2000" b="1" dirty="0"/>
              <a:t>3) </a:t>
            </a:r>
            <a:r>
              <a:rPr lang="ru-RU" sz="2000" b="1" u="sng" dirty="0"/>
              <a:t>одно предложение, раскрывающее с опорой на знания курса любое последствие инфляции, например:</a:t>
            </a:r>
            <a:r>
              <a:rPr lang="ru-RU" sz="2000" b="1" dirty="0"/>
              <a:t> В условиях инфляции замедляется экономический рост, поскольку фирмам становится недоступно приобретение новой, более совершенной техники.</a:t>
            </a:r>
          </a:p>
        </p:txBody>
      </p:sp>
    </p:spTree>
    <p:extLst>
      <p:ext uri="{BB962C8B-B14F-4D97-AF65-F5344CB8AC3E}">
        <p14:creationId xmlns:p14="http://schemas.microsoft.com/office/powerpoint/2010/main" val="18164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514600" y="1524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Задания для эссе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14313" y="714375"/>
            <a:ext cx="8786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/>
              <a:t>«Инфляция </a:t>
            </a:r>
            <a:r>
              <a:rPr lang="ru-RU" sz="2400" b="1" i="1" dirty="0" smtClean="0"/>
              <a:t>каждому предоставляет возможность почувствовать себя миллионером».</a:t>
            </a:r>
            <a:endParaRPr lang="ru-RU" sz="2400" b="1" i="1" dirty="0"/>
          </a:p>
          <a:p>
            <a:pPr algn="r"/>
            <a:r>
              <a:rPr lang="ru-RU" sz="2400" b="1" dirty="0" err="1" smtClean="0"/>
              <a:t>А.Рогов</a:t>
            </a:r>
            <a:endParaRPr lang="ru-RU" sz="2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2057400"/>
            <a:ext cx="8715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Как Вы понимаете смысл высказывания?</a:t>
            </a:r>
          </a:p>
          <a:p>
            <a:endParaRPr lang="ru-RU" sz="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4429125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С помощью каких обществоведческих терминов можно раскрыть смысл поднятой автором проблемы?</a:t>
            </a:r>
          </a:p>
          <a:p>
            <a:endParaRPr lang="ru-RU" sz="800" b="1" dirty="0"/>
          </a:p>
          <a:p>
            <a:r>
              <a:rPr lang="ru-RU" sz="2400" b="1" u="sng" dirty="0"/>
              <a:t>Термины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343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514600" y="1524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Задания для эссе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14313" y="714375"/>
            <a:ext cx="8786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/>
              <a:t>«Инфляция – </a:t>
            </a:r>
            <a:r>
              <a:rPr lang="ru-RU" sz="2400" b="1" i="1" dirty="0" smtClean="0"/>
              <a:t>единственная форма наказания без законного основания».</a:t>
            </a:r>
            <a:endParaRPr lang="ru-RU" sz="2400" b="1" i="1" dirty="0"/>
          </a:p>
          <a:p>
            <a:pPr algn="r"/>
            <a:r>
              <a:rPr lang="ru-RU" sz="2400" b="1" dirty="0"/>
              <a:t>(М. </a:t>
            </a:r>
            <a:r>
              <a:rPr lang="ru-RU" sz="2400" b="1" dirty="0" smtClean="0"/>
              <a:t>Фридман)</a:t>
            </a:r>
            <a:endParaRPr lang="ru-RU" sz="2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2057400"/>
            <a:ext cx="8715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1. Как Вы понимаете смысл высказывания?</a:t>
            </a:r>
          </a:p>
          <a:p>
            <a:endParaRPr lang="ru-RU" sz="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4429125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2. С помощью каких обществоведческих терминов можно раскрыть смысл поднятой автором проблемы?</a:t>
            </a:r>
          </a:p>
          <a:p>
            <a:endParaRPr lang="ru-RU" sz="800" b="1" dirty="0"/>
          </a:p>
          <a:p>
            <a:r>
              <a:rPr lang="ru-RU" sz="2400" b="1" u="sng" dirty="0"/>
              <a:t>Термины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0478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Рефлексия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4000"/>
              <a:t>Сегодня на уроке я узнал… </a:t>
            </a:r>
          </a:p>
          <a:p>
            <a:pPr>
              <a:buFontTx/>
              <a:buChar char="-"/>
            </a:pPr>
            <a:r>
              <a:rPr lang="ru-RU" sz="4000"/>
              <a:t>Было интересно…</a:t>
            </a:r>
          </a:p>
          <a:p>
            <a:pPr>
              <a:buFontTx/>
              <a:buChar char="-"/>
            </a:pPr>
            <a:r>
              <a:rPr lang="ru-RU" sz="4000"/>
              <a:t>Я понял, что…</a:t>
            </a:r>
          </a:p>
          <a:p>
            <a:pPr>
              <a:buFontTx/>
              <a:buChar char="-"/>
            </a:pPr>
            <a:r>
              <a:rPr lang="ru-RU" sz="4000"/>
              <a:t>Теперь я могу…</a:t>
            </a:r>
          </a:p>
        </p:txBody>
      </p:sp>
      <p:pic>
        <p:nvPicPr>
          <p:cNvPr id="67589" name="Picture 5" descr="i?id=139355824-1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429000"/>
            <a:ext cx="29908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731838"/>
          </a:xfrm>
        </p:spPr>
        <p:txBody>
          <a:bodyPr>
            <a:normAutofit/>
          </a:bodyPr>
          <a:lstStyle/>
          <a:p>
            <a:r>
              <a:rPr lang="ru-RU"/>
              <a:t>Домашнее задание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8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900" b="1" dirty="0" smtClean="0">
                <a:solidFill>
                  <a:schemeClr val="tx1"/>
                </a:solidFill>
              </a:rPr>
              <a:t>Параграф 8.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Написать эссе.</a:t>
            </a:r>
            <a:r>
              <a:rPr lang="ru-RU" sz="2000" b="1" i="1" dirty="0">
                <a:solidFill>
                  <a:schemeClr val="tx1"/>
                </a:solidFill>
              </a:rPr>
              <a:t> «Инфляция – единственная форма наказания без законного основания».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(М. </a:t>
            </a:r>
            <a:r>
              <a:rPr lang="ru-RU" sz="2000" b="1" dirty="0" smtClean="0">
                <a:solidFill>
                  <a:schemeClr val="tx1"/>
                </a:solidFill>
              </a:rPr>
              <a:t>Фридман)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2000" b="1" i="1" dirty="0">
                <a:solidFill>
                  <a:schemeClr val="tx1"/>
                </a:solidFill>
              </a:rPr>
              <a:t>«Инфляция каждому предоставляет возможность почувствовать себя миллионером».</a:t>
            </a:r>
          </a:p>
          <a:p>
            <a:pPr algn="r"/>
            <a:r>
              <a:rPr lang="ru-RU" sz="2000" b="1" dirty="0" err="1">
                <a:solidFill>
                  <a:schemeClr val="tx1"/>
                </a:solidFill>
              </a:rPr>
              <a:t>А.Рогов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19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Предложите </a:t>
            </a:r>
            <a:r>
              <a:rPr lang="ru-RU" sz="1900" dirty="0">
                <a:solidFill>
                  <a:schemeClr val="tx1"/>
                </a:solidFill>
              </a:rPr>
              <a:t>свои меры по регулированию инфляции в РФ. </a:t>
            </a:r>
            <a:r>
              <a:rPr lang="ru-RU" sz="1900" dirty="0" smtClean="0">
                <a:solidFill>
                  <a:schemeClr val="tx1"/>
                </a:solidFill>
              </a:rPr>
              <a:t>Привести данные об инфляции в РФ в 2017-2018гг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655638"/>
          </a:xfrm>
        </p:spPr>
        <p:txBody>
          <a:bodyPr/>
          <a:lstStyle/>
          <a:p>
            <a:r>
              <a:rPr lang="ru-RU" sz="3500" dirty="0"/>
              <a:t>Работа в группах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229600" cy="53340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ru-RU" dirty="0">
                <a:solidFill>
                  <a:schemeClr val="tx1"/>
                </a:solidFill>
              </a:rPr>
              <a:t>Задание 1. </a:t>
            </a:r>
            <a:r>
              <a:rPr lang="ru-RU" sz="2400" dirty="0">
                <a:solidFill>
                  <a:schemeClr val="tx1"/>
                </a:solidFill>
              </a:rPr>
              <a:t>Познакомиться с текстом, ответить на </a:t>
            </a:r>
            <a:r>
              <a:rPr lang="ru-RU" sz="2400" dirty="0" smtClean="0">
                <a:solidFill>
                  <a:schemeClr val="tx1"/>
                </a:solidFill>
              </a:rPr>
              <a:t>вопросы</a:t>
            </a:r>
            <a:endParaRPr lang="ru-RU" sz="2400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ru-RU" sz="2400" dirty="0">
                <a:solidFill>
                  <a:schemeClr val="tx1"/>
                </a:solidFill>
              </a:rPr>
              <a:t>ВОПРОСЫ</a:t>
            </a:r>
          </a:p>
          <a:p>
            <a:pPr marL="839788" lvl="1" indent="-495300"/>
            <a:r>
              <a:rPr lang="ru-RU" sz="2400" dirty="0" smtClean="0">
                <a:solidFill>
                  <a:schemeClr val="tx1"/>
                </a:solidFill>
              </a:rPr>
              <a:t>Понятие  инфляции</a:t>
            </a:r>
          </a:p>
          <a:p>
            <a:pPr marL="839788" lvl="1" indent="-495300"/>
            <a:r>
              <a:rPr lang="ru-RU" sz="2400" dirty="0" smtClean="0">
                <a:solidFill>
                  <a:schemeClr val="tx1"/>
                </a:solidFill>
              </a:rPr>
              <a:t>Негативные последствия инфляции, приведенные в тексте</a:t>
            </a:r>
          </a:p>
          <a:p>
            <a:pPr marL="839788" lvl="1" indent="-495300"/>
            <a:r>
              <a:rPr lang="ru-RU" sz="2400" dirty="0" smtClean="0">
                <a:solidFill>
                  <a:schemeClr val="tx1"/>
                </a:solidFill>
              </a:rPr>
              <a:t>Какую функцию денег автор считает основной</a:t>
            </a:r>
          </a:p>
          <a:p>
            <a:pPr marL="839788" lvl="1" indent="-495300"/>
            <a:r>
              <a:rPr lang="ru-RU" sz="2400" dirty="0" smtClean="0">
                <a:solidFill>
                  <a:schemeClr val="tx1"/>
                </a:solidFill>
              </a:rPr>
              <a:t>Как называется процесс обратный инфляции</a:t>
            </a:r>
            <a:endParaRPr lang="ru-RU" sz="2400" dirty="0">
              <a:solidFill>
                <a:schemeClr val="tx1"/>
              </a:solidFill>
            </a:endParaRPr>
          </a:p>
          <a:p>
            <a:pPr marL="839788" lvl="1" indent="-495300" algn="just">
              <a:buFont typeface="Wingdings" panose="05000000000000000000" pitchFamily="2" charset="2"/>
              <a:buAutoNum type="arabicPeriod"/>
            </a:pPr>
            <a:endParaRPr lang="ru-RU" sz="2400" dirty="0"/>
          </a:p>
        </p:txBody>
      </p:sp>
      <p:pic>
        <p:nvPicPr>
          <p:cNvPr id="63493" name="Picture 5" descr="i?id=17680939-0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17988"/>
            <a:ext cx="2647950" cy="2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731838"/>
          </a:xfrm>
        </p:spPr>
        <p:txBody>
          <a:bodyPr>
            <a:normAutofit/>
          </a:bodyPr>
          <a:lstStyle/>
          <a:p>
            <a:r>
              <a:rPr lang="ru-RU"/>
              <a:t>Домашнее задание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8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900" b="1" dirty="0" smtClean="0">
                <a:solidFill>
                  <a:schemeClr val="tx1"/>
                </a:solidFill>
              </a:rPr>
              <a:t>Параграф 8.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Написать эссе.</a:t>
            </a:r>
            <a:r>
              <a:rPr lang="ru-RU" sz="2000" b="1" i="1" dirty="0">
                <a:solidFill>
                  <a:schemeClr val="tx1"/>
                </a:solidFill>
              </a:rPr>
              <a:t> «Инфляция – единственная форма наказания без законного основания».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(М. </a:t>
            </a:r>
            <a:r>
              <a:rPr lang="ru-RU" sz="2000" b="1" dirty="0" smtClean="0">
                <a:solidFill>
                  <a:schemeClr val="tx1"/>
                </a:solidFill>
              </a:rPr>
              <a:t>Фридман)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2000" b="1" i="1" dirty="0">
                <a:solidFill>
                  <a:schemeClr val="tx1"/>
                </a:solidFill>
              </a:rPr>
              <a:t>«Инфляция каждому предоставляет возможность почувствовать себя миллионером».</a:t>
            </a:r>
          </a:p>
          <a:p>
            <a:pPr algn="r"/>
            <a:r>
              <a:rPr lang="ru-RU" sz="2000" b="1" dirty="0" err="1">
                <a:solidFill>
                  <a:schemeClr val="tx1"/>
                </a:solidFill>
              </a:rPr>
              <a:t>А.Рогов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19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Предложите </a:t>
            </a:r>
            <a:r>
              <a:rPr lang="ru-RU" sz="1900" dirty="0">
                <a:solidFill>
                  <a:schemeClr val="tx1"/>
                </a:solidFill>
              </a:rPr>
              <a:t>свои меры по регулированию инфляции в РФ. </a:t>
            </a:r>
            <a:r>
              <a:rPr lang="ru-RU" sz="1900" dirty="0" smtClean="0">
                <a:solidFill>
                  <a:schemeClr val="tx1"/>
                </a:solidFill>
              </a:rPr>
              <a:t>Привести данные об инфляции в РФ в 2017-2018гг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nvestocks.ru/wp-content/uploads/2014/06/A09_19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9051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395536" y="116632"/>
            <a:ext cx="5544616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ЦИТАТНИК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Инфляция - единственная форма наказания без законного основания. </a:t>
            </a:r>
          </a:p>
          <a:p>
            <a:pPr algn="r"/>
            <a:r>
              <a:rPr lang="ru-RU" dirty="0" smtClean="0"/>
              <a:t>Милтон Фридман (1912-2006), американский экономист, лауреат Нобелевской премии 1976 года.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5892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</a:rPr>
              <a:t>То не беда, если за рубль дают </a:t>
            </a:r>
            <a:r>
              <a:rPr lang="ru-RU" b="1" i="1" dirty="0" err="1" smtClean="0">
                <a:solidFill>
                  <a:srgbClr val="800000"/>
                </a:solidFill>
              </a:rPr>
              <a:t>пол-рубля</a:t>
            </a:r>
            <a:r>
              <a:rPr lang="ru-RU" b="1" i="1" dirty="0" smtClean="0">
                <a:solidFill>
                  <a:srgbClr val="800000"/>
                </a:solidFill>
              </a:rPr>
              <a:t>; а то будет беда, когда за рубль станут давать в морду. </a:t>
            </a:r>
          </a:p>
          <a:p>
            <a:pPr algn="r"/>
            <a:r>
              <a:rPr lang="ru-RU" dirty="0" smtClean="0">
                <a:solidFill>
                  <a:srgbClr val="800000"/>
                </a:solidFill>
              </a:rPr>
              <a:t>Михаил Салтыков-Щедрин (1826-1889), русский писатель, журналист.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3691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Инфляция – это когда карманы рвутся от денег, а на новый пиджак все еще не хватает.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Михаил </a:t>
            </a:r>
            <a:r>
              <a:rPr lang="ru-RU" dirty="0" err="1" smtClean="0">
                <a:solidFill>
                  <a:srgbClr val="002060"/>
                </a:solidFill>
              </a:rPr>
              <a:t>Мамчич</a:t>
            </a:r>
            <a:r>
              <a:rPr lang="ru-RU" dirty="0" smtClean="0">
                <a:solidFill>
                  <a:srgbClr val="002060"/>
                </a:solidFill>
              </a:rPr>
              <a:t> (род. в 1964 г.), российский журналист, писатель.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890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Не откладывай до завтра то, что инфляция может съесть сегодня.</a:t>
            </a:r>
          </a:p>
          <a:p>
            <a:pPr algn="r"/>
            <a:r>
              <a:rPr lang="ru-RU" b="1" dirty="0" smtClean="0"/>
              <a:t>Народная мудрость.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6531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Чем мягче валюта в данной стране, тем жестче туалетная бумага. 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Народная мудрость.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Впервые об инфляции было упомянуто в период Гражданской войны в США в 1861 – 1865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г.г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49006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altLang="ru-RU" b="1" i="1" dirty="0" smtClean="0">
                <a:solidFill>
                  <a:schemeClr val="hlink"/>
                </a:solidFill>
              </a:rPr>
              <a:t>ИНФЛЯЦИЯ –(от </a:t>
            </a:r>
            <a:r>
              <a:rPr lang="ru-RU" altLang="ru-RU" b="1" i="1" dirty="0" err="1" smtClean="0">
                <a:solidFill>
                  <a:schemeClr val="hlink"/>
                </a:solidFill>
              </a:rPr>
              <a:t>лат.вздутие</a:t>
            </a:r>
            <a:r>
              <a:rPr lang="ru-RU" altLang="ru-RU" b="1" i="1" dirty="0" smtClean="0">
                <a:solidFill>
                  <a:schemeClr val="hlink"/>
                </a:solidFill>
              </a:rPr>
              <a:t>)-долговременное, устойчивое повышение цен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Инфляция </a:t>
            </a:r>
            <a:r>
              <a:rPr lang="ru-RU" b="1" dirty="0"/>
              <a:t>– обесценивание денег в результате того, что количество бумажных денежных знаков, находящихся в обращении, превышает количество товаров.</a:t>
            </a:r>
          </a:p>
          <a:p>
            <a:pPr algn="ctr">
              <a:lnSpc>
                <a:spcPct val="90000"/>
              </a:lnSpc>
              <a:buNone/>
            </a:pPr>
            <a:endParaRPr lang="ru-RU" altLang="ru-RU" b="1" i="1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2800" b="1" i="1" dirty="0" smtClean="0">
                <a:solidFill>
                  <a:srgbClr val="FF0000"/>
                </a:solidFill>
              </a:rPr>
              <a:t>ИНФЛЯЦИЯ-</a:t>
            </a:r>
            <a:endParaRPr lang="ru-RU" altLang="ru-RU" sz="2800" b="1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процесс</a:t>
            </a:r>
            <a:r>
              <a:rPr lang="ru-RU" altLang="ru-RU" sz="2800" dirty="0"/>
              <a:t> </a:t>
            </a:r>
            <a:r>
              <a:rPr lang="ru-RU" altLang="ru-RU" sz="2800" u="sng" dirty="0"/>
              <a:t>обесценивания</a:t>
            </a:r>
            <a:r>
              <a:rPr lang="ru-RU" altLang="ru-RU" sz="2800" dirty="0"/>
              <a:t> денег, который проявляется в виде </a:t>
            </a:r>
            <a:r>
              <a:rPr lang="ru-RU" altLang="ru-RU" sz="2800" u="sng" dirty="0"/>
              <a:t>долговременного повышения цен </a:t>
            </a:r>
            <a:r>
              <a:rPr lang="ru-RU" altLang="ru-RU" sz="2800" dirty="0"/>
              <a:t>на товары и услуги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12290" name="Picture 2" descr="http://befocus.ru/images/stories/2013/06/inf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57" y="5229200"/>
            <a:ext cx="3119423" cy="199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9156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6264696" cy="518457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1"/>
          <p:cNvSpPr txBox="1">
            <a:spLocks noGrp="1" noChangeArrowheads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ln w="12700" algn="ctr"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Две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стороны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процесса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инфляции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129011"/>
            <a:ext cx="3563888" cy="212768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0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Дефляция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–(от лат сдувание) повышение реальной стоимости денег и снижение цен на товары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1929-1933 гг.</a:t>
            </a:r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Великая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депрессия в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США. </a:t>
            </a:r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Увеличивается покупательная способность денег.</a:t>
            </a:r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Производителям становится невыгодным производить товары и услуги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3176" y="2060848"/>
            <a:ext cx="433082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ºÐ°ÑÑÐ¸Ð½ÐºÐ° Ð²ÐµÐ»Ð¸ÐºÐ°Ñ Ð´ÐµÐ¿ÑÐµÑÑÐ¸Ñ Ð² ÑÑ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2000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ºÐ°ÑÑÐ¸Ð½ÐºÐ° Ð²ÐµÐ»Ð¸ÐºÐ°Ñ Ð´ÐµÐ¿ÑÐµÑÑÐ¸Ñ Ð² ÑÑ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328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6763_2.10--___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66763_2.10--___</Template>
  <TotalTime>1486</TotalTime>
  <Words>1665</Words>
  <Application>Microsoft Office PowerPoint</Application>
  <PresentationFormat>Экран (4:3)</PresentationFormat>
  <Paragraphs>338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66763_2.10--___</vt:lpstr>
      <vt:lpstr>2_Тема Office</vt:lpstr>
      <vt:lpstr>3_Тема Office</vt:lpstr>
      <vt:lpstr>4_Тема Office</vt:lpstr>
      <vt:lpstr>Презентация PowerPoint</vt:lpstr>
      <vt:lpstr>Что такое инфляция?</vt:lpstr>
      <vt:lpstr>Презентация PowerPoint</vt:lpstr>
      <vt:lpstr>Работа в группах </vt:lpstr>
      <vt:lpstr>Впервые об инфляции было упомянуто в период Гражданской войны в США в 1861 – 1865 г.г.</vt:lpstr>
      <vt:lpstr>Две стороны процесса инфляции</vt:lpstr>
      <vt:lpstr> Дефляция –(от лат сдувание) повышение реальной стоимости денег и снижение цен на товары</vt:lpstr>
      <vt:lpstr>Презентация PowerPoint</vt:lpstr>
      <vt:lpstr>Презентация PowerPoint</vt:lpstr>
      <vt:lpstr>Презентация PowerPoint</vt:lpstr>
      <vt:lpstr>Причины инфляции: </vt:lpstr>
      <vt:lpstr>Работа в группах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инфляции</vt:lpstr>
      <vt:lpstr>Презентация PowerPoint</vt:lpstr>
      <vt:lpstr>Кто выигрывает и кто проигрывает от инфляции </vt:lpstr>
      <vt:lpstr>Кто выигрывает и кто проигрывает от инфляции</vt:lpstr>
      <vt:lpstr>Пути выхода из инфляции. Антиинфляционная политика.</vt:lpstr>
      <vt:lpstr>Антиинфляционные меры</vt:lpstr>
      <vt:lpstr>Презентация PowerPoint</vt:lpstr>
      <vt:lpstr>Презентация PowerPoint</vt:lpstr>
      <vt:lpstr>Пути выхода из инфляции (денежная реформа)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Экономика</dc:subject>
  <dc:creator>Admin</dc:creator>
  <cp:lastModifiedBy>User_M-2</cp:lastModifiedBy>
  <cp:revision>87</cp:revision>
  <dcterms:created xsi:type="dcterms:W3CDTF">2015-12-02T08:57:46Z</dcterms:created>
  <dcterms:modified xsi:type="dcterms:W3CDTF">2023-09-26T08:09:55Z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