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74" r:id="rId3"/>
  </p:sldMasterIdLst>
  <p:notesMasterIdLst>
    <p:notesMasterId r:id="rId22"/>
  </p:notesMasterIdLst>
  <p:handoutMasterIdLst>
    <p:handoutMasterId r:id="rId23"/>
  </p:handoutMasterIdLst>
  <p:sldIdLst>
    <p:sldId id="256" r:id="rId4"/>
    <p:sldId id="257" r:id="rId5"/>
    <p:sldId id="266" r:id="rId6"/>
    <p:sldId id="258" r:id="rId7"/>
    <p:sldId id="267" r:id="rId8"/>
    <p:sldId id="261" r:id="rId9"/>
    <p:sldId id="262" r:id="rId10"/>
    <p:sldId id="259" r:id="rId11"/>
    <p:sldId id="260" r:id="rId12"/>
    <p:sldId id="270" r:id="rId13"/>
    <p:sldId id="276" r:id="rId14"/>
    <p:sldId id="264" r:id="rId15"/>
    <p:sldId id="268" r:id="rId16"/>
    <p:sldId id="269" r:id="rId17"/>
    <p:sldId id="271" r:id="rId18"/>
    <p:sldId id="274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75"/>
    <a:srgbClr val="FFFFFF"/>
    <a:srgbClr val="FFDC79"/>
    <a:srgbClr val="DCDCDC"/>
    <a:srgbClr val="99FFCC"/>
    <a:srgbClr val="FFDBFF"/>
    <a:srgbClr val="0000FF"/>
    <a:srgbClr val="A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6"/>
    <p:restoredTop sz="94581"/>
  </p:normalViewPr>
  <p:slideViewPr>
    <p:cSldViewPr showGuides="1"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kumimoji="1" sz="1200" u="none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kumimoji="1" sz="1200" u="none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kumimoji="1" sz="1200" u="none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‹#›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46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kumimoji="1" sz="1200" u="none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kumimoji="1" sz="1200" u="none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484" name="Rectangle 1028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4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Образец текста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Второй уровень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Третий уровень</a:t>
            </a: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Четвертый уровень</a:t>
            </a: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184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kumimoji="1" sz="1200" u="none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‹#›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2734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1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2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4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6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7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560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8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6627" name="Rectangle 1026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6628" name="Rectangle 1027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9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7651" name="Rectangle 1026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2" name="Rectangle 1027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ru-RU" altLang="x-none" sz="1200" u="none" dirty="0">
                <a:latin typeface="Times New Roman" panose="02020603050405020304" pitchFamily="18" charset="0"/>
              </a:rPr>
              <a:t>12</a:t>
            </a:fld>
            <a:endParaRPr lang="ru-RU" altLang="x-none" sz="1200" u="none" dirty="0">
              <a:latin typeface="Times New Roman" panose="02020603050405020304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ru-RU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5"/>
          <p:cNvGrpSpPr/>
          <p:nvPr/>
        </p:nvGrpSpPr>
        <p:grpSpPr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38" name="Rectangle 6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0" name="Rectangle 8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9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2" name="Freeform 10"/>
            <p:cNvSpPr/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3" name="Freeform 11"/>
            <p:cNvSpPr/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4" name="Freeform 12"/>
            <p:cNvSpPr/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" name="Freeform 13"/>
            <p:cNvSpPr/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6" name="Freeform 14"/>
            <p:cNvSpPr/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" name="Freeform 15"/>
            <p:cNvSpPr/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8" name="Freeform 16"/>
            <p:cNvSpPr/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9" name="Freeform 17"/>
            <p:cNvSpPr/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0" name="Rectangle 18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1" name="Rectangle 19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52" name="Rectangle 20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3" name="Rectangle 21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54" name="Freeform 22"/>
            <p:cNvSpPr/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5" name="Freeform 23"/>
            <p:cNvSpPr/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6" name="Freeform 24"/>
            <p:cNvSpPr/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7" name="Freeform 25"/>
            <p:cNvSpPr/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8" name="Freeform 26"/>
            <p:cNvSpPr/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9" name="Freeform 27"/>
            <p:cNvSpPr/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0" name="Freeform 28"/>
            <p:cNvSpPr/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1" name="Freeform 29"/>
            <p:cNvSpPr/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2" name="Freeform 30"/>
            <p:cNvSpPr/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3" name="Freeform 31"/>
            <p:cNvSpPr/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4" name="Rectangle 32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5" name="Line 33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6" name="Line 34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123" name="Group 35"/>
          <p:cNvGrpSpPr/>
          <p:nvPr/>
        </p:nvGrpSpPr>
        <p:grpSpPr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68" name="Rectangle 36"/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5130" name="Group 37"/>
            <p:cNvGrpSpPr/>
            <p:nvPr/>
          </p:nvGrpSpPr>
          <p:grpSpPr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5131" name="Group 38"/>
              <p:cNvGrpSpPr/>
              <p:nvPr/>
            </p:nvGrpSpPr>
            <p:grpSpPr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5139" name="Group 39"/>
                <p:cNvGrpSpPr/>
                <p:nvPr/>
              </p:nvGrpSpPr>
              <p:grpSpPr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83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 w="9525">
                    <a:noFill/>
                    <a:miter lim="800000"/>
                  </a:ln>
                  <a:effectLst/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ru-RU" sz="1800" b="0" i="0" u="sng" strike="noStrike" kern="1200" cap="none" spc="0" normalizeH="0" baseline="0" noProof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miter lim="800000"/>
                  </a:ln>
                  <a:effectLst/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ru-RU" sz="1800" b="0" i="0" u="sng" strike="noStrike" kern="1200" cap="none" spc="0" normalizeH="0" baseline="0" noProof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AutoShape 42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 w="9525">
                    <a:noFill/>
                    <a:miter lim="800000"/>
                  </a:ln>
                  <a:effectLst/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ru-RU" sz="1800" b="0" i="0" u="sng" strike="noStrike" kern="1200" cap="none" spc="0" normalizeH="0" baseline="0" noProof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AutoShape 43"/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 w="9525">
                    <a:noFill/>
                    <a:miter lim="800000"/>
                  </a:ln>
                  <a:effectLst/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ru-RU" sz="1800" b="0" i="0" u="sng" strike="noStrike" kern="1200" cap="none" spc="0" normalizeH="0" baseline="0" noProof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79" name="Rectangle 44"/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</a:ln>
                <a:effectLst/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ru-RU" sz="1800" b="0" i="0" u="sng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Oval 45"/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1" lang="ru-RU" sz="24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Oval 46"/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1" lang="ru-RU" sz="24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Oval 47"/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1" lang="ru-RU" sz="24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132" name="Group 48"/>
              <p:cNvGrpSpPr/>
              <p:nvPr/>
            </p:nvGrpSpPr>
            <p:grpSpPr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72" name="Arc 49"/>
                <p:cNvSpPr/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ru-RU" sz="1800" b="0" i="0" u="sng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Arc 50"/>
                <p:cNvSpPr/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ru-RU" sz="1800" b="0" i="0" u="sng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AutoShape 51"/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ru-RU" sz="1800" b="0" i="0" u="sng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 52"/>
                <p:cNvSpPr/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/>
                  <a:ahLst/>
                  <a:cxnLst>
                    <a:cxn ang="0">
                      <a:pos x="212" y="204"/>
                    </a:cxn>
                    <a:cxn ang="0">
                      <a:pos x="194" y="158"/>
                    </a:cxn>
                    <a:cxn ang="0">
                      <a:pos x="188" y="111"/>
                    </a:cxn>
                    <a:cxn ang="0">
                      <a:pos x="183" y="72"/>
                    </a:cxn>
                    <a:cxn ang="0">
                      <a:pos x="178" y="52"/>
                    </a:cxn>
                    <a:cxn ang="0">
                      <a:pos x="169" y="37"/>
                    </a:cxn>
                    <a:cxn ang="0">
                      <a:pos x="157" y="24"/>
                    </a:cxn>
                    <a:cxn ang="0">
                      <a:pos x="143" y="13"/>
                    </a:cxn>
                    <a:cxn ang="0">
                      <a:pos x="124" y="5"/>
                    </a:cxn>
                    <a:cxn ang="0">
                      <a:pos x="100" y="0"/>
                    </a:cxn>
                    <a:cxn ang="0">
                      <a:pos x="76" y="0"/>
                    </a:cxn>
                    <a:cxn ang="0">
                      <a:pos x="54" y="7"/>
                    </a:cxn>
                    <a:cxn ang="0">
                      <a:pos x="35" y="16"/>
                    </a:cxn>
                    <a:cxn ang="0">
                      <a:pos x="18" y="31"/>
                    </a:cxn>
                    <a:cxn ang="0">
                      <a:pos x="5" y="51"/>
                    </a:cxn>
                    <a:cxn ang="0">
                      <a:pos x="0" y="73"/>
                    </a:cxn>
                    <a:cxn ang="0">
                      <a:pos x="3" y="72"/>
                    </a:cxn>
                    <a:cxn ang="0">
                      <a:pos x="15" y="64"/>
                    </a:cxn>
                    <a:cxn ang="0">
                      <a:pos x="35" y="58"/>
                    </a:cxn>
                    <a:cxn ang="0">
                      <a:pos x="56" y="57"/>
                    </a:cxn>
                    <a:cxn ang="0">
                      <a:pos x="74" y="63"/>
                    </a:cxn>
                    <a:cxn ang="0">
                      <a:pos x="87" y="73"/>
                    </a:cxn>
                    <a:cxn ang="0">
                      <a:pos x="93" y="85"/>
                    </a:cxn>
                    <a:cxn ang="0">
                      <a:pos x="96" y="102"/>
                    </a:cxn>
                    <a:cxn ang="0">
                      <a:pos x="100" y="124"/>
                    </a:cxn>
                    <a:cxn ang="0">
                      <a:pos x="106" y="147"/>
                    </a:cxn>
                    <a:cxn ang="0">
                      <a:pos x="116" y="168"/>
                    </a:cxn>
                    <a:cxn ang="0">
                      <a:pos x="131" y="190"/>
                    </a:cxn>
                    <a:cxn ang="0">
                      <a:pos x="150" y="207"/>
                    </a:cxn>
                    <a:cxn ang="0">
                      <a:pos x="172" y="219"/>
                    </a:cxn>
                    <a:cxn ang="0">
                      <a:pos x="194" y="226"/>
                    </a:cxn>
                    <a:cxn ang="0">
                      <a:pos x="220" y="229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ru-RU" sz="1800" b="0" i="0" u="sng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 53"/>
                <p:cNvSpPr/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/>
                  <a:ahLst/>
                  <a:cxnLst>
                    <a:cxn ang="0">
                      <a:pos x="7" y="204"/>
                    </a:cxn>
                    <a:cxn ang="0">
                      <a:pos x="25" y="158"/>
                    </a:cxn>
                    <a:cxn ang="0">
                      <a:pos x="31" y="111"/>
                    </a:cxn>
                    <a:cxn ang="0">
                      <a:pos x="36" y="72"/>
                    </a:cxn>
                    <a:cxn ang="0">
                      <a:pos x="41" y="52"/>
                    </a:cxn>
                    <a:cxn ang="0">
                      <a:pos x="50" y="37"/>
                    </a:cxn>
                    <a:cxn ang="0">
                      <a:pos x="62" y="24"/>
                    </a:cxn>
                    <a:cxn ang="0">
                      <a:pos x="77" y="13"/>
                    </a:cxn>
                    <a:cxn ang="0">
                      <a:pos x="96" y="5"/>
                    </a:cxn>
                    <a:cxn ang="0">
                      <a:pos x="120" y="0"/>
                    </a:cxn>
                    <a:cxn ang="0">
                      <a:pos x="143" y="0"/>
                    </a:cxn>
                    <a:cxn ang="0">
                      <a:pos x="165" y="7"/>
                    </a:cxn>
                    <a:cxn ang="0">
                      <a:pos x="184" y="16"/>
                    </a:cxn>
                    <a:cxn ang="0">
                      <a:pos x="201" y="31"/>
                    </a:cxn>
                    <a:cxn ang="0">
                      <a:pos x="215" y="51"/>
                    </a:cxn>
                    <a:cxn ang="0">
                      <a:pos x="221" y="73"/>
                    </a:cxn>
                    <a:cxn ang="0">
                      <a:pos x="217" y="72"/>
                    </a:cxn>
                    <a:cxn ang="0">
                      <a:pos x="205" y="64"/>
                    </a:cxn>
                    <a:cxn ang="0">
                      <a:pos x="184" y="58"/>
                    </a:cxn>
                    <a:cxn ang="0">
                      <a:pos x="164" y="57"/>
                    </a:cxn>
                    <a:cxn ang="0">
                      <a:pos x="145" y="63"/>
                    </a:cxn>
                    <a:cxn ang="0">
                      <a:pos x="132" y="73"/>
                    </a:cxn>
                    <a:cxn ang="0">
                      <a:pos x="127" y="85"/>
                    </a:cxn>
                    <a:cxn ang="0">
                      <a:pos x="123" y="102"/>
                    </a:cxn>
                    <a:cxn ang="0">
                      <a:pos x="120" y="124"/>
                    </a:cxn>
                    <a:cxn ang="0">
                      <a:pos x="113" y="147"/>
                    </a:cxn>
                    <a:cxn ang="0">
                      <a:pos x="104" y="168"/>
                    </a:cxn>
                    <a:cxn ang="0">
                      <a:pos x="89" y="190"/>
                    </a:cxn>
                    <a:cxn ang="0">
                      <a:pos x="69" y="207"/>
                    </a:cxn>
                    <a:cxn ang="0">
                      <a:pos x="47" y="219"/>
                    </a:cxn>
                    <a:cxn ang="0">
                      <a:pos x="25" y="226"/>
                    </a:cxn>
                    <a:cxn ang="0">
                      <a:pos x="0" y="229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ru-RU" sz="1800" b="0" i="0" u="sng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Oval 54"/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1" lang="ru-RU" sz="24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253162" cy="23336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249987" cy="128587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7" name="Rectangle 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743200" y="5410200"/>
            <a:ext cx="62484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none" lIns="92075" tIns="46038" rIns="92075" bIns="46038" numCol="1" anchor="ctr" anchorCtr="0" compatLnSpc="1"/>
          <a:lstStyle>
            <a:lvl1pPr>
              <a:defRPr sz="3200" b="1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Rectangle 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2075" tIns="46038" rIns="92075" bIns="4603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9" name="Rectangle 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none" lIns="92075" tIns="46038" rIns="92075" bIns="46038" numCol="1" anchor="ctr" anchorCtr="0" compatLnSpc="1"/>
          <a:lstStyle/>
          <a:p>
            <a:pPr algn="r" eaLnBrk="1" hangingPunct="1"/>
            <a:fld id="{9A0DB2DC-4C9A-4742-B13C-FB6460FD3503}" type="slidenum">
              <a:rPr lang="ru-RU" altLang="x-none" dirty="0">
                <a:latin typeface="Times New Roman" panose="02020603050405020304" pitchFamily="18" charset="0"/>
              </a:rPr>
              <a:t>‹#›</a:t>
            </a:fld>
            <a:endParaRPr lang="ru-RU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19938" y="228600"/>
            <a:ext cx="1871662" cy="6010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467350" cy="6010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500188" y="228600"/>
            <a:ext cx="7491412" cy="6010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00188" y="1524000"/>
            <a:ext cx="3668712" cy="2281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321300" y="1524000"/>
            <a:ext cx="3670300" cy="2281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500188" y="3957638"/>
            <a:ext cx="3668712" cy="22812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21300" y="3957638"/>
            <a:ext cx="3670300" cy="22812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2075" tIns="46038" rIns="92075" bIns="46038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endParaRPr kumimoji="0" lang="ru-RU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0" y="-9525"/>
            <a:ext cx="1557338" cy="6878638"/>
            <a:chOff x="0" y="-6"/>
            <a:chExt cx="981" cy="4333"/>
          </a:xfrm>
        </p:grpSpPr>
        <p:sp>
          <p:nvSpPr>
            <p:cNvPr id="37891" name="Rectangle 3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892" name="Rectangle 4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895" name="Freeform 7"/>
            <p:cNvSpPr/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896" name="Freeform 8"/>
            <p:cNvSpPr/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897" name="Freeform 9"/>
            <p:cNvSpPr/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898" name="Freeform 10"/>
            <p:cNvSpPr/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899" name="Freeform 11"/>
            <p:cNvSpPr/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0" name="Freeform 12"/>
            <p:cNvSpPr/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1" name="Freeform 13"/>
            <p:cNvSpPr/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2" name="Freeform 14"/>
            <p:cNvSpPr/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3" name="Rectangle 15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4" name="Rectangle 16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05" name="Rectangle 17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6" name="Rectangle 18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lIns="92075" tIns="46038" rIns="92075" bIns="46038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07" name="Freeform 19"/>
            <p:cNvSpPr/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8" name="Freeform 20"/>
            <p:cNvSpPr/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09" name="Freeform 21"/>
            <p:cNvSpPr/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0" name="Freeform 22"/>
            <p:cNvSpPr/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1" name="Freeform 23"/>
            <p:cNvSpPr/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2" name="Freeform 24"/>
            <p:cNvSpPr/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3" name="Freeform 25"/>
            <p:cNvSpPr/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4" name="Freeform 26"/>
            <p:cNvSpPr/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5" name="Freeform 27"/>
            <p:cNvSpPr/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6" name="Freeform 28"/>
            <p:cNvSpPr/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7" name="Rectangle 29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075" name="Rectangle 32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 anchorCtr="0"/>
          <a:lstStyle/>
          <a:p>
            <a:pPr lvl="0"/>
            <a:r>
              <a:rPr lang="ru-RU" altLang="x-none" dirty="0"/>
              <a:t>Образец заголовка</a:t>
            </a:r>
          </a:p>
        </p:txBody>
      </p:sp>
      <p:sp>
        <p:nvSpPr>
          <p:cNvPr id="3076" name="Rectangle 33"/>
          <p:cNvSpPr>
            <a:spLocks noGrp="1"/>
          </p:cNvSpPr>
          <p:nvPr>
            <p:ph type="body" idx="1"/>
          </p:nvPr>
        </p:nvSpPr>
        <p:spPr>
          <a:xfrm>
            <a:off x="1500188" y="1524000"/>
            <a:ext cx="7491412" cy="4714875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/>
          <a:lstStyle/>
          <a:p>
            <a:pPr lvl="0"/>
            <a:r>
              <a:rPr lang="ru-RU" altLang="x-none" dirty="0"/>
              <a:t>Образец текста</a:t>
            </a:r>
          </a:p>
          <a:p>
            <a:pPr lvl="1"/>
            <a:r>
              <a:rPr lang="ru-RU" altLang="x-none" dirty="0"/>
              <a:t>Второй уровень</a:t>
            </a:r>
          </a:p>
          <a:p>
            <a:pPr lvl="2"/>
            <a:r>
              <a:rPr lang="ru-RU" altLang="x-none" dirty="0"/>
              <a:t>Третий уровень</a:t>
            </a:r>
          </a:p>
          <a:p>
            <a:pPr lvl="3"/>
            <a:r>
              <a:rPr lang="ru-RU" altLang="x-none" dirty="0"/>
              <a:t>Четвертый уровень</a:t>
            </a:r>
          </a:p>
          <a:p>
            <a:pPr lvl="4"/>
            <a:r>
              <a:rPr lang="ru-RU" altLang="x-none" dirty="0"/>
              <a:t>Пятый уровень</a:t>
            </a:r>
          </a:p>
        </p:txBody>
      </p:sp>
      <p:sp>
        <p:nvSpPr>
          <p:cNvPr id="37922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24600"/>
            <a:ext cx="1409700" cy="4905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ctr" anchorCtr="0" compatLnSpc="1"/>
          <a:lstStyle>
            <a:lvl1pPr eaLnBrk="1" hangingPunct="1">
              <a:defRPr sz="1400" u="none">
                <a:latin typeface="+mj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7923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ctr" anchorCtr="0" compatLnSpc="1"/>
          <a:lstStyle>
            <a:lvl1pPr algn="ctr" eaLnBrk="1" hangingPunct="1">
              <a:defRPr sz="1400" u="none">
                <a:latin typeface="+mj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7924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2075" tIns="46038" rIns="92075" bIns="46038" numCol="1" anchor="ctr" anchorCtr="0" compatLnSpc="1"/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 lvl="0" eaLnBrk="1" hangingPunct="1"/>
            <a:fld id="{9A0DB2DC-4C9A-4742-B13C-FB6460FD3503}" type="slidenum">
              <a:rPr lang="ru-RU" altLang="x-none" dirty="0"/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random/>
  </p:transition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ru-RU" altLang="x-none" dirty="0"/>
              <a:t>Образец заголовка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ru-RU" altLang="x-none" dirty="0"/>
              <a:t>Образец текста</a:t>
            </a:r>
          </a:p>
          <a:p>
            <a:pPr lvl="1"/>
            <a:r>
              <a:rPr lang="ru-RU" altLang="x-none" dirty="0"/>
              <a:t>Второй уровень</a:t>
            </a:r>
          </a:p>
          <a:p>
            <a:pPr lvl="2"/>
            <a:r>
              <a:rPr lang="ru-RU" altLang="x-none" dirty="0"/>
              <a:t>Третий уровень</a:t>
            </a:r>
          </a:p>
          <a:p>
            <a:pPr lvl="3"/>
            <a:r>
              <a:rPr lang="ru-RU" altLang="x-none" dirty="0"/>
              <a:t>Четвертый уровень</a:t>
            </a:r>
          </a:p>
          <a:p>
            <a:pPr lvl="4"/>
            <a:r>
              <a:rPr lang="ru-RU" altLang="x-none" dirty="0"/>
              <a:t>Пятый уровень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u="none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u="none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>
    <p:random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ru-RU" altLang="x-none" dirty="0"/>
              <a:t>Образец заголовка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ru-RU" altLang="x-none" dirty="0"/>
              <a:t>Образец текста</a:t>
            </a:r>
          </a:p>
          <a:p>
            <a:pPr lvl="1"/>
            <a:r>
              <a:rPr lang="ru-RU" altLang="x-none" dirty="0"/>
              <a:t>Второй уровень</a:t>
            </a:r>
          </a:p>
          <a:p>
            <a:pPr lvl="2"/>
            <a:r>
              <a:rPr lang="ru-RU" altLang="x-none" dirty="0"/>
              <a:t>Третий уровень</a:t>
            </a:r>
          </a:p>
          <a:p>
            <a:pPr lvl="3"/>
            <a:r>
              <a:rPr lang="ru-RU" altLang="x-none" dirty="0"/>
              <a:t>Четвертый уровень</a:t>
            </a:r>
          </a:p>
          <a:p>
            <a:pPr lvl="4"/>
            <a:r>
              <a:rPr lang="ru-RU" altLang="x-none" dirty="0"/>
              <a:t>Пятый уровень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u="none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u="none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x-none" dirty="0">
                <a:latin typeface="Arial" panose="020B0604020202020204" pitchFamily="34" charset="0"/>
              </a:rPr>
              <a:t>‹#›</a:t>
            </a:fld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random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" Target="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5" Type="http://schemas.openxmlformats.org/officeDocument/2006/relationships/slide" Target="slide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268538" y="1125538"/>
            <a:ext cx="6253163" cy="4033838"/>
          </a:xfrm>
        </p:spPr>
        <p:txBody>
          <a:bodyPr vert="horz" wrap="square" lIns="92075" tIns="46038" rIns="92075" bIns="46038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0" b="1" i="0" u="none" strike="noStrike" kern="0" cap="none" spc="0" normalizeH="0" baseline="0" noProof="0" smtClean="0">
                <a:ln>
                  <a:noFill/>
                </a:ln>
                <a:solidFill>
                  <a:srgbClr val="33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Оборотные средства предприятия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99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258888" y="404813"/>
            <a:ext cx="6769100" cy="8239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ru-RU" sz="4800" b="1" u="none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Задача</a:t>
            </a:r>
          </a:p>
        </p:txBody>
      </p:sp>
      <p:sp>
        <p:nvSpPr>
          <p:cNvPr id="82949" name="Text Box 5"/>
          <p:cNvSpPr txBox="1"/>
          <p:nvPr/>
        </p:nvSpPr>
        <p:spPr>
          <a:xfrm>
            <a:off x="611188" y="1628775"/>
            <a:ext cx="8208962" cy="4760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x-none" sz="36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Норматив оборотных средств предприятия 3300 тыс. руб., план реализации продукции за квартал составил 19.8 млн. руб.</a:t>
            </a:r>
          </a:p>
          <a:p>
            <a:pPr algn="just">
              <a:spcBef>
                <a:spcPct val="50000"/>
              </a:spcBef>
            </a:pPr>
            <a:r>
              <a:rPr lang="ru-RU" altLang="x-none" sz="36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Определить коэффициент оборачиваемости и длительность одного оборота оборотных средств. </a:t>
            </a:r>
          </a:p>
        </p:txBody>
      </p:sp>
      <p:sp>
        <p:nvSpPr>
          <p:cNvPr id="13316" name="AutoShape 6">
            <a:hlinkClick r:id="rId2" action="ppaction://hlinksldjump"/>
          </p:cNvPr>
          <p:cNvSpPr/>
          <p:nvPr/>
        </p:nvSpPr>
        <p:spPr>
          <a:xfrm>
            <a:off x="8604250" y="6308725"/>
            <a:ext cx="539750" cy="549275"/>
          </a:xfrm>
          <a:prstGeom prst="actionButtonHome">
            <a:avLst/>
          </a:prstGeom>
          <a:solidFill>
            <a:srgbClr val="99FFCC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99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187133" y="404813"/>
            <a:ext cx="6769100" cy="8299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ru-RU" sz="4800" b="1" u="none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Решение</a:t>
            </a:r>
          </a:p>
        </p:txBody>
      </p:sp>
      <p:sp>
        <p:nvSpPr>
          <p:cNvPr id="82949" name="Text Box 5"/>
          <p:cNvSpPr txBox="1"/>
          <p:nvPr/>
        </p:nvSpPr>
        <p:spPr>
          <a:xfrm>
            <a:off x="611188" y="1628775"/>
            <a:ext cx="8208962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x-none" sz="36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13316" name="AutoShape 6">
            <a:hlinkClick r:id="rId3" action="ppaction://hlinksldjump"/>
          </p:cNvPr>
          <p:cNvSpPr/>
          <p:nvPr/>
        </p:nvSpPr>
        <p:spPr>
          <a:xfrm>
            <a:off x="8604250" y="6308725"/>
            <a:ext cx="539750" cy="549275"/>
          </a:xfrm>
          <a:prstGeom prst="actionButtonHome">
            <a:avLst/>
          </a:prstGeom>
          <a:solidFill>
            <a:srgbClr val="99FFCC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2051" name="Object 19"/>
          <p:cNvGraphicFramePr/>
          <p:nvPr/>
        </p:nvGraphicFramePr>
        <p:xfrm>
          <a:off x="3563494" y="1341120"/>
          <a:ext cx="2136160" cy="127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4" imgW="647700" imgH="393700" progId="Equation.3">
                  <p:embed/>
                </p:oleObj>
              </mc:Choice>
              <mc:Fallback>
                <p:oleObj r:id="rId4" imgW="647700" imgH="393700" progId="Equation.3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63494" y="1341120"/>
                        <a:ext cx="2136160" cy="1271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/>
          <p:nvPr/>
        </p:nvGraphicFramePr>
        <p:xfrm>
          <a:off x="579120" y="2753995"/>
          <a:ext cx="8034020" cy="1110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6" imgW="2234565" imgH="393700" progId="Equation.KSEE3">
                  <p:embed/>
                </p:oleObj>
              </mc:Choice>
              <mc:Fallback>
                <p:oleObj r:id="rId6" imgW="2234565" imgH="393700" progId="Equation.KSEE3">
                  <p:embed/>
                  <p:pic>
                    <p:nvPicPr>
                      <p:cNvPr id="0" name="Изображение 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9120" y="2753995"/>
                        <a:ext cx="8034020" cy="11106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/>
          <p:nvPr/>
        </p:nvGraphicFramePr>
        <p:xfrm>
          <a:off x="1763395" y="4811395"/>
          <a:ext cx="585660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8" imgW="1447800" imgH="228600" progId="Equation.KSEE3">
                  <p:embed/>
                </p:oleObj>
              </mc:Choice>
              <mc:Fallback>
                <p:oleObj r:id="rId8" imgW="1447800" imgH="228600" progId="Equation.KSEE3">
                  <p:embed/>
                  <p:pic>
                    <p:nvPicPr>
                      <p:cNvPr id="0" name="Изображение 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63395" y="4811395"/>
                        <a:ext cx="5856605" cy="86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/>
          <p:nvPr/>
        </p:nvGraphicFramePr>
        <p:xfrm>
          <a:off x="2611120" y="4005580"/>
          <a:ext cx="416052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r:id="rId10" imgW="3841750" imgH="734060" progId="Equation.KSEE3">
                  <p:embed/>
                </p:oleObj>
              </mc:Choice>
              <mc:Fallback>
                <p:oleObj r:id="rId10" imgW="3841750" imgH="734060" progId="Equation.KSEE3">
                  <p:embed/>
                  <p:pic>
                    <p:nvPicPr>
                      <p:cNvPr id="0" name="Изображение 1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11120" y="4005580"/>
                        <a:ext cx="416052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bldLvl="0" animBg="1"/>
      <p:bldP spid="829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5" name="Rectangle 1043"/>
          <p:cNvSpPr/>
          <p:nvPr/>
        </p:nvSpPr>
        <p:spPr>
          <a:xfrm>
            <a:off x="1547813" y="303213"/>
            <a:ext cx="7340600" cy="15525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just" eaLnBrk="1" hangingPunct="1"/>
            <a:r>
              <a:rPr sz="2400" b="1" i="1" u="none" dirty="0">
                <a:solidFill>
                  <a:srgbClr val="0000FF"/>
                </a:solidFill>
                <a:latin typeface="Arial" panose="020B0604020202020204" pitchFamily="34" charset="0"/>
              </a:rPr>
              <a:t>Нормирование</a:t>
            </a:r>
            <a:r>
              <a:rPr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 – установление экономически обоснованных норм запаса</a:t>
            </a:r>
            <a:r>
              <a:rPr lang="ru-RU" altLang="x-none"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и нормативов оборотных средств по элементам, необходимых для нормальной деятельности предприятия.</a:t>
            </a:r>
          </a:p>
        </p:txBody>
      </p:sp>
      <p:sp>
        <p:nvSpPr>
          <p:cNvPr id="29716" name="Rectangle 1044"/>
          <p:cNvSpPr/>
          <p:nvPr/>
        </p:nvSpPr>
        <p:spPr>
          <a:xfrm>
            <a:off x="1547813" y="1916113"/>
            <a:ext cx="7200900" cy="44735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just"/>
            <a:r>
              <a:rPr lang="ru-RU" altLang="x-none" sz="24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400" b="1" i="1" u="none" dirty="0">
                <a:solidFill>
                  <a:srgbClr val="0000FF"/>
                </a:solidFill>
                <a:latin typeface="Arial" panose="020B0604020202020204" pitchFamily="34" charset="0"/>
              </a:rPr>
              <a:t>Норма</a:t>
            </a:r>
            <a:r>
              <a:rPr sz="2400" b="1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– относительная величина, соответствующая объёму запаса каждого элемента оборотных средств.</a:t>
            </a:r>
          </a:p>
          <a:p>
            <a:pPr algn="just"/>
            <a:r>
              <a:rPr lang="ru-RU" altLang="x-none"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Нормы устанавливаются в %, в денежном выражении, или в днях запаса и показывают количество оборотных средств необходимых для бесперебойной работы оборудования в течение определённого периода времени.</a:t>
            </a:r>
          </a:p>
          <a:p>
            <a:pPr algn="just"/>
            <a:r>
              <a:rPr lang="ru-RU" altLang="x-none" sz="24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400" b="1" i="1" u="none" dirty="0">
                <a:solidFill>
                  <a:srgbClr val="0000FF"/>
                </a:solidFill>
                <a:latin typeface="Arial" panose="020B0604020202020204" pitchFamily="34" charset="0"/>
              </a:rPr>
              <a:t>Норматив</a:t>
            </a:r>
            <a:r>
              <a:rPr sz="2400" u="none" dirty="0">
                <a:solidFill>
                  <a:schemeClr val="tx2"/>
                </a:solidFill>
                <a:latin typeface="Arial" panose="020B0604020202020204" pitchFamily="34" charset="0"/>
              </a:rPr>
              <a:t> – он показывает конкретное количество оборотных средств, необходимых для производства, либо единицы продукции, либо определённого объёма.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/>
      <p:bldP spid="297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/>
          <p:nvPr/>
        </p:nvSpPr>
        <p:spPr>
          <a:xfrm>
            <a:off x="3348038" y="557213"/>
            <a:ext cx="5256212" cy="3016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marL="457200" indent="-457200" algn="just" eaLnBrk="1" hangingPunct="1"/>
            <a:r>
              <a:rPr lang="ru-RU" altLang="x-none"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	Норма оборотных средств по каждому виду или однородной группе материалов учитывает время пребывания в: </a:t>
            </a:r>
            <a:endParaRPr sz="32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15363" name="Picture 5" descr="LANDS031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557963" y="4076700"/>
            <a:ext cx="2586037" cy="2605088"/>
          </a:xfrm>
        </p:spPr>
      </p:pic>
      <p:sp>
        <p:nvSpPr>
          <p:cNvPr id="60428" name="Rectangle 12"/>
          <p:cNvSpPr/>
          <p:nvPr/>
        </p:nvSpPr>
        <p:spPr>
          <a:xfrm>
            <a:off x="1258888" y="4076700"/>
            <a:ext cx="6048375" cy="20415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marL="457200" indent="-457200" algn="just" eaLnBrk="1" hangingPunct="1"/>
            <a:r>
              <a:rPr lang="ru-RU" altLang="x-none"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-    текущем запасе,</a:t>
            </a:r>
          </a:p>
          <a:p>
            <a:pPr marL="457200" indent="-457200" algn="just" eaLnBrk="1" hangingPunct="1">
              <a:buChar char="-"/>
            </a:pPr>
            <a:r>
              <a:rPr lang="ru-RU" altLang="x-none"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 страховом запасе,</a:t>
            </a:r>
          </a:p>
          <a:p>
            <a:pPr marL="457200" indent="-457200" algn="just" eaLnBrk="1" hangingPunct="1">
              <a:buChar char="-"/>
            </a:pPr>
            <a:r>
              <a:rPr lang="ru-RU" altLang="x-none"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 транспортном запасе,</a:t>
            </a:r>
          </a:p>
          <a:p>
            <a:pPr marL="457200" indent="-457200" algn="just" eaLnBrk="1" hangingPunct="1">
              <a:buChar char="-"/>
            </a:pPr>
            <a:r>
              <a:rPr lang="ru-RU" altLang="x-none"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 технологическом запасе.</a:t>
            </a:r>
            <a:r>
              <a:rPr sz="3200" b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5365" name="Picture 14" descr="COBJ064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403350" y="260350"/>
            <a:ext cx="1987550" cy="3417888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  <p:bldP spid="604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/>
          <p:nvPr/>
        </p:nvSpPr>
        <p:spPr>
          <a:xfrm>
            <a:off x="1258888" y="468313"/>
            <a:ext cx="7705725" cy="59467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just" defTabSz="914400">
              <a:tabLst>
                <a:tab pos="679450" algn="l"/>
              </a:tabLst>
            </a:pPr>
            <a:r>
              <a:rPr lang="ru-RU" altLang="x-none" sz="20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Текущий запас.</a:t>
            </a:r>
            <a:r>
              <a:rPr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Предназначен для обеспечения производства материальными ресурсами между двумя очередными поставками.</a:t>
            </a:r>
          </a:p>
          <a:p>
            <a:pPr algn="ctr" defTabSz="914400">
              <a:tabLst>
                <a:tab pos="679450" algn="l"/>
              </a:tabLst>
            </a:pPr>
            <a:r>
              <a:rPr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ТЗ = Рсут * Ип</a:t>
            </a:r>
            <a:endParaRPr sz="3600" u="none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defTabSz="914400">
              <a:tabLst>
                <a:tab pos="679450" algn="l"/>
              </a:tabLst>
            </a:pPr>
            <a:r>
              <a:rPr lang="ru-RU" altLang="x-none"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г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де	Рсут - среднесуточный расход </a:t>
            </a:r>
            <a:r>
              <a:rPr lang="ru-RU" altLang="x-none"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материальных </a:t>
            </a:r>
            <a:r>
              <a:rPr lang="ru-RU" altLang="x-none"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ресурсов (руб.)</a:t>
            </a:r>
          </a:p>
          <a:p>
            <a:pPr algn="just" defTabSz="914400">
              <a:tabLst>
                <a:tab pos="679450" algn="l"/>
              </a:tabLst>
            </a:pPr>
            <a:r>
              <a:rPr lang="ru-RU" altLang="x-none"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Ип – интервал между поставками (дни)</a:t>
            </a:r>
          </a:p>
          <a:p>
            <a:pPr algn="just" defTabSz="914400">
              <a:tabLst>
                <a:tab pos="679450" algn="l"/>
              </a:tabLst>
            </a:pPr>
            <a:r>
              <a:rPr lang="ru-RU" altLang="x-none" sz="32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Страховой запас.</a:t>
            </a:r>
            <a:r>
              <a:rPr sz="3200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Создается, если нарушение времени поставки материала связано</a:t>
            </a:r>
            <a:r>
              <a:rPr lang="ru-RU" altLang="x-none"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с поставщик</a:t>
            </a:r>
            <a:r>
              <a:rPr lang="ru-RU" altLang="x-none"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ом</a:t>
            </a:r>
            <a:r>
              <a:rPr sz="3200" u="none" dirty="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</a:p>
          <a:p>
            <a:pPr algn="ctr" defTabSz="914400">
              <a:tabLst>
                <a:tab pos="679450" algn="l"/>
              </a:tabLst>
            </a:pPr>
            <a:r>
              <a:rPr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СЗ = Рсут * Ип</a:t>
            </a:r>
            <a:r>
              <a:rPr lang="ru-RU" altLang="x-none"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с</a:t>
            </a:r>
            <a:r>
              <a:rPr lang="ru-RU" altLang="x-none" sz="3600" u="none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* 0,5</a:t>
            </a:r>
            <a:endParaRPr sz="3600" u="none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defTabSz="914400">
              <a:tabLst>
                <a:tab pos="679450" algn="l"/>
              </a:tabLst>
            </a:pPr>
            <a:r>
              <a:rPr lang="ru-RU" altLang="x-none" sz="20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endParaRPr sz="2000" u="none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DCDCD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/>
          <p:nvPr/>
        </p:nvSpPr>
        <p:spPr>
          <a:xfrm>
            <a:off x="1187450" y="293688"/>
            <a:ext cx="7777163" cy="61341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just" defTabSz="914400">
              <a:tabLst>
                <a:tab pos="679450" algn="l"/>
              </a:tabLst>
            </a:pPr>
            <a:r>
              <a:rPr lang="ru-RU" altLang="x-none" sz="20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Транспортный запас.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600" u="none" dirty="0">
                <a:solidFill>
                  <a:schemeClr val="tx2"/>
                </a:solidFill>
                <a:latin typeface="Arial" panose="020B0604020202020204" pitchFamily="34" charset="0"/>
              </a:rPr>
              <a:t>Создается, если нарушение времени поставки связано с транспортной организацией. Он рассчитывается аналогично страховому запасу.</a:t>
            </a:r>
          </a:p>
          <a:p>
            <a:pPr algn="ctr" defTabSz="914400">
              <a:tabLst>
                <a:tab pos="679450" algn="l"/>
              </a:tabLst>
            </a:pPr>
            <a:r>
              <a:rPr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ТРз = Рсут * Ип</a:t>
            </a:r>
            <a:r>
              <a:rPr lang="ru-RU" altLang="x-none"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т</a:t>
            </a:r>
            <a:r>
              <a:rPr lang="ru-RU" altLang="x-none" sz="3600" u="none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* 0,5</a:t>
            </a:r>
            <a:endParaRPr sz="3600" u="none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defTabSz="914400">
              <a:tabLst>
                <a:tab pos="679450" algn="l"/>
              </a:tabLst>
            </a:pPr>
            <a:r>
              <a:rPr lang="ru-RU" altLang="x-none" sz="2800" b="1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Технологический запас</a:t>
            </a:r>
            <a:r>
              <a:rPr sz="3200" u="none" dirty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  <a:r>
              <a:rPr sz="2800" u="none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sz="2600" u="none" dirty="0">
                <a:solidFill>
                  <a:schemeClr val="tx2"/>
                </a:solidFill>
                <a:latin typeface="Arial" panose="020B0604020202020204" pitchFamily="34" charset="0"/>
              </a:rPr>
              <a:t>Создается в тех случаях, когда поступающие материальные ценности не отвечают требованиям технологического процесса и до запуска в производство проходят соответствующую обработку.</a:t>
            </a:r>
          </a:p>
          <a:p>
            <a:pPr algn="ctr" defTabSz="914400">
              <a:tabLst>
                <a:tab pos="679450" algn="l"/>
              </a:tabLst>
            </a:pPr>
            <a:r>
              <a:rPr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Тех з = (ТЗ + СЗ + ТРз) * Ктех</a:t>
            </a:r>
          </a:p>
          <a:p>
            <a:pPr algn="just" defTabSz="914400">
              <a:tabLst>
                <a:tab pos="679450" algn="l"/>
              </a:tabLst>
            </a:pPr>
            <a:r>
              <a:rPr lang="ru-RU" altLang="x-none" sz="2600" u="none" dirty="0">
                <a:solidFill>
                  <a:schemeClr val="tx2"/>
                </a:solidFill>
                <a:latin typeface="Arial" panose="020B0604020202020204" pitchFamily="34" charset="0"/>
              </a:rPr>
              <a:t>г</a:t>
            </a:r>
            <a:r>
              <a:rPr sz="2600" u="none" dirty="0">
                <a:solidFill>
                  <a:schemeClr val="tx2"/>
                </a:solidFill>
                <a:latin typeface="Arial" panose="020B0604020202020204" pitchFamily="34" charset="0"/>
              </a:rPr>
              <a:t>де	Ктех – коэффициент технологического </a:t>
            </a:r>
            <a:r>
              <a:rPr lang="ru-RU" altLang="x-none" sz="2600" u="none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sz="2600" u="none" dirty="0">
                <a:solidFill>
                  <a:schemeClr val="tx2"/>
                </a:solidFill>
                <a:latin typeface="Arial" panose="020B0604020202020204" pitchFamily="34" charset="0"/>
              </a:rPr>
              <a:t>запаса.</a:t>
            </a:r>
          </a:p>
        </p:txBody>
      </p:sp>
      <p:sp>
        <p:nvSpPr>
          <p:cNvPr id="17411" name="AutoShape 5">
            <a:hlinkClick r:id="rId2" action="ppaction://hlinksldjump"/>
          </p:cNvPr>
          <p:cNvSpPr/>
          <p:nvPr/>
        </p:nvSpPr>
        <p:spPr>
          <a:xfrm>
            <a:off x="0" y="6308725"/>
            <a:ext cx="539750" cy="549275"/>
          </a:xfrm>
          <a:prstGeom prst="actionButtonHome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DB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/>
          <p:nvPr/>
        </p:nvSpPr>
        <p:spPr>
          <a:xfrm>
            <a:off x="179388" y="404813"/>
            <a:ext cx="8785225" cy="64087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1. </a:t>
            </a:r>
            <a:r>
              <a:rPr b="1" u="none" dirty="0">
                <a:solidFill>
                  <a:srgbClr val="0000FF"/>
                </a:solidFill>
                <a:latin typeface="Arial" panose="020B0604020202020204" pitchFamily="34" charset="0"/>
              </a:rPr>
              <a:t>Предметы труда, подготовленные для запуска в производственный процесс, характеризуют:</a:t>
            </a:r>
            <a:endParaRPr u="none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457200" indent="-457200" algn="just" defTabSz="914400">
              <a:tabLst>
                <a:tab pos="228600" algn="l"/>
              </a:tabLst>
            </a:pPr>
            <a:r>
              <a:rPr u="none" dirty="0">
                <a:latin typeface="Arial" panose="020B0604020202020204" pitchFamily="34" charset="0"/>
              </a:rPr>
              <a:t>а) производственные запасы;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u="none" dirty="0">
                <a:latin typeface="Arial" panose="020B0604020202020204" pitchFamily="34" charset="0"/>
              </a:rPr>
              <a:t>б) незавершенное производство;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u="none" dirty="0">
                <a:latin typeface="Arial" panose="020B0604020202020204" pitchFamily="34" charset="0"/>
              </a:rPr>
              <a:t>в) расходы будущих периодов.</a:t>
            </a:r>
            <a:endParaRPr lang="ru-RU" altLang="x-none" u="none" dirty="0">
              <a:latin typeface="Arial" panose="020B0604020202020204" pitchFamily="34" charset="0"/>
            </a:endParaRP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2. Какой элемент оборотных средств не нормируется:</a:t>
            </a:r>
            <a:endParaRPr lang="ru-RU" altLang="x-none" u="none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solidFill>
                  <a:schemeClr val="tx2"/>
                </a:solidFill>
                <a:latin typeface="Arial" panose="020B0604020202020204" pitchFamily="34" charset="0"/>
              </a:rPr>
              <a:t>а) производственные запасы;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б) готовая продукция на складе;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в) дебеторская задолженность.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3. Предельно-допустимая величина расходования какого-либо ресурса на единицу продукции:</a:t>
            </a:r>
            <a:endParaRPr lang="ru-RU" altLang="x-none" u="none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а) норматив;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б) нормирование;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в) норма.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4. Время, в течение которого оборотные средства совершают полный кругооборот:</a:t>
            </a:r>
            <a:endParaRPr lang="ru-RU" altLang="x-none" u="none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а) коэффициент оборачиваемости;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б) норма оборотных средств;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в) период оборота оборотных средств.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5. Коэффициент оборачиваемости оборотных средств определяется:</a:t>
            </a:r>
            <a:endParaRPr lang="ru-RU" altLang="x-none" u="none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а) К</a:t>
            </a:r>
            <a:r>
              <a:rPr lang="ru-RU" altLang="x-none" sz="1000" u="none" dirty="0">
                <a:latin typeface="Arial" panose="020B0604020202020204" pitchFamily="34" charset="0"/>
              </a:rPr>
              <a:t>0</a:t>
            </a:r>
            <a:r>
              <a:rPr lang="ru-RU" altLang="x-none" u="none" dirty="0">
                <a:latin typeface="Arial" panose="020B0604020202020204" pitchFamily="34" charset="0"/>
              </a:rPr>
              <a:t> = Р п / О С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б) К</a:t>
            </a:r>
            <a:r>
              <a:rPr lang="ru-RU" altLang="x-none" sz="1000" u="none" dirty="0">
                <a:latin typeface="Arial" panose="020B0604020202020204" pitchFamily="34" charset="0"/>
              </a:rPr>
              <a:t>0</a:t>
            </a:r>
            <a:r>
              <a:rPr lang="ru-RU" altLang="x-none" u="none" dirty="0">
                <a:latin typeface="Arial" panose="020B0604020202020204" pitchFamily="34" charset="0"/>
              </a:rPr>
              <a:t> = О С / Р п</a:t>
            </a:r>
          </a:p>
          <a:p>
            <a:pPr marL="457200" indent="-457200" algn="just" defTabSz="914400">
              <a:tabLst>
                <a:tab pos="228600" algn="l"/>
              </a:tabLst>
            </a:pPr>
            <a:r>
              <a:rPr lang="ru-RU" altLang="x-none" u="none" dirty="0">
                <a:latin typeface="Arial" panose="020B0604020202020204" pitchFamily="34" charset="0"/>
              </a:rPr>
              <a:t>в) К</a:t>
            </a:r>
            <a:r>
              <a:rPr lang="ru-RU" altLang="x-none" sz="1000" u="none" dirty="0">
                <a:latin typeface="Arial" panose="020B0604020202020204" pitchFamily="34" charset="0"/>
              </a:rPr>
              <a:t>0</a:t>
            </a:r>
            <a:r>
              <a:rPr lang="ru-RU" altLang="x-none" u="none" dirty="0">
                <a:latin typeface="Arial" panose="020B0604020202020204" pitchFamily="34" charset="0"/>
              </a:rPr>
              <a:t> = Р п ∙ О С</a:t>
            </a:r>
            <a:endParaRPr u="none" dirty="0">
              <a:latin typeface="Arial" panose="020B0604020202020204" pitchFamily="34" charset="0"/>
            </a:endParaRP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1116013" y="-100012"/>
            <a:ext cx="676910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ru-RU" sz="3600" b="1" u="none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Тест</a:t>
            </a:r>
          </a:p>
        </p:txBody>
      </p:sp>
      <p:sp>
        <p:nvSpPr>
          <p:cNvPr id="19460" name="AutoShape 7">
            <a:hlinkClick r:id="rId2" action="ppaction://hlinksldjump"/>
          </p:cNvPr>
          <p:cNvSpPr/>
          <p:nvPr/>
        </p:nvSpPr>
        <p:spPr>
          <a:xfrm>
            <a:off x="8604250" y="6308725"/>
            <a:ext cx="539750" cy="549275"/>
          </a:xfrm>
          <a:prstGeom prst="actionButtonHome">
            <a:avLst/>
          </a:prstGeom>
          <a:solidFill>
            <a:srgbClr val="FFDBFF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DB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/>
          <p:nvPr/>
        </p:nvSpPr>
        <p:spPr>
          <a:xfrm>
            <a:off x="2843530" y="2060575"/>
            <a:ext cx="3491230" cy="27133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noAutofit/>
          </a:bodyPr>
          <a:lstStyle/>
          <a:p>
            <a:pPr marL="457200" indent="-457200" algn="ctr" defTabSz="914400">
              <a:tabLst>
                <a:tab pos="228600" algn="l"/>
              </a:tabLst>
            </a:pPr>
            <a:r>
              <a:rPr lang="ru-RU" altLang="x-none"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1. А</a:t>
            </a:r>
          </a:p>
          <a:p>
            <a:pPr marL="457200" indent="-457200" algn="ctr" defTabSz="914400">
              <a:tabLst>
                <a:tab pos="228600" algn="l"/>
              </a:tabLst>
            </a:pPr>
            <a:r>
              <a:rPr lang="ru-RU" altLang="en-US"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2. В</a:t>
            </a:r>
          </a:p>
          <a:p>
            <a:pPr marL="457200" indent="-457200" algn="ctr" defTabSz="914400">
              <a:tabLst>
                <a:tab pos="228600" algn="l"/>
              </a:tabLst>
            </a:pPr>
            <a:r>
              <a:rPr lang="ru-RU" altLang="en-US"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3. В</a:t>
            </a:r>
          </a:p>
          <a:p>
            <a:pPr marL="457200" indent="-457200" algn="ctr" defTabSz="914400">
              <a:tabLst>
                <a:tab pos="228600" algn="l"/>
              </a:tabLst>
            </a:pPr>
            <a:r>
              <a:rPr lang="ru-RU" altLang="en-US"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4. В</a:t>
            </a:r>
          </a:p>
          <a:p>
            <a:pPr marL="457200" indent="-457200" algn="ctr" defTabSz="914400">
              <a:tabLst>
                <a:tab pos="228600" algn="l"/>
              </a:tabLst>
            </a:pPr>
            <a:r>
              <a:rPr lang="ru-RU" altLang="en-US" sz="32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5. А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1116013" y="-100012"/>
            <a:ext cx="6769100" cy="6451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ru-RU" sz="3600" b="1" u="none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Ответы</a:t>
            </a:r>
          </a:p>
        </p:txBody>
      </p:sp>
      <p:sp>
        <p:nvSpPr>
          <p:cNvPr id="19460" name="AutoShape 7">
            <a:hlinkClick r:id="rId2" action="ppaction://hlinksldjump"/>
          </p:cNvPr>
          <p:cNvSpPr/>
          <p:nvPr/>
        </p:nvSpPr>
        <p:spPr>
          <a:xfrm>
            <a:off x="8604250" y="6308725"/>
            <a:ext cx="539750" cy="549275"/>
          </a:xfrm>
          <a:prstGeom prst="actionButtonHome">
            <a:avLst/>
          </a:prstGeom>
          <a:solidFill>
            <a:srgbClr val="FFDBFF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18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DB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/>
          <p:nvPr/>
        </p:nvSpPr>
        <p:spPr>
          <a:xfrm>
            <a:off x="2843530" y="2060575"/>
            <a:ext cx="3491230" cy="27133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noAutofit/>
          </a:bodyPr>
          <a:lstStyle/>
          <a:p>
            <a:pPr marL="457200" indent="-457200" algn="ctr" defTabSz="914400">
              <a:tabLst>
                <a:tab pos="228600" algn="l"/>
              </a:tabLst>
            </a:pPr>
            <a:endParaRPr lang="ru-RU" altLang="en-US" sz="3200" b="1" u="none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1204595" y="404664"/>
            <a:ext cx="6769100" cy="6451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ru-RU" sz="3600" b="1" u="none" kern="1200" cap="none" spc="0" normalizeH="0" baseline="0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Рефлексия</a:t>
            </a:r>
            <a:endParaRPr kumimoji="0" lang="ru-RU" sz="3600" b="1" u="none" kern="1200" cap="none" spc="0" normalizeH="0" baseline="0" noProof="0" dirty="0" smtClean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60" name="AutoShape 7">
            <a:hlinkClick r:id="rId2" action="ppaction://hlinksldjump"/>
          </p:cNvPr>
          <p:cNvSpPr/>
          <p:nvPr/>
        </p:nvSpPr>
        <p:spPr>
          <a:xfrm>
            <a:off x="8604250" y="6308725"/>
            <a:ext cx="539750" cy="549275"/>
          </a:xfrm>
          <a:prstGeom prst="actionButtonHome">
            <a:avLst/>
          </a:prstGeom>
          <a:solidFill>
            <a:srgbClr val="FFDBFF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4595" y="1093734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u="none" dirty="0" smtClean="0">
                <a:latin typeface="Times New Roman" pitchFamily="18" charset="0"/>
                <a:cs typeface="Times New Roman" pitchFamily="18" charset="0"/>
              </a:rPr>
              <a:t>Продолжите </a:t>
            </a:r>
            <a:r>
              <a:rPr lang="ru-RU" sz="3600" u="none" dirty="0">
                <a:latin typeface="Times New Roman" pitchFamily="18" charset="0"/>
                <a:cs typeface="Times New Roman" pitchFamily="18" charset="0"/>
              </a:rPr>
              <a:t>предложение « Мне на </a:t>
            </a:r>
            <a:r>
              <a:rPr lang="ru-RU" sz="3600" u="none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u="none" dirty="0" smtClean="0">
                <a:latin typeface="Times New Roman" pitchFamily="18" charset="0"/>
                <a:cs typeface="Times New Roman" pitchFamily="18" charset="0"/>
              </a:rPr>
              <a:t>анятии </a:t>
            </a:r>
            <a:r>
              <a:rPr lang="ru-RU" sz="3600" u="none" dirty="0">
                <a:latin typeface="Times New Roman" pitchFamily="18" charset="0"/>
                <a:cs typeface="Times New Roman" pitchFamily="18" charset="0"/>
              </a:rPr>
              <a:t>было…, потому что……», вставив нужное наречие: весело, интересно, трудно, скучно… и записать его на </a:t>
            </a:r>
            <a:r>
              <a:rPr lang="ru-RU" sz="3600" u="none" dirty="0" err="1">
                <a:latin typeface="Times New Roman" pitchFamily="18" charset="0"/>
                <a:cs typeface="Times New Roman" pitchFamily="18" charset="0"/>
              </a:rPr>
              <a:t>стикере</a:t>
            </a:r>
            <a:r>
              <a:rPr lang="ru-RU" sz="3600" u="none" dirty="0">
                <a:latin typeface="Times New Roman" pitchFamily="18" charset="0"/>
                <a:cs typeface="Times New Roman" pitchFamily="18" charset="0"/>
              </a:rPr>
              <a:t> определённого цвета.</a:t>
            </a:r>
            <a:endParaRPr lang="ru-RU" sz="3600" u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268" y="4355068"/>
            <a:ext cx="2393429" cy="250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958975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1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DC79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2075" tIns="46038" rIns="92075" bIns="46038" anchor="ctr" anchorCtr="0"/>
          <a:lstStyle/>
          <a:p>
            <a:pPr algn="ctr" eaLnBrk="1" hangingPunct="1"/>
            <a:r>
              <a:rPr lang="ru-RU" altLang="x-none" sz="4800" b="1" u="sng" dirty="0">
                <a:solidFill>
                  <a:srgbClr val="0000FF"/>
                </a:solidFill>
              </a:rPr>
              <a:t>Краткое содержание темы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2339975" y="1484313"/>
            <a:ext cx="4895850" cy="1152525"/>
          </a:xfrm>
        </p:spPr>
        <p:txBody>
          <a:bodyPr vert="horz" wrap="square" lIns="92075" tIns="46038" rIns="92075" bIns="46038" anchor="t" anchorCtr="0"/>
          <a:lstStyle/>
          <a:p>
            <a:pPr eaLnBrk="1" hangingPunct="1">
              <a:buNone/>
            </a:pPr>
            <a:r>
              <a:rPr lang="ru-RU" altLang="x-none" dirty="0"/>
              <a:t>	Состав и структура оборотных средств</a:t>
            </a:r>
          </a:p>
        </p:txBody>
      </p:sp>
      <p:sp>
        <p:nvSpPr>
          <p:cNvPr id="7173" name="AutoShape 1029">
            <a:hlinkClick r:id="rId3" action="ppaction://hlinksldjump"/>
          </p:cNvPr>
          <p:cNvSpPr/>
          <p:nvPr/>
        </p:nvSpPr>
        <p:spPr>
          <a:xfrm>
            <a:off x="1765300" y="1771650"/>
            <a:ext cx="503238" cy="504825"/>
          </a:xfrm>
          <a:prstGeom prst="actionButtonInformation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7174" name="AutoShape 1030">
            <a:hlinkClick r:id="rId4" action="ppaction://hlinksldjump"/>
          </p:cNvPr>
          <p:cNvSpPr/>
          <p:nvPr/>
        </p:nvSpPr>
        <p:spPr>
          <a:xfrm>
            <a:off x="1763713" y="2924175"/>
            <a:ext cx="504825" cy="503238"/>
          </a:xfrm>
          <a:prstGeom prst="actionButtonInformation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7175" name="AutoShape 1031">
            <a:hlinkClick r:id="rId5" action="ppaction://hlinksldjump"/>
          </p:cNvPr>
          <p:cNvSpPr/>
          <p:nvPr/>
        </p:nvSpPr>
        <p:spPr>
          <a:xfrm>
            <a:off x="1763713" y="4292600"/>
            <a:ext cx="504825" cy="504825"/>
          </a:xfrm>
          <a:prstGeom prst="actionButtonInformation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7176" name="AutoShape 1032">
            <a:hlinkClick r:id="rId6" action="ppaction://hlinksldjump"/>
          </p:cNvPr>
          <p:cNvSpPr/>
          <p:nvPr/>
        </p:nvSpPr>
        <p:spPr>
          <a:xfrm>
            <a:off x="1763713" y="5661025"/>
            <a:ext cx="504825" cy="503238"/>
          </a:xfrm>
          <a:prstGeom prst="actionButtonInformation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7177" name="Rectangle 1033"/>
          <p:cNvSpPr/>
          <p:nvPr/>
        </p:nvSpPr>
        <p:spPr>
          <a:xfrm>
            <a:off x="2338388" y="2708275"/>
            <a:ext cx="6049962" cy="1008063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</a:pPr>
            <a:r>
              <a:rPr lang="ru-RU" altLang="x-none" sz="3200" b="1" u="none" dirty="0">
                <a:latin typeface="Arial" panose="020B0604020202020204" pitchFamily="34" charset="0"/>
              </a:rPr>
              <a:t>	Источники формирования оборотных средств</a:t>
            </a:r>
          </a:p>
        </p:txBody>
      </p:sp>
      <p:sp>
        <p:nvSpPr>
          <p:cNvPr id="7178" name="Rectangle 1034"/>
          <p:cNvSpPr/>
          <p:nvPr/>
        </p:nvSpPr>
        <p:spPr>
          <a:xfrm>
            <a:off x="2303463" y="3859213"/>
            <a:ext cx="6445250" cy="144145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</a:pPr>
            <a:r>
              <a:rPr lang="ru-RU" altLang="x-none" sz="3200" b="1" u="none" dirty="0">
                <a:latin typeface="Arial" panose="020B0604020202020204" pitchFamily="34" charset="0"/>
              </a:rPr>
              <a:t>	Показатели эффективного использования оборотных средств</a:t>
            </a:r>
          </a:p>
        </p:txBody>
      </p:sp>
      <p:sp>
        <p:nvSpPr>
          <p:cNvPr id="7179" name="Rectangle 1035"/>
          <p:cNvSpPr/>
          <p:nvPr/>
        </p:nvSpPr>
        <p:spPr>
          <a:xfrm>
            <a:off x="2268538" y="5445125"/>
            <a:ext cx="6229350" cy="1141413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</a:pPr>
            <a:r>
              <a:rPr lang="ru-RU" altLang="x-none" sz="3200" b="1" u="none" dirty="0">
                <a:latin typeface="Arial" panose="020B0604020202020204" pitchFamily="34" charset="0"/>
              </a:rPr>
              <a:t>	Нормирование оборотных средств</a:t>
            </a:r>
          </a:p>
        </p:txBody>
      </p:sp>
    </p:spTree>
  </p:cSld>
  <p:clrMapOvr>
    <a:masterClrMapping/>
  </p:clrMapOvr>
  <p:transition advClick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2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701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201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483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983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7173" grpId="0" animBg="1"/>
      <p:bldP spid="7174" grpId="0" animBg="1"/>
      <p:bldP spid="7175" grpId="0" animBg="1"/>
      <p:bldP spid="7176" grpId="0" animBg="1"/>
      <p:bldP spid="7177" grpId="0" build="p"/>
      <p:bldP spid="7178" grpId="0" build="p"/>
      <p:bldP spid="71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75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/>
          </p:cNvSpPr>
          <p:nvPr>
            <p:ph type="title"/>
          </p:nvPr>
        </p:nvSpPr>
        <p:spPr>
          <a:xfrm>
            <a:off x="1403350" y="620713"/>
            <a:ext cx="7491413" cy="2447925"/>
          </a:xfrm>
        </p:spPr>
        <p:txBody>
          <a:bodyPr vert="horz" wrap="square" lIns="92075" tIns="46038" rIns="92075" bIns="46038" anchor="ctr" anchorCtr="0"/>
          <a:lstStyle/>
          <a:p>
            <a:pPr algn="ctr" eaLnBrk="1" hangingPunct="1"/>
            <a:r>
              <a:rPr lang="ru-RU" altLang="x-none" sz="3200" b="1" u="sng" dirty="0">
                <a:solidFill>
                  <a:srgbClr val="0000FF"/>
                </a:solidFill>
              </a:rPr>
              <a:t>Оборотные средства</a:t>
            </a:r>
            <a:r>
              <a:rPr lang="ru-RU" altLang="x-none" sz="2800" dirty="0">
                <a:solidFill>
                  <a:schemeClr val="tx1"/>
                </a:solidFill>
              </a:rPr>
              <a:t> - </a:t>
            </a:r>
            <a:r>
              <a:rPr lang="ru-RU" altLang="x-none" sz="2800" b="1" dirty="0">
                <a:solidFill>
                  <a:schemeClr val="tx1"/>
                </a:solidFill>
                <a:latin typeface="Arial" panose="020B0604020202020204" pitchFamily="34" charset="0"/>
              </a:rPr>
              <a:t>это денежные средства, которые идут на формирование оборотных производственных фондов и фондов обращения</a:t>
            </a:r>
            <a:r>
              <a:rPr lang="ru-RU" altLang="x-none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7109" name="Rectangle 5"/>
          <p:cNvSpPr/>
          <p:nvPr/>
        </p:nvSpPr>
        <p:spPr>
          <a:xfrm>
            <a:off x="5219700" y="4221163"/>
            <a:ext cx="3641725" cy="17383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/>
            <a:r>
              <a:rPr lang="ru-RU" altLang="x-none" sz="2800" b="1" dirty="0">
                <a:solidFill>
                  <a:srgbClr val="0000FF"/>
                </a:solidFill>
                <a:latin typeface="Arial" panose="020B0604020202020204" pitchFamily="34" charset="0"/>
              </a:rPr>
              <a:t>Структура</a:t>
            </a:r>
          </a:p>
          <a:p>
            <a:r>
              <a:rPr lang="ru-RU" altLang="x-none" sz="2000" b="1" u="none" dirty="0">
                <a:latin typeface="Arial" panose="020B0604020202020204" pitchFamily="34" charset="0"/>
              </a:rPr>
              <a:t>- соотношение между отдельными элементами оборотных средств, выраженное в %.</a:t>
            </a:r>
            <a:r>
              <a:rPr sz="2000" b="1" u="none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7110" name="Rectangle 6"/>
          <p:cNvSpPr/>
          <p:nvPr/>
        </p:nvSpPr>
        <p:spPr>
          <a:xfrm>
            <a:off x="1476375" y="4149725"/>
            <a:ext cx="3455988" cy="1860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800" b="1" dirty="0">
                <a:solidFill>
                  <a:srgbClr val="0000FF"/>
                </a:solidFill>
                <a:latin typeface="Arial" panose="020B0604020202020204" pitchFamily="34" charset="0"/>
              </a:rPr>
              <a:t>Состав</a:t>
            </a:r>
            <a:endParaRPr lang="ru-RU" altLang="x-none" sz="2800" b="1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ru-RU" altLang="x-none" sz="2800" b="1" u="none" dirty="0">
                <a:latin typeface="Arial" panose="020B0604020202020204" pitchFamily="34" charset="0"/>
              </a:rPr>
              <a:t>- </a:t>
            </a:r>
            <a:r>
              <a:rPr sz="2000" b="1" u="none" dirty="0">
                <a:latin typeface="Arial" panose="020B0604020202020204" pitchFamily="34" charset="0"/>
              </a:rPr>
              <a:t>совокупность элементов, образующих оборотные средства предприятия.</a:t>
            </a:r>
            <a:endParaRPr lang="ru-RU" altLang="x-none" sz="2000" b="1" u="none" dirty="0">
              <a:latin typeface="Arial" panose="020B0604020202020204" pitchFamily="34" charset="0"/>
            </a:endParaRPr>
          </a:p>
        </p:txBody>
      </p:sp>
      <p:sp>
        <p:nvSpPr>
          <p:cNvPr id="47112" name="AutoShape 8"/>
          <p:cNvSpPr/>
          <p:nvPr/>
        </p:nvSpPr>
        <p:spPr>
          <a:xfrm rot="2142161">
            <a:off x="3714750" y="3119438"/>
            <a:ext cx="431800" cy="1008062"/>
          </a:xfrm>
          <a:prstGeom prst="downArrow">
            <a:avLst>
              <a:gd name="adj1" fmla="val 32240"/>
              <a:gd name="adj2" fmla="val 55867"/>
            </a:avLst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47113" name="AutoShape 9"/>
          <p:cNvSpPr/>
          <p:nvPr/>
        </p:nvSpPr>
        <p:spPr>
          <a:xfrm rot="-2269861">
            <a:off x="6300788" y="3141663"/>
            <a:ext cx="431800" cy="1008062"/>
          </a:xfrm>
          <a:prstGeom prst="downArrow">
            <a:avLst>
              <a:gd name="adj1" fmla="val 32240"/>
              <a:gd name="adj2" fmla="val 55867"/>
            </a:avLst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0" grpId="0"/>
      <p:bldP spid="47112" grpId="0" animBg="1"/>
      <p:bldP spid="471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A5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1403033" y="260668"/>
            <a:ext cx="7634287" cy="431800"/>
          </a:xfrm>
        </p:spPr>
        <p:txBody>
          <a:bodyPr vert="horz" wrap="square" lIns="92075" tIns="46038" rIns="92075" bIns="46038" anchor="ctr" anchorCtr="0"/>
          <a:lstStyle/>
          <a:p>
            <a:pPr algn="ctr" eaLnBrk="1" hangingPunct="1"/>
            <a:r>
              <a:rPr lang="ru-RU" altLang="x-none" sz="2800" b="1" u="sng" dirty="0">
                <a:solidFill>
                  <a:srgbClr val="0000FF"/>
                </a:solidFill>
              </a:rPr>
              <a:t>Состав и структура оборотных средств</a:t>
            </a:r>
          </a:p>
        </p:txBody>
      </p:sp>
      <p:sp>
        <p:nvSpPr>
          <p:cNvPr id="9257" name="Rectangle 1065"/>
          <p:cNvSpPr/>
          <p:nvPr/>
        </p:nvSpPr>
        <p:spPr>
          <a:xfrm>
            <a:off x="3492500" y="765175"/>
            <a:ext cx="3136900" cy="674688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r>
              <a:rPr lang="ru-RU" altLang="x-none" sz="2000" b="1" u="none" dirty="0">
                <a:latin typeface="Arial" panose="020B0604020202020204" pitchFamily="34" charset="0"/>
              </a:rPr>
              <a:t>Оборотные средства</a:t>
            </a:r>
          </a:p>
        </p:txBody>
      </p:sp>
      <p:sp>
        <p:nvSpPr>
          <p:cNvPr id="9258" name="Rectangle 1066"/>
          <p:cNvSpPr/>
          <p:nvPr/>
        </p:nvSpPr>
        <p:spPr>
          <a:xfrm>
            <a:off x="1258888" y="1628775"/>
            <a:ext cx="3313112" cy="1008063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b="1" u="none" dirty="0">
                <a:latin typeface="Arial" panose="020B0604020202020204" pitchFamily="34" charset="0"/>
              </a:rPr>
              <a:t>Оборотные производственные фонды</a:t>
            </a:r>
          </a:p>
          <a:p>
            <a:pPr algn="ctr"/>
            <a:endParaRPr lang="ru-RU" altLang="x-none" sz="1600" u="none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9259" name="Rectangle 1067"/>
          <p:cNvSpPr/>
          <p:nvPr/>
        </p:nvSpPr>
        <p:spPr>
          <a:xfrm>
            <a:off x="4716463" y="1628775"/>
            <a:ext cx="4175125" cy="1001713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b="1" u="none" dirty="0">
                <a:latin typeface="Arial" panose="020B0604020202020204" pitchFamily="34" charset="0"/>
              </a:rPr>
              <a:t>Фонды обращения</a:t>
            </a:r>
          </a:p>
        </p:txBody>
      </p:sp>
      <p:sp>
        <p:nvSpPr>
          <p:cNvPr id="9260" name="Rectangle 1068"/>
          <p:cNvSpPr/>
          <p:nvPr/>
        </p:nvSpPr>
        <p:spPr>
          <a:xfrm>
            <a:off x="1258888" y="3068638"/>
            <a:ext cx="1009650" cy="137953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Произ-водст-венные запасы</a:t>
            </a:r>
            <a:br>
              <a:rPr lang="ru-RU" altLang="x-none" sz="1400" b="1" u="none" dirty="0">
                <a:latin typeface="Arial" panose="020B0604020202020204" pitchFamily="34" charset="0"/>
              </a:rPr>
            </a:br>
            <a:endParaRPr lang="ru-RU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9261" name="Rectangle 1069"/>
          <p:cNvSpPr/>
          <p:nvPr/>
        </p:nvSpPr>
        <p:spPr>
          <a:xfrm>
            <a:off x="6732588" y="3068638"/>
            <a:ext cx="1079500" cy="1090612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Денеж-ные средства</a:t>
            </a:r>
            <a:br>
              <a:rPr lang="ru-RU" altLang="x-none" sz="1400" b="1" u="none" dirty="0">
                <a:latin typeface="Arial" panose="020B0604020202020204" pitchFamily="34" charset="0"/>
              </a:rPr>
            </a:br>
            <a:endParaRPr lang="ru-RU" altLang="x-none" sz="2000" b="1" u="none" dirty="0">
              <a:latin typeface="Arial" panose="020B0604020202020204" pitchFamily="34" charset="0"/>
            </a:endParaRPr>
          </a:p>
        </p:txBody>
      </p:sp>
      <p:sp>
        <p:nvSpPr>
          <p:cNvPr id="9262" name="Rectangle 1070"/>
          <p:cNvSpPr/>
          <p:nvPr/>
        </p:nvSpPr>
        <p:spPr>
          <a:xfrm>
            <a:off x="2339975" y="3068638"/>
            <a:ext cx="1079500" cy="136842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Незавер-шенное произ-водство</a:t>
            </a:r>
            <a:br>
              <a:rPr lang="ru-RU" altLang="x-none" sz="1400" b="1" u="none" dirty="0">
                <a:latin typeface="Arial" panose="020B0604020202020204" pitchFamily="34" charset="0"/>
              </a:rPr>
            </a:br>
            <a:endParaRPr lang="ru-RU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9263" name="Rectangle 1071"/>
          <p:cNvSpPr/>
          <p:nvPr/>
        </p:nvSpPr>
        <p:spPr>
          <a:xfrm>
            <a:off x="3492500" y="3068638"/>
            <a:ext cx="1079500" cy="136842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Расходы будущих периодов</a:t>
            </a:r>
          </a:p>
          <a:p>
            <a:pPr algn="ctr"/>
            <a:endParaRPr lang="ru-RU" altLang="x-none" sz="1400" b="1" u="none" dirty="0">
              <a:latin typeface="Arial" panose="020B0604020202020204" pitchFamily="34" charset="0"/>
            </a:endParaRPr>
          </a:p>
          <a:p>
            <a:pPr algn="ctr"/>
            <a:endParaRPr lang="ru-RU" altLang="x-none" sz="1400" b="1" dirty="0">
              <a:latin typeface="Arial" panose="020B0604020202020204" pitchFamily="34" charset="0"/>
            </a:endParaRPr>
          </a:p>
        </p:txBody>
      </p:sp>
      <p:sp>
        <p:nvSpPr>
          <p:cNvPr id="9264" name="Rectangle 1072"/>
          <p:cNvSpPr/>
          <p:nvPr/>
        </p:nvSpPr>
        <p:spPr>
          <a:xfrm>
            <a:off x="5724525" y="3068638"/>
            <a:ext cx="936625" cy="137953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Готовая продукция в пути</a:t>
            </a:r>
            <a:br>
              <a:rPr lang="ru-RU" altLang="x-none" sz="1400" b="1" u="none" dirty="0">
                <a:latin typeface="Arial" panose="020B0604020202020204" pitchFamily="34" charset="0"/>
              </a:rPr>
            </a:br>
            <a:endParaRPr lang="ru-RU" altLang="x-none" sz="1400" b="1" dirty="0">
              <a:latin typeface="Arial" panose="020B0604020202020204" pitchFamily="34" charset="0"/>
            </a:endParaRPr>
          </a:p>
        </p:txBody>
      </p:sp>
      <p:sp>
        <p:nvSpPr>
          <p:cNvPr id="9265" name="Rectangle 1073"/>
          <p:cNvSpPr/>
          <p:nvPr/>
        </p:nvSpPr>
        <p:spPr>
          <a:xfrm>
            <a:off x="4716463" y="3068638"/>
            <a:ext cx="936625" cy="137953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Готовая продукция на складе</a:t>
            </a:r>
            <a:br>
              <a:rPr lang="ru-RU" altLang="x-none" sz="1400" b="1" u="none" dirty="0">
                <a:latin typeface="Arial" panose="020B0604020202020204" pitchFamily="34" charset="0"/>
              </a:rPr>
            </a:br>
            <a:endParaRPr lang="ru-RU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9266" name="Rectangle 1074"/>
          <p:cNvSpPr/>
          <p:nvPr/>
        </p:nvSpPr>
        <p:spPr>
          <a:xfrm>
            <a:off x="7885113" y="3068638"/>
            <a:ext cx="1006475" cy="137953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Дебеторская задолженность </a:t>
            </a:r>
            <a:br>
              <a:rPr lang="ru-RU" altLang="x-none" sz="1400" b="1" u="none" dirty="0">
                <a:latin typeface="Arial" panose="020B0604020202020204" pitchFamily="34" charset="0"/>
              </a:rPr>
            </a:br>
            <a:endParaRPr lang="ru-RU" altLang="x-none" sz="2000" dirty="0">
              <a:latin typeface="Arial" panose="020B0604020202020204" pitchFamily="34" charset="0"/>
            </a:endParaRPr>
          </a:p>
        </p:txBody>
      </p:sp>
      <p:sp>
        <p:nvSpPr>
          <p:cNvPr id="9267" name="Rectangle 1075"/>
          <p:cNvSpPr/>
          <p:nvPr/>
        </p:nvSpPr>
        <p:spPr>
          <a:xfrm>
            <a:off x="6300788" y="4868863"/>
            <a:ext cx="1011237" cy="53022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На р/сч</a:t>
            </a:r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9268" name="Rectangle 1076"/>
          <p:cNvSpPr/>
          <p:nvPr/>
        </p:nvSpPr>
        <p:spPr>
          <a:xfrm>
            <a:off x="7380288" y="4868863"/>
            <a:ext cx="1011237" cy="53022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400" b="1" u="none" dirty="0">
                <a:latin typeface="Arial" panose="020B0604020202020204" pitchFamily="34" charset="0"/>
              </a:rPr>
              <a:t>В кассе</a:t>
            </a:r>
            <a:endParaRPr lang="ru-RU" altLang="x-none" sz="1400" b="1" dirty="0">
              <a:latin typeface="Arial" panose="020B0604020202020204" pitchFamily="34" charset="0"/>
            </a:endParaRPr>
          </a:p>
        </p:txBody>
      </p:sp>
      <p:sp>
        <p:nvSpPr>
          <p:cNvPr id="9269" name="Rectangle 1077"/>
          <p:cNvSpPr/>
          <p:nvPr/>
        </p:nvSpPr>
        <p:spPr>
          <a:xfrm>
            <a:off x="1258888" y="5589588"/>
            <a:ext cx="4392612" cy="93503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600" b="1" u="none" dirty="0">
                <a:latin typeface="Arial" panose="020B0604020202020204" pitchFamily="34" charset="0"/>
              </a:rPr>
              <a:t>Нормируемые оборотные</a:t>
            </a:r>
          </a:p>
          <a:p>
            <a:pPr algn="ctr"/>
            <a:r>
              <a:rPr lang="ru-RU" altLang="x-none" sz="1600" b="1" u="none" dirty="0">
                <a:latin typeface="Arial" panose="020B0604020202020204" pitchFamily="34" charset="0"/>
              </a:rPr>
              <a:t>средства</a:t>
            </a:r>
            <a:br>
              <a:rPr lang="ru-RU" altLang="x-none" sz="1600" b="1" u="none" dirty="0">
                <a:latin typeface="Arial" panose="020B0604020202020204" pitchFamily="34" charset="0"/>
              </a:rPr>
            </a:br>
            <a:endParaRPr lang="ru-RU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9270" name="Rectangle 1078"/>
          <p:cNvSpPr/>
          <p:nvPr/>
        </p:nvSpPr>
        <p:spPr>
          <a:xfrm>
            <a:off x="5724525" y="5589588"/>
            <a:ext cx="3167063" cy="93503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ru-RU" altLang="x-none" sz="1600" b="1" u="none" dirty="0">
                <a:latin typeface="Arial" panose="020B0604020202020204" pitchFamily="34" charset="0"/>
              </a:rPr>
              <a:t>Ненормируемые оборотные средства</a:t>
            </a:r>
            <a:br>
              <a:rPr lang="ru-RU" altLang="x-none" sz="1600" b="1" u="none" dirty="0">
                <a:latin typeface="Arial" panose="020B0604020202020204" pitchFamily="34" charset="0"/>
              </a:rPr>
            </a:br>
            <a:endParaRPr lang="ru-RU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9272" name="Line 1080"/>
          <p:cNvSpPr/>
          <p:nvPr/>
        </p:nvSpPr>
        <p:spPr>
          <a:xfrm>
            <a:off x="1763713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74" name="Line 1082"/>
          <p:cNvSpPr/>
          <p:nvPr/>
        </p:nvSpPr>
        <p:spPr>
          <a:xfrm>
            <a:off x="2916238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75" name="Line 1083"/>
          <p:cNvSpPr/>
          <p:nvPr/>
        </p:nvSpPr>
        <p:spPr>
          <a:xfrm>
            <a:off x="3995738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76" name="Line 1084"/>
          <p:cNvSpPr/>
          <p:nvPr/>
        </p:nvSpPr>
        <p:spPr>
          <a:xfrm>
            <a:off x="5219700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77" name="Line 1085"/>
          <p:cNvSpPr/>
          <p:nvPr/>
        </p:nvSpPr>
        <p:spPr>
          <a:xfrm>
            <a:off x="6227763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78" name="Line 1086"/>
          <p:cNvSpPr/>
          <p:nvPr/>
        </p:nvSpPr>
        <p:spPr>
          <a:xfrm>
            <a:off x="7308850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79" name="Line 1087"/>
          <p:cNvSpPr/>
          <p:nvPr/>
        </p:nvSpPr>
        <p:spPr>
          <a:xfrm>
            <a:off x="8388350" y="2636838"/>
            <a:ext cx="0" cy="431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0" name="Line 1088"/>
          <p:cNvSpPr/>
          <p:nvPr/>
        </p:nvSpPr>
        <p:spPr>
          <a:xfrm flipH="1">
            <a:off x="6732588" y="4149725"/>
            <a:ext cx="503237" cy="719138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1" name="Line 1089"/>
          <p:cNvSpPr/>
          <p:nvPr/>
        </p:nvSpPr>
        <p:spPr>
          <a:xfrm>
            <a:off x="7380288" y="4149725"/>
            <a:ext cx="504825" cy="719138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2" name="Line 1090"/>
          <p:cNvSpPr/>
          <p:nvPr/>
        </p:nvSpPr>
        <p:spPr>
          <a:xfrm>
            <a:off x="1835150" y="4437063"/>
            <a:ext cx="0" cy="115252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3" name="Line 1091"/>
          <p:cNvSpPr/>
          <p:nvPr/>
        </p:nvSpPr>
        <p:spPr>
          <a:xfrm>
            <a:off x="2916238" y="4437063"/>
            <a:ext cx="0" cy="115252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4" name="Line 1092"/>
          <p:cNvSpPr/>
          <p:nvPr/>
        </p:nvSpPr>
        <p:spPr>
          <a:xfrm>
            <a:off x="3995738" y="4437063"/>
            <a:ext cx="0" cy="115252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5" name="Line 1093"/>
          <p:cNvSpPr/>
          <p:nvPr/>
        </p:nvSpPr>
        <p:spPr>
          <a:xfrm>
            <a:off x="5148263" y="4437063"/>
            <a:ext cx="0" cy="115252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6" name="Line 1094"/>
          <p:cNvSpPr/>
          <p:nvPr/>
        </p:nvSpPr>
        <p:spPr>
          <a:xfrm>
            <a:off x="8532813" y="4437063"/>
            <a:ext cx="0" cy="115252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7" name="Line 1095"/>
          <p:cNvSpPr/>
          <p:nvPr/>
        </p:nvSpPr>
        <p:spPr>
          <a:xfrm>
            <a:off x="6156325" y="4437063"/>
            <a:ext cx="0" cy="115252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2" name="Group 1102"/>
          <p:cNvGrpSpPr/>
          <p:nvPr/>
        </p:nvGrpSpPr>
        <p:grpSpPr>
          <a:xfrm>
            <a:off x="2843213" y="1125538"/>
            <a:ext cx="649287" cy="503237"/>
            <a:chOff x="1791" y="709"/>
            <a:chExt cx="409" cy="317"/>
          </a:xfrm>
        </p:grpSpPr>
        <p:sp>
          <p:nvSpPr>
            <p:cNvPr id="3" name="Line 1096"/>
            <p:cNvSpPr/>
            <p:nvPr/>
          </p:nvSpPr>
          <p:spPr>
            <a:xfrm flipH="1">
              <a:off x="1791" y="709"/>
              <a:ext cx="409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" name="Line 1098"/>
            <p:cNvSpPr/>
            <p:nvPr/>
          </p:nvSpPr>
          <p:spPr>
            <a:xfrm>
              <a:off x="1791" y="709"/>
              <a:ext cx="0" cy="31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grpSp>
        <p:nvGrpSpPr>
          <p:cNvPr id="5" name="Group 1103"/>
          <p:cNvGrpSpPr/>
          <p:nvPr/>
        </p:nvGrpSpPr>
        <p:grpSpPr>
          <a:xfrm>
            <a:off x="6659563" y="1125538"/>
            <a:ext cx="649287" cy="503237"/>
            <a:chOff x="4195" y="709"/>
            <a:chExt cx="409" cy="317"/>
          </a:xfrm>
        </p:grpSpPr>
        <p:sp>
          <p:nvSpPr>
            <p:cNvPr id="6" name="Line 1097"/>
            <p:cNvSpPr/>
            <p:nvPr/>
          </p:nvSpPr>
          <p:spPr>
            <a:xfrm flipH="1">
              <a:off x="4195" y="709"/>
              <a:ext cx="409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" name="Line 1099"/>
            <p:cNvSpPr/>
            <p:nvPr/>
          </p:nvSpPr>
          <p:spPr>
            <a:xfrm>
              <a:off x="4604" y="709"/>
              <a:ext cx="0" cy="31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9292" name="Line 1100"/>
          <p:cNvSpPr/>
          <p:nvPr/>
        </p:nvSpPr>
        <p:spPr>
          <a:xfrm>
            <a:off x="6804025" y="5373688"/>
            <a:ext cx="0" cy="2159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93" name="Line 1101"/>
          <p:cNvSpPr/>
          <p:nvPr/>
        </p:nvSpPr>
        <p:spPr>
          <a:xfrm>
            <a:off x="7885113" y="5373688"/>
            <a:ext cx="0" cy="2159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96" name="Text Box 1104"/>
          <p:cNvSpPr txBox="1"/>
          <p:nvPr/>
        </p:nvSpPr>
        <p:spPr>
          <a:xfrm>
            <a:off x="4716463" y="1125538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100%</a:t>
            </a:r>
          </a:p>
        </p:txBody>
      </p:sp>
      <p:sp>
        <p:nvSpPr>
          <p:cNvPr id="9297" name="Text Box 1105"/>
          <p:cNvSpPr txBox="1"/>
          <p:nvPr/>
        </p:nvSpPr>
        <p:spPr>
          <a:xfrm>
            <a:off x="1331913" y="2205038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70%</a:t>
            </a:r>
          </a:p>
        </p:txBody>
      </p:sp>
      <p:sp>
        <p:nvSpPr>
          <p:cNvPr id="9298" name="Text Box 1106"/>
          <p:cNvSpPr txBox="1"/>
          <p:nvPr/>
        </p:nvSpPr>
        <p:spPr>
          <a:xfrm>
            <a:off x="4716463" y="2205038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30%</a:t>
            </a:r>
          </a:p>
        </p:txBody>
      </p:sp>
      <p:sp>
        <p:nvSpPr>
          <p:cNvPr id="9299" name="Text Box 1107"/>
          <p:cNvSpPr txBox="1"/>
          <p:nvPr/>
        </p:nvSpPr>
        <p:spPr>
          <a:xfrm>
            <a:off x="3779838" y="2205038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100%</a:t>
            </a:r>
          </a:p>
        </p:txBody>
      </p:sp>
      <p:sp>
        <p:nvSpPr>
          <p:cNvPr id="9300" name="Text Box 1108"/>
          <p:cNvSpPr txBox="1"/>
          <p:nvPr/>
        </p:nvSpPr>
        <p:spPr>
          <a:xfrm>
            <a:off x="1331913" y="4005263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70%</a:t>
            </a:r>
          </a:p>
        </p:txBody>
      </p:sp>
      <p:sp>
        <p:nvSpPr>
          <p:cNvPr id="9301" name="Text Box 1109"/>
          <p:cNvSpPr txBox="1"/>
          <p:nvPr/>
        </p:nvSpPr>
        <p:spPr>
          <a:xfrm>
            <a:off x="2484438" y="4005263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25%</a:t>
            </a:r>
          </a:p>
        </p:txBody>
      </p:sp>
      <p:sp>
        <p:nvSpPr>
          <p:cNvPr id="9302" name="Text Box 1110"/>
          <p:cNvSpPr txBox="1"/>
          <p:nvPr/>
        </p:nvSpPr>
        <p:spPr>
          <a:xfrm>
            <a:off x="3635375" y="4005263"/>
            <a:ext cx="7921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5%</a:t>
            </a:r>
          </a:p>
        </p:txBody>
      </p:sp>
      <p:sp>
        <p:nvSpPr>
          <p:cNvPr id="9303" name="Text Box 1111"/>
          <p:cNvSpPr txBox="1"/>
          <p:nvPr/>
        </p:nvSpPr>
        <p:spPr>
          <a:xfrm>
            <a:off x="8027988" y="2205038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100%</a:t>
            </a:r>
          </a:p>
        </p:txBody>
      </p:sp>
      <p:sp>
        <p:nvSpPr>
          <p:cNvPr id="9304" name="Text Box 1112"/>
          <p:cNvSpPr txBox="1"/>
          <p:nvPr/>
        </p:nvSpPr>
        <p:spPr>
          <a:xfrm>
            <a:off x="4787900" y="4005263"/>
            <a:ext cx="7921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30%</a:t>
            </a:r>
          </a:p>
        </p:txBody>
      </p:sp>
      <p:sp>
        <p:nvSpPr>
          <p:cNvPr id="9305" name="Text Box 1113"/>
          <p:cNvSpPr txBox="1"/>
          <p:nvPr/>
        </p:nvSpPr>
        <p:spPr>
          <a:xfrm>
            <a:off x="5795963" y="4005263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30%</a:t>
            </a:r>
          </a:p>
        </p:txBody>
      </p:sp>
      <p:sp>
        <p:nvSpPr>
          <p:cNvPr id="9306" name="Text Box 1114"/>
          <p:cNvSpPr txBox="1"/>
          <p:nvPr/>
        </p:nvSpPr>
        <p:spPr>
          <a:xfrm>
            <a:off x="6877050" y="3789363"/>
            <a:ext cx="7921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25%</a:t>
            </a:r>
          </a:p>
        </p:txBody>
      </p:sp>
      <p:sp>
        <p:nvSpPr>
          <p:cNvPr id="9307" name="Text Box 1115"/>
          <p:cNvSpPr txBox="1"/>
          <p:nvPr/>
        </p:nvSpPr>
        <p:spPr>
          <a:xfrm>
            <a:off x="8027988" y="4005263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b="1" u="none" dirty="0">
                <a:solidFill>
                  <a:srgbClr val="FF0000"/>
                </a:solidFill>
                <a:latin typeface="Arial" panose="020B0604020202020204" pitchFamily="34" charset="0"/>
              </a:rPr>
              <a:t>15%</a:t>
            </a:r>
          </a:p>
        </p:txBody>
      </p:sp>
      <p:sp>
        <p:nvSpPr>
          <p:cNvPr id="9308" name="Text Box 1116"/>
          <p:cNvSpPr txBox="1"/>
          <p:nvPr/>
        </p:nvSpPr>
        <p:spPr>
          <a:xfrm>
            <a:off x="1403350" y="6086475"/>
            <a:ext cx="79216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80%</a:t>
            </a:r>
          </a:p>
        </p:txBody>
      </p:sp>
      <p:sp>
        <p:nvSpPr>
          <p:cNvPr id="9309" name="Text Box 1117"/>
          <p:cNvSpPr txBox="1"/>
          <p:nvPr/>
        </p:nvSpPr>
        <p:spPr>
          <a:xfrm>
            <a:off x="5795963" y="6092825"/>
            <a:ext cx="792162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b="1" u="none" dirty="0">
                <a:solidFill>
                  <a:srgbClr val="0000FF"/>
                </a:solidFill>
                <a:latin typeface="Arial" panose="020B0604020202020204" pitchFamily="34" charset="0"/>
              </a:rPr>
              <a:t>20%</a:t>
            </a:r>
          </a:p>
        </p:txBody>
      </p:sp>
      <p:sp>
        <p:nvSpPr>
          <p:cNvPr id="8" name="AutoShape 1120">
            <a:hlinkClick r:id="rId3" action="ppaction://hlinksldjump"/>
          </p:cNvPr>
          <p:cNvSpPr/>
          <p:nvPr/>
        </p:nvSpPr>
        <p:spPr>
          <a:xfrm>
            <a:off x="0" y="6308725"/>
            <a:ext cx="539750" cy="549275"/>
          </a:xfrm>
          <a:prstGeom prst="actionButtonHome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2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6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40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60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80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9257" grpId="0" animBg="1"/>
      <p:bldP spid="9258" grpId="0" animBg="1"/>
      <p:bldP spid="9259" grpId="0" animBg="1"/>
      <p:bldP spid="9260" grpId="0" animBg="1"/>
      <p:bldP spid="9261" grpId="0" animBg="1"/>
      <p:bldP spid="9262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69" grpId="0" animBg="1"/>
      <p:bldP spid="9270" grpId="0" animBg="1"/>
      <p:bldP spid="9296" grpId="0"/>
      <p:bldP spid="9297" grpId="0"/>
      <p:bldP spid="9298" grpId="0"/>
      <p:bldP spid="9299" grpId="0"/>
      <p:bldP spid="9300" grpId="0"/>
      <p:bldP spid="9301" grpId="0"/>
      <p:bldP spid="9302" grpId="0"/>
      <p:bldP spid="9303" grpId="0"/>
      <p:bldP spid="9304" grpId="0"/>
      <p:bldP spid="9305" grpId="0"/>
      <p:bldP spid="9306" grpId="0"/>
      <p:bldP spid="9307" grpId="0"/>
      <p:bldP spid="9308" grpId="0"/>
      <p:bldP spid="93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/>
          <p:nvPr/>
        </p:nvSpPr>
        <p:spPr>
          <a:xfrm>
            <a:off x="179388" y="1196975"/>
            <a:ext cx="8713787" cy="5472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1" hangingPunct="1"/>
            <a:endParaRPr lang="ru-RU" altLang="x-none" sz="1400" b="1" u="none" dirty="0">
              <a:latin typeface="Arial" panose="020B0604020202020204" pitchFamily="34" charset="0"/>
            </a:endParaRPr>
          </a:p>
        </p:txBody>
      </p:sp>
      <p:sp>
        <p:nvSpPr>
          <p:cNvPr id="49174" name="Rectangle 22"/>
          <p:cNvSpPr/>
          <p:nvPr/>
        </p:nvSpPr>
        <p:spPr>
          <a:xfrm>
            <a:off x="2195513" y="260350"/>
            <a:ext cx="5546725" cy="10668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altLang="x-none" sz="3200" b="1" dirty="0">
                <a:solidFill>
                  <a:srgbClr val="0000FF"/>
                </a:solidFill>
                <a:latin typeface="Arial" panose="020B0604020202020204" pitchFamily="34" charset="0"/>
              </a:rPr>
              <a:t>Источники формирования</a:t>
            </a:r>
          </a:p>
          <a:p>
            <a:pPr algn="ctr"/>
            <a:r>
              <a:rPr lang="ru-RU" altLang="x-none" sz="3200" b="1" dirty="0">
                <a:solidFill>
                  <a:srgbClr val="0000FF"/>
                </a:solidFill>
                <a:latin typeface="Arial" panose="020B0604020202020204" pitchFamily="34" charset="0"/>
              </a:rPr>
              <a:t>оборотных средств</a:t>
            </a:r>
          </a:p>
        </p:txBody>
      </p:sp>
      <p:sp>
        <p:nvSpPr>
          <p:cNvPr id="49175" name="Rectangle 23"/>
          <p:cNvSpPr/>
          <p:nvPr/>
        </p:nvSpPr>
        <p:spPr>
          <a:xfrm>
            <a:off x="1331913" y="1773238"/>
            <a:ext cx="6192837" cy="1187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 defTabSz="914400">
              <a:tabLst>
                <a:tab pos="457200" algn="l"/>
              </a:tabLst>
            </a:pPr>
            <a:r>
              <a:rPr lang="ru-RU" altLang="x-none" sz="24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1. </a:t>
            </a:r>
            <a:r>
              <a:rPr sz="24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Собственные</a:t>
            </a:r>
            <a:r>
              <a:rPr sz="2400" b="1" u="none" dirty="0">
                <a:latin typeface="Arial" panose="020B0604020202020204" pitchFamily="34" charset="0"/>
              </a:rPr>
              <a:t> </a:t>
            </a:r>
            <a:r>
              <a:rPr sz="2400" u="none" dirty="0">
                <a:latin typeface="Arial" panose="020B0604020202020204" pitchFamily="34" charset="0"/>
              </a:rPr>
              <a:t>–</a:t>
            </a:r>
            <a:r>
              <a:rPr lang="ru-RU" altLang="x-none" sz="2400" u="none" dirty="0">
                <a:latin typeface="Arial" panose="020B0604020202020204" pitchFamily="34" charset="0"/>
              </a:rPr>
              <a:t> </a:t>
            </a:r>
            <a:r>
              <a:rPr sz="2400" u="none" dirty="0">
                <a:latin typeface="Arial" panose="020B0604020202020204" pitchFamily="34" charset="0"/>
              </a:rPr>
              <a:t>формиру</a:t>
            </a:r>
            <a:r>
              <a:rPr lang="ru-RU" altLang="x-none" sz="2400" u="none" dirty="0">
                <a:latin typeface="Arial" panose="020B0604020202020204" pitchFamily="34" charset="0"/>
              </a:rPr>
              <a:t>ются</a:t>
            </a:r>
            <a:r>
              <a:rPr sz="2400" u="none" dirty="0">
                <a:latin typeface="Arial" panose="020B0604020202020204" pitchFamily="34" charset="0"/>
              </a:rPr>
              <a:t> за счёт собственных </a:t>
            </a:r>
            <a:r>
              <a:rPr lang="ru-RU" altLang="x-none" sz="2400" u="none" dirty="0">
                <a:latin typeface="Arial" panose="020B0604020202020204" pitchFamily="34" charset="0"/>
              </a:rPr>
              <a:t>средств</a:t>
            </a:r>
            <a:r>
              <a:rPr sz="2400" u="none" dirty="0">
                <a:latin typeface="Arial" panose="020B0604020202020204" pitchFamily="34" charset="0"/>
              </a:rPr>
              <a:t> предприятия</a:t>
            </a:r>
            <a:r>
              <a:rPr lang="ru-RU" altLang="x-none" sz="2400" u="none" dirty="0">
                <a:latin typeface="Arial" panose="020B0604020202020204" pitchFamily="34" charset="0"/>
              </a:rPr>
              <a:t> (прибыль)</a:t>
            </a:r>
          </a:p>
        </p:txBody>
      </p:sp>
      <p:sp>
        <p:nvSpPr>
          <p:cNvPr id="49176" name="Rectangle 24"/>
          <p:cNvSpPr/>
          <p:nvPr/>
        </p:nvSpPr>
        <p:spPr>
          <a:xfrm>
            <a:off x="3492500" y="3573463"/>
            <a:ext cx="5434013" cy="8223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 defTabSz="914400">
              <a:tabLst>
                <a:tab pos="457200" algn="l"/>
              </a:tabLst>
            </a:pPr>
            <a:r>
              <a:rPr lang="ru-RU" altLang="x-none" sz="24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2. </a:t>
            </a:r>
            <a:r>
              <a:rPr sz="24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Заёмные</a:t>
            </a:r>
            <a:r>
              <a:rPr sz="2400" u="none" dirty="0">
                <a:latin typeface="Arial" panose="020B0604020202020204" pitchFamily="34" charset="0"/>
              </a:rPr>
              <a:t> – кредиты банков и других коммерческих организаций</a:t>
            </a:r>
            <a:endParaRPr lang="ru-RU" altLang="x-none" sz="2400" u="none" dirty="0">
              <a:latin typeface="Arial" panose="020B0604020202020204" pitchFamily="34" charset="0"/>
            </a:endParaRPr>
          </a:p>
        </p:txBody>
      </p:sp>
      <p:sp>
        <p:nvSpPr>
          <p:cNvPr id="49177" name="Rectangle 25"/>
          <p:cNvSpPr/>
          <p:nvPr/>
        </p:nvSpPr>
        <p:spPr>
          <a:xfrm>
            <a:off x="1331913" y="5300663"/>
            <a:ext cx="6191250" cy="1187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 defTabSz="914400">
              <a:tabLst>
                <a:tab pos="457200" algn="l"/>
              </a:tabLst>
            </a:pPr>
            <a:r>
              <a:rPr lang="ru-RU" altLang="x-none" sz="2400" b="1" u="none" dirty="0">
                <a:solidFill>
                  <a:srgbClr val="0000FF"/>
                </a:solidFill>
                <a:latin typeface="Arial" panose="020B0604020202020204" pitchFamily="34" charset="0"/>
              </a:rPr>
              <a:t>3. Привлеченные</a:t>
            </a:r>
            <a:r>
              <a:rPr lang="ru-RU" altLang="x-none" sz="2400" b="1" u="none" dirty="0">
                <a:latin typeface="Arial" panose="020B0604020202020204" pitchFamily="34" charset="0"/>
              </a:rPr>
              <a:t> </a:t>
            </a:r>
            <a:r>
              <a:rPr lang="ru-RU" altLang="x-none" sz="2400" u="none" dirty="0">
                <a:latin typeface="Arial" panose="020B0604020202020204" pitchFamily="34" charset="0"/>
              </a:rPr>
              <a:t>– средства целевого финансирования для их использования по прямому назначению</a:t>
            </a:r>
            <a:r>
              <a:rPr sz="2400" dirty="0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49180" name="Picture 28" descr="GNGST085"/>
          <p:cNvPicPr>
            <a:picLocks noGrp="1" noChangeAspect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 flipH="1">
            <a:off x="1116013" y="2924175"/>
            <a:ext cx="2592387" cy="2054225"/>
          </a:xfrm>
        </p:spPr>
      </p:pic>
      <p:pic>
        <p:nvPicPr>
          <p:cNvPr id="49182" name="Picture 30" descr="GNGST0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7425" y="1341438"/>
            <a:ext cx="1806575" cy="2232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85" name="Picture 33" descr="GNGST0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8050" y="4437063"/>
            <a:ext cx="1727200" cy="2420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0" name="AutoShape 36">
            <a:hlinkClick r:id="rId5" action="ppaction://hlinksldjump"/>
          </p:cNvPr>
          <p:cNvSpPr/>
          <p:nvPr/>
        </p:nvSpPr>
        <p:spPr>
          <a:xfrm>
            <a:off x="0" y="6308725"/>
            <a:ext cx="539750" cy="549275"/>
          </a:xfrm>
          <a:prstGeom prst="actionButtonHome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159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8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99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4" grpId="0"/>
      <p:bldP spid="49175" grpId="0"/>
      <p:bldP spid="49176" grpId="0"/>
      <p:bldP spid="491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6"/>
          <p:cNvGrpSpPr/>
          <p:nvPr/>
        </p:nvGrpSpPr>
        <p:grpSpPr>
          <a:xfrm>
            <a:off x="1331913" y="2492375"/>
            <a:ext cx="7043737" cy="2732088"/>
            <a:chOff x="839" y="1570"/>
            <a:chExt cx="4437" cy="1721"/>
          </a:xfrm>
        </p:grpSpPr>
        <p:sp>
          <p:nvSpPr>
            <p:cNvPr id="11274" name="Oval 1032"/>
            <p:cNvSpPr/>
            <p:nvPr/>
          </p:nvSpPr>
          <p:spPr>
            <a:xfrm>
              <a:off x="839" y="2432"/>
              <a:ext cx="1536" cy="859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1. </a:t>
              </a:r>
            </a:p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Подготовительная</a:t>
              </a:r>
            </a:p>
          </p:txBody>
        </p:sp>
        <p:sp>
          <p:nvSpPr>
            <p:cNvPr id="11275" name="Oval 1033"/>
            <p:cNvSpPr/>
            <p:nvPr/>
          </p:nvSpPr>
          <p:spPr>
            <a:xfrm>
              <a:off x="3606" y="2432"/>
              <a:ext cx="1670" cy="817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3. </a:t>
              </a:r>
            </a:p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Сбытовая</a:t>
              </a:r>
            </a:p>
          </p:txBody>
        </p:sp>
        <p:sp>
          <p:nvSpPr>
            <p:cNvPr id="11276" name="Oval 1034"/>
            <p:cNvSpPr/>
            <p:nvPr/>
          </p:nvSpPr>
          <p:spPr>
            <a:xfrm>
              <a:off x="2200" y="1661"/>
              <a:ext cx="1527" cy="814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2.</a:t>
              </a:r>
            </a:p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 Производственная</a:t>
              </a:r>
            </a:p>
          </p:txBody>
        </p:sp>
        <p:sp>
          <p:nvSpPr>
            <p:cNvPr id="11277" name="AutoShape 1035"/>
            <p:cNvSpPr/>
            <p:nvPr/>
          </p:nvSpPr>
          <p:spPr>
            <a:xfrm rot="-2733937">
              <a:off x="1326" y="1899"/>
              <a:ext cx="1040" cy="382"/>
            </a:xfrm>
            <a:custGeom>
              <a:avLst/>
              <a:gdLst>
                <a:gd name="txL" fmla="*/ 3157 w 21600"/>
                <a:gd name="txT" fmla="*/ 3166 h 21600"/>
                <a:gd name="txR" fmla="*/ 18443 w 21600"/>
                <a:gd name="txB" fmla="*/ 18434 h 21600"/>
              </a:gdLst>
              <a:ahLst/>
              <a:cxnLst>
                <a:cxn ang="0">
                  <a:pos x="636" y="5"/>
                </a:cxn>
                <a:cxn ang="0">
                  <a:pos x="131" y="141"/>
                </a:cxn>
                <a:cxn ang="0">
                  <a:pos x="588" y="82"/>
                </a:cxn>
                <a:cxn ang="0">
                  <a:pos x="1166" y="218"/>
                </a:cxn>
                <a:cxn ang="0">
                  <a:pos x="903" y="295"/>
                </a:cxn>
                <a:cxn ang="0">
                  <a:pos x="693" y="198"/>
                </a:cxn>
              </a:cxnLst>
              <a:rect l="txL" t="txT" r="txR" b="txB"/>
              <a:pathLst>
                <a:path w="21600" h="21600">
                  <a:moveTo>
                    <a:pt x="17080" y="11516"/>
                  </a:moveTo>
                  <a:cubicBezTo>
                    <a:pt x="17107" y="11278"/>
                    <a:pt x="17121" y="11039"/>
                    <a:pt x="17121" y="10800"/>
                  </a:cubicBezTo>
                  <a:cubicBezTo>
                    <a:pt x="17121" y="7309"/>
                    <a:pt x="14290" y="4479"/>
                    <a:pt x="10800" y="4479"/>
                  </a:cubicBezTo>
                  <a:cubicBezTo>
                    <a:pt x="8116" y="4478"/>
                    <a:pt x="5725" y="6173"/>
                    <a:pt x="4836" y="8704"/>
                  </a:cubicBezTo>
                  <a:lnTo>
                    <a:pt x="610" y="7220"/>
                  </a:lnTo>
                  <a:cubicBezTo>
                    <a:pt x="2130" y="2894"/>
                    <a:pt x="6215" y="-1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209"/>
                    <a:pt x="21576" y="11618"/>
                    <a:pt x="21530" y="12024"/>
                  </a:cubicBezTo>
                  <a:lnTo>
                    <a:pt x="24212" y="12331"/>
                  </a:lnTo>
                  <a:lnTo>
                    <a:pt x="18745" y="16678"/>
                  </a:lnTo>
                  <a:lnTo>
                    <a:pt x="14397" y="11210"/>
                  </a:lnTo>
                  <a:lnTo>
                    <a:pt x="17080" y="11516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alpha val="100000"/>
                  </a:srgbClr>
                </a:gs>
                <a:gs pos="100000">
                  <a:srgbClr val="184776">
                    <a:alpha val="100000"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rgbClr val="0000FF">
                  <a:alpha val="10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1278" name="AutoShape 1036"/>
            <p:cNvSpPr/>
            <p:nvPr/>
          </p:nvSpPr>
          <p:spPr>
            <a:xfrm rot="1852998">
              <a:off x="3424" y="1842"/>
              <a:ext cx="1035" cy="401"/>
            </a:xfrm>
            <a:custGeom>
              <a:avLst/>
              <a:gdLst>
                <a:gd name="txL" fmla="*/ 3172 w 21600"/>
                <a:gd name="txT" fmla="*/ 3178 h 21600"/>
                <a:gd name="txR" fmla="*/ 18428 w 21600"/>
                <a:gd name="txB" fmla="*/ 18422 h 21600"/>
              </a:gdLst>
              <a:ahLst/>
              <a:cxnLst>
                <a:cxn ang="0">
                  <a:pos x="633" y="5"/>
                </a:cxn>
                <a:cxn ang="0">
                  <a:pos x="130" y="148"/>
                </a:cxn>
                <a:cxn ang="0">
                  <a:pos x="585" y="86"/>
                </a:cxn>
                <a:cxn ang="0">
                  <a:pos x="1160" y="229"/>
                </a:cxn>
                <a:cxn ang="0">
                  <a:pos x="898" y="310"/>
                </a:cxn>
                <a:cxn ang="0">
                  <a:pos x="690" y="208"/>
                </a:cxn>
              </a:cxnLst>
              <a:rect l="txL" t="txT" r="txR" b="txB"/>
              <a:pathLst>
                <a:path w="21600" h="21600">
                  <a:moveTo>
                    <a:pt x="17080" y="11516"/>
                  </a:moveTo>
                  <a:cubicBezTo>
                    <a:pt x="17107" y="11278"/>
                    <a:pt x="17121" y="11039"/>
                    <a:pt x="17121" y="10800"/>
                  </a:cubicBezTo>
                  <a:cubicBezTo>
                    <a:pt x="17121" y="7309"/>
                    <a:pt x="14290" y="4479"/>
                    <a:pt x="10800" y="4479"/>
                  </a:cubicBezTo>
                  <a:cubicBezTo>
                    <a:pt x="8116" y="4478"/>
                    <a:pt x="5725" y="6173"/>
                    <a:pt x="4836" y="8704"/>
                  </a:cubicBezTo>
                  <a:lnTo>
                    <a:pt x="610" y="7220"/>
                  </a:lnTo>
                  <a:cubicBezTo>
                    <a:pt x="2130" y="2894"/>
                    <a:pt x="6215" y="-1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209"/>
                    <a:pt x="21576" y="11618"/>
                    <a:pt x="21530" y="12024"/>
                  </a:cubicBezTo>
                  <a:lnTo>
                    <a:pt x="24212" y="12331"/>
                  </a:lnTo>
                  <a:lnTo>
                    <a:pt x="18745" y="16678"/>
                  </a:lnTo>
                  <a:lnTo>
                    <a:pt x="14397" y="11210"/>
                  </a:lnTo>
                  <a:lnTo>
                    <a:pt x="17080" y="11516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alpha val="100000"/>
                  </a:srgbClr>
                </a:gs>
                <a:gs pos="100000">
                  <a:srgbClr val="184776">
                    <a:alpha val="100000"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chemeClr val="tx1">
                  <a:alpha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1279" name="AutoShape 1037"/>
            <p:cNvSpPr/>
            <p:nvPr/>
          </p:nvSpPr>
          <p:spPr>
            <a:xfrm>
              <a:off x="2517" y="2750"/>
              <a:ext cx="907" cy="307"/>
            </a:xfrm>
            <a:prstGeom prst="leftArrow">
              <a:avLst>
                <a:gd name="adj1" fmla="val 49166"/>
                <a:gd name="adj2" fmla="val 60660"/>
              </a:avLst>
            </a:prstGeom>
            <a:gradFill rotWithShape="1">
              <a:gsLst>
                <a:gs pos="0">
                  <a:srgbClr val="3399FF"/>
                </a:gs>
                <a:gs pos="100000">
                  <a:srgbClr val="184776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ru-RU" altLang="x-none" dirty="0">
                <a:latin typeface="Arial" panose="020B0604020202020204" pitchFamily="34" charset="0"/>
              </a:endParaRPr>
            </a:p>
          </p:txBody>
        </p:sp>
      </p:grpSp>
      <p:sp>
        <p:nvSpPr>
          <p:cNvPr id="11281" name="Text Box 1041"/>
          <p:cNvSpPr txBox="1"/>
          <p:nvPr/>
        </p:nvSpPr>
        <p:spPr>
          <a:xfrm>
            <a:off x="1476375" y="333375"/>
            <a:ext cx="7343775" cy="2282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x-none" sz="2400" b="1" u="none" dirty="0">
                <a:latin typeface="Arial" panose="020B0604020202020204" pitchFamily="34" charset="0"/>
              </a:rPr>
              <a:t>Оборотные средства представляют собой подвижную часть материально-технической базы предприятия. В процессе движения оборотные средства совершают кругооборот. </a:t>
            </a:r>
            <a:r>
              <a:rPr lang="ru-RU" altLang="x-none" sz="2400" b="1" dirty="0">
                <a:latin typeface="Arial" panose="020B0604020202020204" pitchFamily="34" charset="0"/>
              </a:rPr>
              <a:t>В каждом кругообороте они проходят три стадии:</a:t>
            </a:r>
          </a:p>
        </p:txBody>
      </p:sp>
      <p:pic>
        <p:nvPicPr>
          <p:cNvPr id="11268" name="Picture 1051" descr="COBJ043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867400" y="5373688"/>
            <a:ext cx="1296988" cy="1484312"/>
          </a:xfrm>
        </p:spPr>
      </p:pic>
      <p:pic>
        <p:nvPicPr>
          <p:cNvPr id="11269" name="Picture 1065" descr="COBJ043"/>
          <p:cNvPicPr>
            <a:picLocks noGrp="1" noChangeAspect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356100" y="5589588"/>
            <a:ext cx="1108075" cy="1268412"/>
          </a:xfrm>
        </p:spPr>
      </p:pic>
      <p:pic>
        <p:nvPicPr>
          <p:cNvPr id="11270" name="Picture 1068" descr="COBJ043"/>
          <p:cNvPicPr>
            <a:picLocks noGrp="1" noChangeAspect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2916238" y="5805488"/>
            <a:ext cx="857250" cy="981075"/>
          </a:xfrm>
        </p:spPr>
      </p:pic>
      <p:pic>
        <p:nvPicPr>
          <p:cNvPr id="11271" name="Picture 1056" descr="COBJ0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0" y="3500438"/>
            <a:ext cx="1708150" cy="33575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2" name="Picture 1071" descr="COBJ043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7534275" y="5013325"/>
            <a:ext cx="1609725" cy="1844675"/>
          </a:xfrm>
        </p:spPr>
      </p:pic>
      <p:pic>
        <p:nvPicPr>
          <p:cNvPr id="11273" name="Picture 1075" descr="COBJ0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713" y="6165850"/>
            <a:ext cx="542925" cy="6207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/>
          <p:nvPr/>
        </p:nvGrpSpPr>
        <p:grpSpPr>
          <a:xfrm>
            <a:off x="1692275" y="333375"/>
            <a:ext cx="6767513" cy="2590800"/>
            <a:chOff x="930" y="2024"/>
            <a:chExt cx="4581" cy="1769"/>
          </a:xfrm>
        </p:grpSpPr>
        <p:sp>
          <p:nvSpPr>
            <p:cNvPr id="12304" name="Oval 25"/>
            <p:cNvSpPr/>
            <p:nvPr/>
          </p:nvSpPr>
          <p:spPr>
            <a:xfrm>
              <a:off x="930" y="2934"/>
              <a:ext cx="1718" cy="859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1. </a:t>
              </a:r>
            </a:p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Подготовительная</a:t>
              </a:r>
            </a:p>
          </p:txBody>
        </p:sp>
        <p:sp>
          <p:nvSpPr>
            <p:cNvPr id="12305" name="Oval 26"/>
            <p:cNvSpPr/>
            <p:nvPr/>
          </p:nvSpPr>
          <p:spPr>
            <a:xfrm>
              <a:off x="3841" y="2934"/>
              <a:ext cx="1670" cy="859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3. </a:t>
              </a:r>
            </a:p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Сбытовая</a:t>
              </a:r>
            </a:p>
          </p:txBody>
        </p:sp>
        <p:sp>
          <p:nvSpPr>
            <p:cNvPr id="12306" name="Oval 27"/>
            <p:cNvSpPr/>
            <p:nvPr/>
          </p:nvSpPr>
          <p:spPr>
            <a:xfrm>
              <a:off x="2457" y="2075"/>
              <a:ext cx="1527" cy="859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2.</a:t>
              </a:r>
            </a:p>
            <a:p>
              <a:pPr algn="ctr"/>
              <a:r>
                <a:rPr lang="ru-RU" altLang="x-none" b="1" u="none" dirty="0">
                  <a:solidFill>
                    <a:srgbClr val="0000FF"/>
                  </a:solidFill>
                  <a:latin typeface="Arial" panose="020B0604020202020204" pitchFamily="34" charset="0"/>
                </a:rPr>
                <a:t> Производственная</a:t>
              </a:r>
            </a:p>
          </p:txBody>
        </p:sp>
        <p:sp>
          <p:nvSpPr>
            <p:cNvPr id="12307" name="AutoShape 28"/>
            <p:cNvSpPr/>
            <p:nvPr/>
          </p:nvSpPr>
          <p:spPr>
            <a:xfrm rot="-2733937">
              <a:off x="1617" y="2353"/>
              <a:ext cx="1040" cy="382"/>
            </a:xfrm>
            <a:custGeom>
              <a:avLst/>
              <a:gdLst>
                <a:gd name="txL" fmla="*/ 3157 w 21600"/>
                <a:gd name="txT" fmla="*/ 3166 h 21600"/>
                <a:gd name="txR" fmla="*/ 18443 w 21600"/>
                <a:gd name="txB" fmla="*/ 18434 h 21600"/>
              </a:gdLst>
              <a:ahLst/>
              <a:cxnLst>
                <a:cxn ang="0">
                  <a:pos x="636" y="5"/>
                </a:cxn>
                <a:cxn ang="0">
                  <a:pos x="131" y="141"/>
                </a:cxn>
                <a:cxn ang="0">
                  <a:pos x="588" y="82"/>
                </a:cxn>
                <a:cxn ang="0">
                  <a:pos x="1166" y="218"/>
                </a:cxn>
                <a:cxn ang="0">
                  <a:pos x="903" y="295"/>
                </a:cxn>
                <a:cxn ang="0">
                  <a:pos x="693" y="198"/>
                </a:cxn>
              </a:cxnLst>
              <a:rect l="txL" t="txT" r="txR" b="txB"/>
              <a:pathLst>
                <a:path w="21600" h="21600">
                  <a:moveTo>
                    <a:pt x="17080" y="11516"/>
                  </a:moveTo>
                  <a:cubicBezTo>
                    <a:pt x="17107" y="11278"/>
                    <a:pt x="17121" y="11039"/>
                    <a:pt x="17121" y="10800"/>
                  </a:cubicBezTo>
                  <a:cubicBezTo>
                    <a:pt x="17121" y="7309"/>
                    <a:pt x="14290" y="4479"/>
                    <a:pt x="10800" y="4479"/>
                  </a:cubicBezTo>
                  <a:cubicBezTo>
                    <a:pt x="8116" y="4478"/>
                    <a:pt x="5725" y="6173"/>
                    <a:pt x="4836" y="8704"/>
                  </a:cubicBezTo>
                  <a:lnTo>
                    <a:pt x="610" y="7220"/>
                  </a:lnTo>
                  <a:cubicBezTo>
                    <a:pt x="2130" y="2894"/>
                    <a:pt x="6215" y="-1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209"/>
                    <a:pt x="21576" y="11618"/>
                    <a:pt x="21530" y="12024"/>
                  </a:cubicBezTo>
                  <a:lnTo>
                    <a:pt x="24212" y="12331"/>
                  </a:lnTo>
                  <a:lnTo>
                    <a:pt x="18745" y="16678"/>
                  </a:lnTo>
                  <a:lnTo>
                    <a:pt x="14397" y="11210"/>
                  </a:lnTo>
                  <a:lnTo>
                    <a:pt x="17080" y="11516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alpha val="100000"/>
                  </a:srgbClr>
                </a:gs>
                <a:gs pos="100000">
                  <a:srgbClr val="184776">
                    <a:alpha val="100000"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rgbClr val="0000FF">
                  <a:alpha val="10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2308" name="AutoShape 29"/>
            <p:cNvSpPr/>
            <p:nvPr/>
          </p:nvSpPr>
          <p:spPr>
            <a:xfrm rot="1577307">
              <a:off x="3841" y="2259"/>
              <a:ext cx="808" cy="491"/>
            </a:xfrm>
            <a:custGeom>
              <a:avLst/>
              <a:gdLst>
                <a:gd name="txL" fmla="*/ 3154 w 21600"/>
                <a:gd name="txT" fmla="*/ 3167 h 21600"/>
                <a:gd name="txR" fmla="*/ 18446 w 21600"/>
                <a:gd name="txB" fmla="*/ 18433 h 21600"/>
              </a:gdLst>
              <a:ahLst/>
              <a:cxnLst>
                <a:cxn ang="0">
                  <a:pos x="494" y="6"/>
                </a:cxn>
                <a:cxn ang="0">
                  <a:pos x="102" y="181"/>
                </a:cxn>
                <a:cxn ang="0">
                  <a:pos x="457" y="105"/>
                </a:cxn>
                <a:cxn ang="0">
                  <a:pos x="906" y="280"/>
                </a:cxn>
                <a:cxn ang="0">
                  <a:pos x="701" y="379"/>
                </a:cxn>
                <a:cxn ang="0">
                  <a:pos x="539" y="255"/>
                </a:cxn>
              </a:cxnLst>
              <a:rect l="txL" t="txT" r="txR" b="txB"/>
              <a:pathLst>
                <a:path w="21600" h="21600">
                  <a:moveTo>
                    <a:pt x="17080" y="11516"/>
                  </a:moveTo>
                  <a:cubicBezTo>
                    <a:pt x="17107" y="11278"/>
                    <a:pt x="17121" y="11039"/>
                    <a:pt x="17121" y="10800"/>
                  </a:cubicBezTo>
                  <a:cubicBezTo>
                    <a:pt x="17121" y="7309"/>
                    <a:pt x="14290" y="4479"/>
                    <a:pt x="10800" y="4479"/>
                  </a:cubicBezTo>
                  <a:cubicBezTo>
                    <a:pt x="8116" y="4478"/>
                    <a:pt x="5725" y="6173"/>
                    <a:pt x="4836" y="8704"/>
                  </a:cubicBezTo>
                  <a:lnTo>
                    <a:pt x="610" y="7220"/>
                  </a:lnTo>
                  <a:cubicBezTo>
                    <a:pt x="2130" y="2894"/>
                    <a:pt x="6215" y="-1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209"/>
                    <a:pt x="21576" y="11618"/>
                    <a:pt x="21530" y="12024"/>
                  </a:cubicBezTo>
                  <a:lnTo>
                    <a:pt x="24212" y="12331"/>
                  </a:lnTo>
                  <a:lnTo>
                    <a:pt x="18745" y="16678"/>
                  </a:lnTo>
                  <a:lnTo>
                    <a:pt x="14397" y="11210"/>
                  </a:lnTo>
                  <a:lnTo>
                    <a:pt x="17080" y="11516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alpha val="100000"/>
                  </a:srgbClr>
                </a:gs>
                <a:gs pos="100000">
                  <a:srgbClr val="184776">
                    <a:alpha val="100000"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chemeClr val="tx1">
                  <a:alpha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altLang="en-US"/>
            </a:p>
          </p:txBody>
        </p:sp>
        <p:sp>
          <p:nvSpPr>
            <p:cNvPr id="12309" name="AutoShape 30"/>
            <p:cNvSpPr/>
            <p:nvPr/>
          </p:nvSpPr>
          <p:spPr>
            <a:xfrm>
              <a:off x="2791" y="3241"/>
              <a:ext cx="907" cy="307"/>
            </a:xfrm>
            <a:prstGeom prst="leftArrow">
              <a:avLst>
                <a:gd name="adj1" fmla="val 49166"/>
                <a:gd name="adj2" fmla="val 60660"/>
              </a:avLst>
            </a:prstGeom>
            <a:gradFill rotWithShape="1">
              <a:gsLst>
                <a:gs pos="0">
                  <a:srgbClr val="3399FF"/>
                </a:gs>
                <a:gs pos="100000">
                  <a:srgbClr val="184776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ru-RU" altLang="x-none" dirty="0">
                <a:latin typeface="Arial" panose="020B0604020202020204" pitchFamily="34" charset="0"/>
              </a:endParaRPr>
            </a:p>
          </p:txBody>
        </p:sp>
      </p:grpSp>
      <p:sp>
        <p:nvSpPr>
          <p:cNvPr id="44064" name="Text Box 32"/>
          <p:cNvSpPr txBox="1"/>
          <p:nvPr/>
        </p:nvSpPr>
        <p:spPr>
          <a:xfrm rot="10800000">
            <a:off x="1260475" y="3503613"/>
            <a:ext cx="577850" cy="3167062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2400" b="1" u="none" dirty="0">
                <a:solidFill>
                  <a:srgbClr val="000099"/>
                </a:solidFill>
                <a:latin typeface="Arial" panose="020B0604020202020204" pitchFamily="34" charset="0"/>
              </a:rPr>
              <a:t>Деньги</a:t>
            </a:r>
          </a:p>
        </p:txBody>
      </p:sp>
      <p:sp>
        <p:nvSpPr>
          <p:cNvPr id="44065" name="Text Box 33"/>
          <p:cNvSpPr txBox="1"/>
          <p:nvPr/>
        </p:nvSpPr>
        <p:spPr>
          <a:xfrm rot="10800000">
            <a:off x="2770188" y="3503613"/>
            <a:ext cx="577850" cy="3167062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2400" b="1" u="none" dirty="0">
                <a:solidFill>
                  <a:srgbClr val="000099"/>
                </a:solidFill>
                <a:latin typeface="Arial" panose="020B0604020202020204" pitchFamily="34" charset="0"/>
              </a:rPr>
              <a:t>Сырьё, материалы</a:t>
            </a:r>
          </a:p>
        </p:txBody>
      </p:sp>
      <p:sp>
        <p:nvSpPr>
          <p:cNvPr id="44066" name="Text Box 34"/>
          <p:cNvSpPr txBox="1"/>
          <p:nvPr/>
        </p:nvSpPr>
        <p:spPr>
          <a:xfrm rot="10800000">
            <a:off x="4421188" y="3503613"/>
            <a:ext cx="942975" cy="3167062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2400" b="1" u="none" dirty="0">
                <a:solidFill>
                  <a:srgbClr val="000099"/>
                </a:solidFill>
                <a:latin typeface="Arial" panose="020B0604020202020204" pitchFamily="34" charset="0"/>
              </a:rPr>
              <a:t>Незавершённое производство</a:t>
            </a:r>
          </a:p>
        </p:txBody>
      </p:sp>
      <p:sp>
        <p:nvSpPr>
          <p:cNvPr id="44067" name="Text Box 35"/>
          <p:cNvSpPr txBox="1"/>
          <p:nvPr/>
        </p:nvSpPr>
        <p:spPr>
          <a:xfrm rot="10800000">
            <a:off x="6442075" y="3503613"/>
            <a:ext cx="577850" cy="3167062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2400" b="1" u="none" dirty="0">
                <a:solidFill>
                  <a:srgbClr val="000099"/>
                </a:solidFill>
                <a:latin typeface="Arial" panose="020B0604020202020204" pitchFamily="34" charset="0"/>
              </a:rPr>
              <a:t>Готовая продукция</a:t>
            </a:r>
          </a:p>
        </p:txBody>
      </p:sp>
      <p:sp>
        <p:nvSpPr>
          <p:cNvPr id="44068" name="Text Box 36"/>
          <p:cNvSpPr txBox="1"/>
          <p:nvPr/>
        </p:nvSpPr>
        <p:spPr>
          <a:xfrm rot="10800000">
            <a:off x="8026400" y="3503613"/>
            <a:ext cx="942975" cy="3167062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2400" b="1" u="none" dirty="0">
                <a:solidFill>
                  <a:srgbClr val="000099"/>
                </a:solidFill>
                <a:latin typeface="Arial" panose="020B0604020202020204" pitchFamily="34" charset="0"/>
              </a:rPr>
              <a:t>Деньги (новая величина)</a:t>
            </a:r>
          </a:p>
        </p:txBody>
      </p:sp>
      <p:sp>
        <p:nvSpPr>
          <p:cNvPr id="44069" name="Line 37"/>
          <p:cNvSpPr/>
          <p:nvPr/>
        </p:nvSpPr>
        <p:spPr>
          <a:xfrm>
            <a:off x="1835150" y="5157788"/>
            <a:ext cx="936625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4070" name="Line 38"/>
          <p:cNvSpPr/>
          <p:nvPr/>
        </p:nvSpPr>
        <p:spPr>
          <a:xfrm>
            <a:off x="3419475" y="5157788"/>
            <a:ext cx="936625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4071" name="Line 39"/>
          <p:cNvSpPr/>
          <p:nvPr/>
        </p:nvSpPr>
        <p:spPr>
          <a:xfrm>
            <a:off x="5435600" y="5157788"/>
            <a:ext cx="936625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4072" name="Line 40"/>
          <p:cNvSpPr/>
          <p:nvPr/>
        </p:nvSpPr>
        <p:spPr>
          <a:xfrm>
            <a:off x="7092950" y="5157788"/>
            <a:ext cx="936625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4073" name="Text Box 41"/>
          <p:cNvSpPr txBox="1"/>
          <p:nvPr/>
        </p:nvSpPr>
        <p:spPr>
          <a:xfrm>
            <a:off x="1835150" y="4437063"/>
            <a:ext cx="1008063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x-none" sz="1600" b="1" u="none" dirty="0">
                <a:latin typeface="Arial" panose="020B0604020202020204" pitchFamily="34" charset="0"/>
              </a:rPr>
              <a:t>закупки</a:t>
            </a:r>
          </a:p>
        </p:txBody>
      </p:sp>
      <p:sp>
        <p:nvSpPr>
          <p:cNvPr id="44074" name="Text Box 42"/>
          <p:cNvSpPr txBox="1"/>
          <p:nvPr/>
        </p:nvSpPr>
        <p:spPr>
          <a:xfrm>
            <a:off x="3419475" y="4149725"/>
            <a:ext cx="865188" cy="825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1600" b="1" u="none" dirty="0">
                <a:latin typeface="Arial" panose="020B0604020202020204" pitchFamily="34" charset="0"/>
              </a:rPr>
              <a:t>производство</a:t>
            </a:r>
          </a:p>
        </p:txBody>
      </p:sp>
      <p:sp>
        <p:nvSpPr>
          <p:cNvPr id="44075" name="Text Box 43"/>
          <p:cNvSpPr txBox="1"/>
          <p:nvPr/>
        </p:nvSpPr>
        <p:spPr>
          <a:xfrm>
            <a:off x="5508625" y="4221163"/>
            <a:ext cx="865188" cy="825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1600" b="1" u="none" dirty="0">
                <a:latin typeface="Arial" panose="020B0604020202020204" pitchFamily="34" charset="0"/>
              </a:rPr>
              <a:t>производство</a:t>
            </a:r>
          </a:p>
        </p:txBody>
      </p:sp>
      <p:sp>
        <p:nvSpPr>
          <p:cNvPr id="44076" name="Text Box 44"/>
          <p:cNvSpPr txBox="1"/>
          <p:nvPr/>
        </p:nvSpPr>
        <p:spPr>
          <a:xfrm>
            <a:off x="7092950" y="4221163"/>
            <a:ext cx="865188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x-none" sz="1600" b="1" u="none" dirty="0">
                <a:latin typeface="Arial" panose="020B0604020202020204" pitchFamily="34" charset="0"/>
              </a:rPr>
              <a:t>реализация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4" grpId="0" animBg="1"/>
      <p:bldP spid="44065" grpId="0" animBg="1"/>
      <p:bldP spid="44066" grpId="0" animBg="1"/>
      <p:bldP spid="44067" grpId="0" animBg="1"/>
      <p:bldP spid="44068" grpId="0" animBg="1"/>
      <p:bldP spid="44073" grpId="0"/>
      <p:bldP spid="44075" grpId="0"/>
      <p:bldP spid="440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/>
          <p:nvPr/>
        </p:nvSpPr>
        <p:spPr>
          <a:xfrm>
            <a:off x="1476375" y="188913"/>
            <a:ext cx="7488238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x-none" sz="2800" b="1" dirty="0">
                <a:solidFill>
                  <a:srgbClr val="0000FF"/>
                </a:solidFill>
                <a:latin typeface="Arial" panose="020B0604020202020204" pitchFamily="34" charset="0"/>
              </a:rPr>
              <a:t>Показатели эффективного использования оборотных средств</a:t>
            </a:r>
          </a:p>
        </p:txBody>
      </p:sp>
      <p:sp>
        <p:nvSpPr>
          <p:cNvPr id="1030" name="Rectangle 22"/>
          <p:cNvSpPr/>
          <p:nvPr/>
        </p:nvSpPr>
        <p:spPr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grpSp>
        <p:nvGrpSpPr>
          <p:cNvPr id="2" name="Group 40"/>
          <p:cNvGrpSpPr/>
          <p:nvPr/>
        </p:nvGrpSpPr>
        <p:grpSpPr>
          <a:xfrm>
            <a:off x="1403350" y="2205038"/>
            <a:ext cx="7561263" cy="3149600"/>
            <a:chOff x="884" y="1389"/>
            <a:chExt cx="4763" cy="1984"/>
          </a:xfrm>
        </p:grpSpPr>
        <p:sp>
          <p:nvSpPr>
            <p:cNvPr id="46085" name="Text Box 5"/>
            <p:cNvSpPr txBox="1">
              <a:spLocks noChangeArrowheads="1"/>
            </p:cNvSpPr>
            <p:nvPr/>
          </p:nvSpPr>
          <p:spPr bwMode="auto">
            <a:xfrm>
              <a:off x="884" y="1389"/>
              <a:ext cx="4763" cy="198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noAutofit/>
            </a:bodyPr>
            <a:lstStyle/>
            <a:p>
              <a:pPr marL="457200" marR="0" indent="-457200" defTabSz="914400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ru-RU" sz="2800" b="1" u="none" kern="1200" cap="none" spc="0" normalizeH="0" baseline="0" noProof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1.</a:t>
              </a:r>
              <a:r>
                <a:rPr kumimoji="0" lang="ru-RU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ru-RU" sz="2400" b="1" i="1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Длительность одного оборота (в днях)</a:t>
              </a:r>
              <a:r>
                <a:rPr kumimoji="0" lang="ru-RU" sz="2400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 - показывает, за какое время оборотные средства совершают полный кругооборот.</a:t>
              </a:r>
              <a:r>
                <a:rPr kumimoji="0" lang="ru-RU" sz="2400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ru-RU" sz="2400" u="none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457200" marR="0" indent="-457200" algn="ctr" defTabSz="914400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endParaRPr kumimoji="0" lang="ru-RU" sz="2000" u="none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endParaRPr kumimoji="0" lang="ru-RU" sz="2400" u="none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r>
                <a:rPr kumimoji="0" lang="ru-RU" sz="2400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где	</a:t>
              </a:r>
              <a:r>
                <a:rPr kumimoji="0" lang="ru-RU" sz="2400" b="1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Тоб</a:t>
              </a:r>
              <a:r>
                <a:rPr kumimoji="0" lang="ru-RU" sz="2400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 – длительность заготовительного цикла;</a:t>
              </a: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r>
                <a:rPr kumimoji="0" lang="ru-RU" sz="2400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		360 - число дней в году.</a:t>
              </a: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r>
                <a:rPr kumimoji="0" lang="ru-RU" sz="2400" u="none" kern="1200" cap="none" spc="0" normalizeH="0" baseline="0" noProof="0" smtClean="0"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endParaRPr kumimoji="0" lang="ru-RU" sz="2400" u="none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endParaRPr kumimoji="0" lang="ru-RU" sz="2400" u="none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457200" marR="0" indent="-457200" defTabSz="914400">
                <a:buClrTx/>
                <a:buSzTx/>
                <a:buFontTx/>
                <a:buNone/>
                <a:defRPr/>
              </a:pPr>
              <a:endParaRPr kumimoji="0" lang="ru-RU" sz="2400" u="none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aphicFrame>
          <p:nvGraphicFramePr>
            <p:cNvPr id="1026" name="Object 17"/>
            <p:cNvGraphicFramePr>
              <a:graphicFrameLocks noChangeAspect="1"/>
            </p:cNvGraphicFramePr>
            <p:nvPr/>
          </p:nvGraphicFramePr>
          <p:xfrm>
            <a:off x="2062" y="2160"/>
            <a:ext cx="2213" cy="4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r:id="rId4" imgW="939800" imgH="228600" progId="Equation.3">
                    <p:embed/>
                  </p:oleObj>
                </mc:Choice>
                <mc:Fallback>
                  <p:oleObj r:id="rId4" imgW="939800" imgH="228600" progId="Equation.3">
                    <p:embed/>
                    <p:pic>
                      <p:nvPicPr>
                        <p:cNvPr id="0" name="Изображение 3076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062" y="2160"/>
                          <a:ext cx="2213" cy="43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DCDCD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Rectangle 7"/>
          <p:cNvSpPr/>
          <p:nvPr/>
        </p:nvSpPr>
        <p:spPr>
          <a:xfrm>
            <a:off x="1476375" y="188913"/>
            <a:ext cx="7488238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x-none" sz="2800" b="1" dirty="0">
                <a:solidFill>
                  <a:srgbClr val="0000FF"/>
                </a:solidFill>
                <a:latin typeface="Arial" panose="020B0604020202020204" pitchFamily="34" charset="0"/>
              </a:rPr>
              <a:t>Показатели эффективного использования оборотных средств</a:t>
            </a:r>
          </a:p>
        </p:txBody>
      </p:sp>
      <p:sp>
        <p:nvSpPr>
          <p:cNvPr id="2054" name="Rectangle 10"/>
          <p:cNvSpPr/>
          <p:nvPr/>
        </p:nvSpPr>
        <p:spPr>
          <a:xfrm>
            <a:off x="3563938" y="1574800"/>
            <a:ext cx="412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>
              <a:buAutoNum type="arabicPeriod"/>
            </a:pPr>
            <a:endParaRPr lang="ru-RU" altLang="x-none" sz="2400" u="none" dirty="0">
              <a:latin typeface="Times New Roman" panose="02020603050405020304" pitchFamily="18" charset="0"/>
            </a:endParaRPr>
          </a:p>
        </p:txBody>
      </p:sp>
      <p:grpSp>
        <p:nvGrpSpPr>
          <p:cNvPr id="2" name="Group 16"/>
          <p:cNvGrpSpPr/>
          <p:nvPr/>
        </p:nvGrpSpPr>
        <p:grpSpPr>
          <a:xfrm>
            <a:off x="1258888" y="1125538"/>
            <a:ext cx="7885112" cy="5875337"/>
            <a:chOff x="793" y="709"/>
            <a:chExt cx="4854" cy="3701"/>
          </a:xfrm>
        </p:grpSpPr>
        <p:sp>
          <p:nvSpPr>
            <p:cNvPr id="2057" name="Text Box 17"/>
            <p:cNvSpPr txBox="1"/>
            <p:nvPr/>
          </p:nvSpPr>
          <p:spPr>
            <a:xfrm>
              <a:off x="793" y="709"/>
              <a:ext cx="4854" cy="370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ru-RU" altLang="x-none" sz="2800" b="1" u="none" dirty="0">
                  <a:latin typeface="Arial" panose="020B0604020202020204" pitchFamily="34" charset="0"/>
                </a:rPr>
                <a:t>2</a:t>
              </a:r>
              <a:r>
                <a:rPr lang="ru-RU" altLang="x-none" sz="2400" b="1" u="none" dirty="0">
                  <a:latin typeface="Arial" panose="020B0604020202020204" pitchFamily="34" charset="0"/>
                </a:rPr>
                <a:t>. </a:t>
              </a:r>
              <a:r>
                <a:rPr sz="2400" b="1" i="1" u="none" dirty="0">
                  <a:latin typeface="Arial" panose="020B0604020202020204" pitchFamily="34" charset="0"/>
                </a:rPr>
                <a:t>Коэффициент оборачиваемости</a:t>
              </a:r>
              <a:r>
                <a:rPr lang="ru-RU" altLang="x-none" sz="2400" b="1" u="none" dirty="0">
                  <a:latin typeface="Arial" panose="020B0604020202020204" pitchFamily="34" charset="0"/>
                </a:rPr>
                <a:t> </a:t>
              </a:r>
              <a:r>
                <a:rPr lang="ru-RU" altLang="x-none" sz="2400" u="none" dirty="0">
                  <a:latin typeface="Arial" panose="020B0604020202020204" pitchFamily="34" charset="0"/>
                </a:rPr>
                <a:t>- показывает, число кругооборотов совершаемых оборотными средствами за плановый период.</a:t>
              </a:r>
              <a:r>
                <a:rPr lang="ru-RU" altLang="x-none" sz="2400" dirty="0">
                  <a:latin typeface="Arial" panose="020B0604020202020204" pitchFamily="34" charset="0"/>
                </a:rPr>
                <a:t> </a:t>
              </a:r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 algn="ctr">
                <a:spcBef>
                  <a:spcPct val="50000"/>
                </a:spcBef>
              </a:pPr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/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 algn="ctr"/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/>
              <a:r>
                <a:rPr lang="ru-RU" altLang="x-none" sz="2400" u="none" dirty="0">
                  <a:latin typeface="Arial" panose="020B0604020202020204" pitchFamily="34" charset="0"/>
                </a:rPr>
                <a:t>где	 </a:t>
              </a:r>
              <a:r>
                <a:rPr sz="2400" b="1" i="1" u="none" dirty="0">
                  <a:latin typeface="Arial" panose="020B0604020202020204" pitchFamily="34" charset="0"/>
                </a:rPr>
                <a:t>ОС</a:t>
              </a:r>
              <a:r>
                <a:rPr sz="2400" u="none" dirty="0">
                  <a:latin typeface="Arial" panose="020B0604020202020204" pitchFamily="34" charset="0"/>
                </a:rPr>
                <a:t> – </a:t>
              </a:r>
              <a:r>
                <a:rPr lang="ru-RU" altLang="x-none" sz="2400" u="none" dirty="0">
                  <a:latin typeface="Arial" panose="020B0604020202020204" pitchFamily="34" charset="0"/>
                </a:rPr>
                <a:t>норматив</a:t>
              </a:r>
              <a:r>
                <a:rPr sz="2400" u="none" dirty="0">
                  <a:latin typeface="Arial" panose="020B0604020202020204" pitchFamily="34" charset="0"/>
                </a:rPr>
                <a:t> оборотных средств</a:t>
              </a:r>
              <a:r>
                <a:rPr lang="ru-RU" altLang="x-none" sz="2400" u="none" dirty="0">
                  <a:latin typeface="Arial" panose="020B0604020202020204" pitchFamily="34" charset="0"/>
                </a:rPr>
                <a:t>;</a:t>
              </a:r>
            </a:p>
            <a:p>
              <a:pPr marL="457200" indent="-457200"/>
              <a:r>
                <a:rPr lang="ru-RU" altLang="x-none" sz="2400" u="none" dirty="0">
                  <a:latin typeface="Arial" panose="020B0604020202020204" pitchFamily="34" charset="0"/>
                </a:rPr>
                <a:t>		 </a:t>
              </a:r>
              <a:r>
                <a:rPr lang="ru-RU" altLang="x-none" sz="2400" b="1" i="1" u="none" dirty="0">
                  <a:latin typeface="Arial" panose="020B0604020202020204" pitchFamily="34" charset="0"/>
                </a:rPr>
                <a:t>РП</a:t>
              </a:r>
              <a:r>
                <a:rPr lang="ru-RU" altLang="x-none" sz="2400" u="none" dirty="0">
                  <a:latin typeface="Arial" panose="020B0604020202020204" pitchFamily="34" charset="0"/>
                </a:rPr>
                <a:t> – величина реализованной продукции.</a:t>
              </a:r>
            </a:p>
            <a:p>
              <a:pPr marL="457200" indent="-457200"/>
              <a:r>
                <a:rPr lang="ru-RU" altLang="x-none" sz="2800" b="1" u="none" dirty="0">
                  <a:latin typeface="Arial" panose="020B0604020202020204" pitchFamily="34" charset="0"/>
                </a:rPr>
                <a:t>3.</a:t>
              </a:r>
              <a:r>
                <a:rPr lang="ru-RU" altLang="x-none" sz="2400" b="1" i="1" u="none" dirty="0">
                  <a:latin typeface="Arial" panose="020B0604020202020204" pitchFamily="34" charset="0"/>
                </a:rPr>
                <a:t> Коэффициент загрузки</a:t>
              </a:r>
              <a:r>
                <a:rPr lang="ru-RU" altLang="x-none" sz="2400" u="none" dirty="0">
                  <a:latin typeface="Arial" panose="020B0604020202020204" pitchFamily="34" charset="0"/>
                </a:rPr>
                <a:t> – показывает долю стоимости оборотных средств, приходящуюся на единицу реализованной продукции.</a:t>
              </a:r>
            </a:p>
            <a:p>
              <a:pPr marL="457200" indent="-457200"/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/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/>
              <a:endParaRPr lang="ru-RU" altLang="x-none" sz="2400" u="none" dirty="0">
                <a:latin typeface="Arial" panose="020B0604020202020204" pitchFamily="34" charset="0"/>
              </a:endParaRPr>
            </a:p>
            <a:p>
              <a:pPr marL="457200" indent="-457200"/>
              <a:endParaRPr lang="ru-RU" altLang="x-none" sz="2400" u="none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2050" name="Object 18"/>
            <p:cNvGraphicFramePr/>
            <p:nvPr/>
          </p:nvGraphicFramePr>
          <p:xfrm>
            <a:off x="2290" y="3445"/>
            <a:ext cx="1316" cy="7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r:id="rId4" imgW="647700" imgH="393700" progId="Equation.3">
                    <p:embed/>
                  </p:oleObj>
                </mc:Choice>
                <mc:Fallback>
                  <p:oleObj r:id="rId4" imgW="647700" imgH="393700" progId="Equation.3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290" y="3445"/>
                          <a:ext cx="1316" cy="7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" name="Object 19"/>
            <p:cNvGraphicFramePr/>
            <p:nvPr/>
          </p:nvGraphicFramePr>
          <p:xfrm>
            <a:off x="2336" y="1480"/>
            <a:ext cx="1315" cy="8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r:id="rId6" imgW="647700" imgH="393700" progId="Equation.3">
                    <p:embed/>
                  </p:oleObj>
                </mc:Choice>
                <mc:Fallback>
                  <p:oleObj r:id="rId6" imgW="647700" imgH="393700" progId="Equation.3">
                    <p:embed/>
                    <p:pic>
                      <p:nvPicPr>
                        <p:cNvPr id="0" name="Изображение 307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336" y="1480"/>
                          <a:ext cx="1315" cy="8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6" name="AutoShape 20">
            <a:hlinkClick r:id="rId8" action="ppaction://hlinksldjump"/>
          </p:cNvPr>
          <p:cNvSpPr/>
          <p:nvPr/>
        </p:nvSpPr>
        <p:spPr>
          <a:xfrm>
            <a:off x="0" y="6308725"/>
            <a:ext cx="539750" cy="549275"/>
          </a:xfrm>
          <a:prstGeom prst="actionButtonHome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</p:bldLst>
  </p:timing>
</p:sld>
</file>

<file path=ppt/theme/theme1.xml><?xml version="1.0" encoding="utf-8"?>
<a:theme xmlns:a="http://schemas.openxmlformats.org/drawingml/2006/main" name="Reporting Progress or Status">
  <a:themeElements>
    <a:clrScheme name="Reporting Progress or Status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Reporting Progress or Statu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eporting Progress or Status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507</Words>
  <Application>Microsoft Office PowerPoint</Application>
  <PresentationFormat>Экран (4:3)</PresentationFormat>
  <Paragraphs>149</Paragraphs>
  <Slides>18</Slides>
  <Notes>8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Reporting Progress or Status</vt:lpstr>
      <vt:lpstr>Оформление по умолчанию</vt:lpstr>
      <vt:lpstr>1_Оформление по умолчанию</vt:lpstr>
      <vt:lpstr>Microsoft Equation 3.0</vt:lpstr>
      <vt:lpstr>Equation.KSEE3</vt:lpstr>
      <vt:lpstr>Оборотные средства предприятия</vt:lpstr>
      <vt:lpstr>Краткое содержание темы</vt:lpstr>
      <vt:lpstr>Оборотные средства - это денежные средства, которые идут на формирование оборотных производственных фондов и фондов обращения </vt:lpstr>
      <vt:lpstr>Состав и структура оборотных средств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Оборотные средства предприятия</dc:title>
  <dc:creator>Таня</dc:creator>
  <cp:lastModifiedBy>Гость</cp:lastModifiedBy>
  <cp:revision>19</cp:revision>
  <dcterms:created xsi:type="dcterms:W3CDTF">2005-10-16T10:18:00Z</dcterms:created>
  <dcterms:modified xsi:type="dcterms:W3CDTF">2025-12-19T05:09:58Z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  <property fmtid="{D5CDD505-2E9C-101B-9397-08002B2CF9AE}" pid="4" name="ICV">
    <vt:lpwstr>784730E707A64823985E648AE08B0157_13</vt:lpwstr>
  </property>
  <property fmtid="{D5CDD505-2E9C-101B-9397-08002B2CF9AE}" pid="5" name="KSOProductBuildVer">
    <vt:lpwstr>1049-12.2.0.23196</vt:lpwstr>
  </property>
</Properties>
</file>