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32" r:id="rId3"/>
    <p:sldId id="330" r:id="rId4"/>
    <p:sldId id="328" r:id="rId5"/>
    <p:sldId id="331" r:id="rId6"/>
    <p:sldId id="333" r:id="rId7"/>
    <p:sldId id="334" r:id="rId8"/>
    <p:sldId id="335" r:id="rId9"/>
    <p:sldId id="337" r:id="rId10"/>
    <p:sldId id="336" r:id="rId11"/>
    <p:sldId id="371" r:id="rId12"/>
    <p:sldId id="329" r:id="rId13"/>
    <p:sldId id="298" r:id="rId14"/>
    <p:sldId id="356" r:id="rId15"/>
    <p:sldId id="359" r:id="rId16"/>
    <p:sldId id="367" r:id="rId17"/>
    <p:sldId id="349" r:id="rId18"/>
    <p:sldId id="348" r:id="rId19"/>
    <p:sldId id="369" r:id="rId20"/>
    <p:sldId id="366" r:id="rId21"/>
    <p:sldId id="365" r:id="rId22"/>
    <p:sldId id="352" r:id="rId23"/>
    <p:sldId id="347" r:id="rId24"/>
    <p:sldId id="368" r:id="rId25"/>
    <p:sldId id="373" r:id="rId26"/>
    <p:sldId id="3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339933"/>
    <a:srgbClr val="FFFFFF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05" autoAdjust="0"/>
    <p:restoredTop sz="94687" autoAdjust="0"/>
  </p:normalViewPr>
  <p:slideViewPr>
    <p:cSldViewPr>
      <p:cViewPr>
        <p:scale>
          <a:sx n="72" d="100"/>
          <a:sy n="72" d="100"/>
        </p:scale>
        <p:origin x="-274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91F9-F925-43BC-AF23-CCA1EEF61187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BDDE-E167-47BE-8281-D47171C42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2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F8D1F0-25EB-4349-80E9-B9337A66F02B}" type="datetimeFigureOut">
              <a:rPr lang="ru-RU" smtClean="0"/>
              <a:pPr/>
              <a:t>22.09.2025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1ECCA3-8768-4805-B292-9B318F1ED5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43122" y="963308"/>
            <a:ext cx="3033333" cy="4121876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Степени сравнения прилагательных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Adjectives</a:t>
            </a:r>
          </a:p>
          <a:p>
            <a:pPr algn="ctr"/>
            <a:r>
              <a:rPr lang="en-US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Degrees of Comparison 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24511" y="5517232"/>
            <a:ext cx="1257935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ина Кадырбекова\Desktop\ppt\keep calm and learn 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4592700" cy="53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52320" y="642918"/>
            <a:ext cx="132022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643050"/>
            <a:ext cx="7715304" cy="452431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Прилагательные, состоящие из двух или более слогов, образуют степени сравнения прилагательных с помощью слов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(самый)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ставятся перед прилагательными.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прилагательными в сравнительной степени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красивее или более красивый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употребляется перед прилагательным в превосходной степени.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–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most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beautiful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Красивый – самый красивый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785794"/>
            <a:ext cx="755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Многосложные прилагательные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5-tub-ru.yandex.net/i?id=15177708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4653136"/>
            <a:ext cx="1416923" cy="1416923"/>
          </a:xfrm>
          <a:prstGeom prst="rect">
            <a:avLst/>
          </a:prstGeom>
          <a:noFill/>
        </p:spPr>
      </p:pic>
      <p:pic>
        <p:nvPicPr>
          <p:cNvPr id="8" name="Picture 4" descr="http://www.lesjouetsdemma.com/boutique/images_produits/zPAP4006.jpg"/>
          <p:cNvPicPr>
            <a:picLocks noChangeAspect="1" noChangeArrowheads="1"/>
          </p:cNvPicPr>
          <p:nvPr/>
        </p:nvPicPr>
        <p:blipFill>
          <a:blip r:embed="rId3" cstate="print"/>
          <a:srcRect t="13333" r="17142"/>
          <a:stretch>
            <a:fillRect/>
          </a:stretch>
        </p:blipFill>
        <p:spPr bwMode="auto">
          <a:xfrm>
            <a:off x="2267744" y="1985135"/>
            <a:ext cx="2071703" cy="1857388"/>
          </a:xfrm>
          <a:prstGeom prst="rect">
            <a:avLst/>
          </a:prstGeom>
          <a:noFill/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96336" y="642918"/>
            <a:ext cx="1176212" cy="88041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strongest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stronger than</a:t>
            </a:r>
          </a:p>
        </p:txBody>
      </p:sp>
      <p:pic>
        <p:nvPicPr>
          <p:cNvPr id="7" name="Picture 6" descr="http://img01.chitalnya.ru/upload2/111/735954863019287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437112"/>
            <a:ext cx="1728192" cy="12442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47124" y="664865"/>
            <a:ext cx="664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 и  попробуйте составить фразы или предложения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g01.chitalnya.ru/upload2/111/735954863019287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4750" y="3105635"/>
            <a:ext cx="1420788" cy="102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236296" y="642918"/>
            <a:ext cx="1536252" cy="1129898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2473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–better – the best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little – less – the least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many – more –the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– more – the most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 – worse – the worst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old – older – the oldest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возрасту)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 – elder – the eldest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старшинству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семье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farther –the farthest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далекий - дальше- самый далекий, о расстоянии)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 – further – the furthest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(далекий - далее – дальнейший, о времени)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later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(позже)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latest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(самый последний)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late – latter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из ранее упомянутых)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last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(последний по порядку)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nearest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ближайший, о расстоянии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 – nearer – the next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(следующий – 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порядку)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4019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Исключения</a:t>
            </a:r>
            <a:r>
              <a:rPr lang="ru-RU" sz="2400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h-106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643050"/>
            <a:ext cx="1389042" cy="1034796"/>
          </a:xfrm>
          <a:prstGeom prst="rect">
            <a:avLst/>
          </a:prstGeom>
          <a:noFill/>
        </p:spPr>
      </p:pic>
      <p:pic>
        <p:nvPicPr>
          <p:cNvPr id="3" name="Picture 12" descr="ph-10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718" y="1643050"/>
            <a:ext cx="1341538" cy="1006788"/>
          </a:xfrm>
          <a:prstGeom prst="rect">
            <a:avLst/>
          </a:prstGeom>
          <a:noFill/>
        </p:spPr>
      </p:pic>
      <p:pic>
        <p:nvPicPr>
          <p:cNvPr id="4" name="Picture 13" descr="ph-1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24396"/>
            <a:ext cx="1365252" cy="1008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00496" y="785794"/>
            <a:ext cx="224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071810"/>
            <a:ext cx="660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nice                ----------           --------------</a:t>
            </a:r>
            <a:r>
              <a:rPr lang="en-US" dirty="0" smtClean="0"/>
              <a:t>                   </a:t>
            </a:r>
            <a:endParaRPr lang="ru-RU" dirty="0"/>
          </a:p>
        </p:txBody>
      </p:sp>
      <p:pic>
        <p:nvPicPr>
          <p:cNvPr id="10" name="Picture 4" descr="http://school7.centerstart.ru/sites/default/files/u9/owl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714752"/>
            <a:ext cx="1321571" cy="1379031"/>
          </a:xfrm>
          <a:prstGeom prst="rect">
            <a:avLst/>
          </a:prstGeom>
          <a:noFill/>
        </p:spPr>
      </p:pic>
      <p:pic>
        <p:nvPicPr>
          <p:cNvPr id="11" name="Picture 2" descr="http://im4-tub-ru.yandex.net/i?id=202802084-2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857628"/>
            <a:ext cx="990600" cy="1428750"/>
          </a:xfrm>
          <a:prstGeom prst="rect">
            <a:avLst/>
          </a:prstGeom>
          <a:noFill/>
        </p:spPr>
      </p:pic>
      <p:pic>
        <p:nvPicPr>
          <p:cNvPr id="13" name="Picture 4" descr="http://forum.uo.net.ua/download/file.php?id=21573&amp;sid=131b3a5e02de6e8a9257a41693c88bd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3929066"/>
            <a:ext cx="1428760" cy="10715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557214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wise              ----------            ------------     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357166"/>
            <a:ext cx="8643998" cy="6143668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57158" y="571480"/>
            <a:ext cx="8643998" cy="6072230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24328" y="642918"/>
            <a:ext cx="1248220" cy="1000132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72396" y="509566"/>
            <a:ext cx="1285884" cy="1047752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7715304" cy="372409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sunny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hungry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messy –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 –  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fat –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 –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kind –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funny –  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–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bright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78579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Образуй степени сравнения прилагательных</a:t>
            </a:r>
            <a:endParaRPr lang="ru-RU" sz="2400" dirty="0"/>
          </a:p>
        </p:txBody>
      </p:sp>
      <p:pic>
        <p:nvPicPr>
          <p:cNvPr id="7" name="Picture 4" descr="Солнце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89240"/>
            <a:ext cx="840156" cy="840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8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214950"/>
            <a:ext cx="1190620" cy="1190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9" name="Picture 4" descr="Солнце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86388"/>
            <a:ext cx="1143008" cy="1143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Kate is (tall) than Ann.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 grandfather is (old) than his grandmother.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 is (strong) in his team.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Mary is (good) in our class.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(bad) holiday in my life was last summer.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sweets are (tasty) than those ones.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4" descr="http://im2-tub-ru.yandex.net/i?id=98914287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929198"/>
            <a:ext cx="2038350" cy="1428750"/>
          </a:xfrm>
          <a:prstGeom prst="rect">
            <a:avLst/>
          </a:prstGeom>
          <a:noFill/>
        </p:spPr>
      </p:pic>
      <p:pic>
        <p:nvPicPr>
          <p:cNvPr id="9" name="Picture 6" descr="http://s58.radikal.ru/i161/1002/2c/82e45367c2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72008"/>
            <a:ext cx="1614894" cy="17430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43306" y="857232"/>
            <a:ext cx="239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357298"/>
            <a:ext cx="7715304" cy="557075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одного предмета с другим после прилагательного употребляется союз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чем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dog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bigger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Уменьшение и увеличение качества выражается с  помощью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tune is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1987309" cy="1917753"/>
          </a:xfrm>
          <a:prstGeom prst="rect">
            <a:avLst/>
          </a:prstGeom>
          <a:noFill/>
        </p:spPr>
      </p:pic>
      <p:pic>
        <p:nvPicPr>
          <p:cNvPr id="14" name="Picture 2" descr="http://www.ekorub.ru/forum/index.php?PHPSESSID=81410d79fc9913fbefa71ce3a9558fc6&amp;action=dlattach;topic=272.0;attach=1064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1071570" cy="1034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52320" y="642918"/>
            <a:ext cx="132022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71612"/>
            <a:ext cx="7715304" cy="319472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toys are ___ than those (interesting).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These trousers are ___ than those (narrow).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suit is ____ than that jacket (modern).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 bike is _____ than her (new).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Tom is a _____ pupil than John (good).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picture is _____ than that picture (bright).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This animal is _____ than that one (dangerous).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wolf is _____ (strong)_than that one.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78579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ictures.ucoz.ru/_ph/3/2/767636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857256" cy="1231551"/>
          </a:xfrm>
          <a:prstGeom prst="rect">
            <a:avLst/>
          </a:prstGeom>
          <a:noFill/>
        </p:spPr>
      </p:pic>
      <p:pic>
        <p:nvPicPr>
          <p:cNvPr id="8" name="Picture 4" descr="http://love90.org/wp-content/uploads/2012/04/181056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929198"/>
            <a:ext cx="1857388" cy="139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96336" y="642918"/>
            <a:ext cx="1176212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3357586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the…the…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ither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neither…nor…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both…and…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twice as long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half as wide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times as narrow as…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years younger than…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years elder than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643182"/>
            <a:ext cx="387555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чем…тем..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и…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 раза длиннее,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половину шире,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раза уже,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 года моложе, чем…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3 года старше, чем…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5825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одинаковыми качествами, часто употребляется конструкция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такой же…как). Прилагательное ставится между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dirty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Paul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 такой  же грязный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Пол. </a:t>
            </a:r>
          </a:p>
        </p:txBody>
      </p:sp>
      <p:pic>
        <p:nvPicPr>
          <p:cNvPr id="6" name="Picture 2" descr="http://images.clipartof.com/small/1049893-Royalty-Free-RF-Clip-Art-Illustration-Of-A-Two-Dirty-Boys-After-A-Mud-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164307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452320" y="642918"/>
            <a:ext cx="1320228" cy="985882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971" y="1484784"/>
            <a:ext cx="7715304" cy="341016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Прилагательные в английском языке не изменяются по числам и падежам, но, как и  в русском языке имеют 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положительную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(the Positive Degree),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сравнительную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Comparative Degree)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превосходную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Superlative Degree)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степень сравнения</a:t>
            </a:r>
          </a:p>
          <a:p>
            <a:pPr algn="ctr">
              <a:lnSpc>
                <a:spcPct val="90000"/>
              </a:lnSpc>
              <a:defRPr/>
            </a:pPr>
            <a:endParaRPr lang="ru-RU" sz="28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ина Кадырбекова\Desktop\ppt\remember.pn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2853">
            <a:off x="227324" y="4428572"/>
            <a:ext cx="6412738" cy="27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715272" y="642918"/>
            <a:ext cx="105727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 часто употребляется слово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значении 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«меньше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«менее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которое ставится перед прилагательным.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Fox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Лиса менее опасна, чем лев.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blemba.lt/uploads/posts/2008-11/1228070339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4"/>
            <a:ext cx="1428762" cy="1714515"/>
          </a:xfrm>
          <a:prstGeom prst="rect">
            <a:avLst/>
          </a:prstGeom>
          <a:noFill/>
        </p:spPr>
      </p:pic>
      <p:pic>
        <p:nvPicPr>
          <p:cNvPr id="9" name="Picture 6" descr="http://www.wall-papers.ru/main.php?g2_view=core.DownloadItem&amp;g2_itemId=99063&amp;g2_serialNumber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1857388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8"/>
            <a:ext cx="124822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5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сравнении двух предметов или лиц, обладающих неодинаковыми качествами, часто употребляется конструкция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не такой же…как). Прилагательное ставится между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house is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one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Конструкция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4-tub-ru.yandex.net/i?id=323550900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2952734" cy="2002491"/>
          </a:xfrm>
          <a:prstGeom prst="rect">
            <a:avLst/>
          </a:prstGeom>
          <a:noFill/>
        </p:spPr>
      </p:pic>
      <p:pic>
        <p:nvPicPr>
          <p:cNvPr id="8" name="Picture 8" descr="http://www.super-pilot.ru/img/work/nomencl/61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643446"/>
            <a:ext cx="2500298" cy="169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7"/>
            <a:ext cx="1248220" cy="943095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86742" cy="3970318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85794"/>
            <a:ext cx="67866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 сравнительные конструкции!  </a:t>
            </a:r>
          </a:p>
          <a:p>
            <a:endParaRPr lang="ru-RU" dirty="0"/>
          </a:p>
        </p:txBody>
      </p:sp>
      <p:pic>
        <p:nvPicPr>
          <p:cNvPr id="7" name="Picture 2" descr="http://im1-tub-ru.yandex.net/i?id=148875515-1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929198"/>
            <a:ext cx="1228725" cy="1428750"/>
          </a:xfrm>
          <a:prstGeom prst="rect">
            <a:avLst/>
          </a:prstGeom>
          <a:noFill/>
        </p:spPr>
      </p:pic>
      <p:pic>
        <p:nvPicPr>
          <p:cNvPr id="9" name="Picture 6" descr="http://www.leptirica.com/file/pic/user/2012/04/317c1ee2ce25a6beee62f68e7281d1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191114"/>
            <a:ext cx="1000132" cy="10001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7224" y="2025539"/>
            <a:ext cx="328614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much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far more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very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quite young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rather young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143116"/>
            <a:ext cx="3350982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гораздо младше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слишком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 молод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довольно молод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356" y="5214950"/>
            <a:ext cx="5056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wolf is much more young than that one.</a:t>
            </a:r>
            <a:endParaRPr lang="ru-RU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96336" y="642918"/>
            <a:ext cx="1176212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91211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усиления сравнительной степени часто употребляются слова: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(значительно, гораздо, намного)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еще,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даже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намного, безусловно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перед неисчисляемыми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существительными, 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исчисляемыми  существительными: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brother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брат гораздо старше меня.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платье значительно лучше того.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hotter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еще жарче.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54" y="1071546"/>
            <a:ext cx="294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altado.ru/d/100361/d/15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786322"/>
            <a:ext cx="1000132" cy="1383233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c/4/79/129/79129087_large_Princesas__18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1023922" cy="122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96336" y="642918"/>
            <a:ext cx="1176212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454278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передаче зависимости одного качества от другого используется конструкция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ты ешь, тем больше ты хочешь.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дольше я нахожусь здесь, тем больше мне нравится.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8"/>
            <a:ext cx="124822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69331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1.Ограничительные качественные прилагательные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left, dead, middle, previous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Относительные прилагательные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wooden, woolen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Прилагательные, которые происходят от латинского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inner, junior, former, minimal, optional</a:t>
            </a:r>
          </a:p>
          <a:p>
            <a:pPr lvl="1" algn="ctr">
              <a:lnSpc>
                <a:spcPct val="90000"/>
              </a:lnSpc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Прилагательные, которые уже обозначают некоторое разграничение по качеству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darkish, greenish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1142984"/>
            <a:ext cx="899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Прилагательные, которые не имеют степеней сравнения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52320" y="642918"/>
            <a:ext cx="132022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altfast.ru/uploads/posts/2011-11/1322043871_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996952"/>
            <a:ext cx="2708497" cy="3057115"/>
          </a:xfrm>
          <a:prstGeom prst="rect">
            <a:avLst/>
          </a:prstGeom>
          <a:noFill/>
        </p:spPr>
      </p:pic>
      <p:pic>
        <p:nvPicPr>
          <p:cNvPr id="3074" name="Picture 2" descr="C:\Users\Адина Кадырбекова\Desktop\ppt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0118"/>
            <a:ext cx="3801645" cy="44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4184021"/>
            <a:ext cx="1785950" cy="2396934"/>
          </a:xfrm>
          <a:prstGeom prst="rect">
            <a:avLst/>
          </a:prstGeom>
          <a:noFill/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7"/>
            <a:ext cx="1248220" cy="968241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0492" y="1611159"/>
            <a:ext cx="7572428" cy="267765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далеко не все прилагательные могут «сравниваться»: такая привилегия закреплена только за качественными – то есть, такими, которые обозначают определенные качества предмета: красоту, величину, ширину и так далее.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899882"/>
            <a:ext cx="1214446" cy="1629915"/>
          </a:xfrm>
          <a:prstGeom prst="rect">
            <a:avLst/>
          </a:prstGeom>
          <a:noFill/>
        </p:spPr>
      </p:pic>
      <p:pic>
        <p:nvPicPr>
          <p:cNvPr id="7" name="Picture 2" descr="http://img1.liveinternet.ru/images/attach/c/4/81/112/81112071_d8b08c0f0d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4485214"/>
            <a:ext cx="1500198" cy="201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24328" y="642918"/>
            <a:ext cx="124822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785926"/>
            <a:ext cx="7572428" cy="138499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образования степеней сравнения в английском языке зависят от количества слогов в именах прилагательных.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07207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1062" y="3714752"/>
            <a:ext cx="7572428" cy="1754326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Прилагательные делятся на две группы: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 двусложные (слово состоит из одного или двух слогов)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tall, small, hot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happy, clever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Многосложные (слово состоит из трёх и более слогов)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wonderful, beautiful, interesting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52320" y="642918"/>
            <a:ext cx="1320228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7715304" cy="451200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2800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односложных и двусложных прилагательных с окончанием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-y,   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-le, -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образуется  с помощью суффикса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80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</a:t>
            </a:r>
            <a:endParaRPr lang="en-US" sz="8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narrow-narrow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simple-simpl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high-high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clever-clever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869160"/>
            <a:ext cx="1481958" cy="1297509"/>
          </a:xfrm>
          <a:prstGeom prst="rect">
            <a:avLst/>
          </a:prstGeom>
          <a:noFill/>
        </p:spPr>
      </p:pic>
      <p:pic>
        <p:nvPicPr>
          <p:cNvPr id="9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731" y="4113366"/>
            <a:ext cx="2354499" cy="20614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107154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степень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8"/>
            <a:ext cx="1248220" cy="985882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398262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№1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Конечная гласная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(немое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опускается перед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суфиксами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larg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whit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-the nic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wid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lat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  <a:defRPr/>
            </a:pPr>
            <a:endParaRPr lang="ru-RU" sz="32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71546"/>
            <a:ext cx="4426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8"/>
            <a:ext cx="124822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41912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№2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слово оканчивается на одну согласную букву, а перед ней стоит одна гласная буква                 ( закрытый слог), то согласная буква удваивается: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2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en-US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img07.taobaocdn.com/bao/uploaded/i7/T1cqljXlyBoJPyKkDa_121731.jpg_160x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4826866"/>
            <a:ext cx="1202116" cy="1126984"/>
          </a:xfrm>
          <a:prstGeom prst="rect">
            <a:avLst/>
          </a:prstGeom>
          <a:noFill/>
        </p:spPr>
      </p:pic>
      <p:pic>
        <p:nvPicPr>
          <p:cNvPr id="7" name="Picture 4" descr="http://www.from-ua.com/images/articles/___new_172278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450870"/>
            <a:ext cx="1571636" cy="1779577"/>
          </a:xfrm>
          <a:prstGeom prst="rect">
            <a:avLst/>
          </a:prstGeom>
          <a:noFill/>
        </p:spPr>
      </p:pic>
      <p:pic>
        <p:nvPicPr>
          <p:cNvPr id="8" name="Picture 2" descr="http://s46.radikal.ru/i111/1008/43/2c3233c3e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256"/>
            <a:ext cx="2000264" cy="210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642918"/>
            <a:ext cx="124822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715304" cy="280692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№3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слово оканчивается на букву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перед ней стоит согласная буква, то буква –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меняется на –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занятой – более занятый – самый занятой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the happ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endParaRPr lang="ru-RU" sz="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143512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000636"/>
            <a:ext cx="1357322" cy="1357322"/>
          </a:xfrm>
          <a:prstGeom prst="rect">
            <a:avLst/>
          </a:prstGeom>
          <a:noFill/>
        </p:spPr>
      </p:pic>
      <p:pic>
        <p:nvPicPr>
          <p:cNvPr id="8" name="Picture 4" descr="http://photoholic24.com/wp-content/uploads/2012/01/smile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714884"/>
            <a:ext cx="1803050" cy="180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4282" y="3571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66682" y="509566"/>
            <a:ext cx="8643998" cy="6215106"/>
          </a:xfrm>
          <a:prstGeom prst="round2DiagRect">
            <a:avLst/>
          </a:prstGeom>
          <a:noFill/>
          <a:ln w="412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96336" y="642918"/>
            <a:ext cx="1176212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3399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English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</a:rPr>
              <a:t>Grammar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142984"/>
            <a:ext cx="70531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Превосходная степень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857365"/>
            <a:ext cx="7715304" cy="40257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Превосходная  степень односложных и двусложных прилагательных образуется  с помощью суффикса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48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sz="4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cold –  (the) cold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warm – (the) warm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tall – (the) tall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604" y="3338577"/>
            <a:ext cx="1214446" cy="1063292"/>
          </a:xfrm>
          <a:prstGeom prst="rect">
            <a:avLst/>
          </a:prstGeom>
          <a:noFill/>
        </p:spPr>
      </p:pic>
      <p:pic>
        <p:nvPicPr>
          <p:cNvPr id="8" name="Picture 2" descr="http://bbsimg.ngfiles.com/1/22328000/ngbbs4d3109ac7a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70223"/>
            <a:ext cx="2193567" cy="1920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1006</TotalTime>
  <Words>1316</Words>
  <Application>Microsoft Office PowerPoint</Application>
  <PresentationFormat>Экран (4:3)</PresentationFormat>
  <Paragraphs>271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Дедушка Айро</cp:lastModifiedBy>
  <cp:revision>108</cp:revision>
  <dcterms:created xsi:type="dcterms:W3CDTF">2013-11-30T07:16:38Z</dcterms:created>
  <dcterms:modified xsi:type="dcterms:W3CDTF">2025-09-22T16:32:19Z</dcterms:modified>
</cp:coreProperties>
</file>