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56" r:id="rId2"/>
    <p:sldId id="332" r:id="rId3"/>
    <p:sldId id="330" r:id="rId4"/>
    <p:sldId id="328" r:id="rId5"/>
    <p:sldId id="331" r:id="rId6"/>
    <p:sldId id="333" r:id="rId7"/>
    <p:sldId id="334" r:id="rId8"/>
    <p:sldId id="335" r:id="rId9"/>
    <p:sldId id="337" r:id="rId10"/>
    <p:sldId id="336" r:id="rId11"/>
    <p:sldId id="371" r:id="rId12"/>
    <p:sldId id="329" r:id="rId13"/>
    <p:sldId id="298" r:id="rId14"/>
    <p:sldId id="356" r:id="rId15"/>
    <p:sldId id="359" r:id="rId16"/>
    <p:sldId id="367" r:id="rId17"/>
    <p:sldId id="349" r:id="rId18"/>
    <p:sldId id="348" r:id="rId19"/>
    <p:sldId id="369" r:id="rId20"/>
    <p:sldId id="366" r:id="rId21"/>
    <p:sldId id="365" r:id="rId22"/>
    <p:sldId id="352" r:id="rId23"/>
    <p:sldId id="347" r:id="rId24"/>
    <p:sldId id="368" r:id="rId25"/>
    <p:sldId id="373" r:id="rId26"/>
    <p:sldId id="363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9900"/>
    <a:srgbClr val="339933"/>
    <a:srgbClr val="FFFFFF"/>
    <a:srgbClr val="66FF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605" autoAdjust="0"/>
    <p:restoredTop sz="94687" autoAdjust="0"/>
  </p:normalViewPr>
  <p:slideViewPr>
    <p:cSldViewPr>
      <p:cViewPr>
        <p:scale>
          <a:sx n="72" d="100"/>
          <a:sy n="72" d="100"/>
        </p:scale>
        <p:origin x="-2748" y="-8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A091F9-F925-43BC-AF23-CCA1EEF61187}" type="datetimeFigureOut">
              <a:rPr lang="ru-RU" smtClean="0"/>
              <a:pPr/>
              <a:t>22.09.2025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D9BDDE-E167-47BE-8281-D47171C427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39219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F8D1F0-25EB-4349-80E9-B9337A66F02B}" type="datetimeFigureOut">
              <a:rPr lang="ru-RU" smtClean="0"/>
              <a:pPr/>
              <a:t>22.09.2025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1ECCA3-8768-4805-B292-9B318F1ED57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F8D1F0-25EB-4349-80E9-B9337A66F02B}" type="datetimeFigureOut">
              <a:rPr lang="ru-RU" smtClean="0"/>
              <a:pPr/>
              <a:t>22.09.2025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1ECCA3-8768-4805-B292-9B318F1ED5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F8D1F0-25EB-4349-80E9-B9337A66F02B}" type="datetimeFigureOut">
              <a:rPr lang="ru-RU" smtClean="0"/>
              <a:pPr/>
              <a:t>22.09.2025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1ECCA3-8768-4805-B292-9B318F1ED5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F8D1F0-25EB-4349-80E9-B9337A66F02B}" type="datetimeFigureOut">
              <a:rPr lang="ru-RU" smtClean="0"/>
              <a:pPr/>
              <a:t>22.09.2025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1ECCA3-8768-4805-B292-9B318F1ED5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F8D1F0-25EB-4349-80E9-B9337A66F02B}" type="datetimeFigureOut">
              <a:rPr lang="ru-RU" smtClean="0"/>
              <a:pPr/>
              <a:t>22.09.2025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1ECCA3-8768-4805-B292-9B318F1ED57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F8D1F0-25EB-4349-80E9-B9337A66F02B}" type="datetimeFigureOut">
              <a:rPr lang="ru-RU" smtClean="0"/>
              <a:pPr/>
              <a:t>22.09.2025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1ECCA3-8768-4805-B292-9B318F1ED5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F8D1F0-25EB-4349-80E9-B9337A66F02B}" type="datetimeFigureOut">
              <a:rPr lang="ru-RU" smtClean="0"/>
              <a:pPr/>
              <a:t>22.09.2025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1ECCA3-8768-4805-B292-9B318F1ED5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F8D1F0-25EB-4349-80E9-B9337A66F02B}" type="datetimeFigureOut">
              <a:rPr lang="ru-RU" smtClean="0"/>
              <a:pPr/>
              <a:t>22.09.2025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1ECCA3-8768-4805-B292-9B318F1ED5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F8D1F0-25EB-4349-80E9-B9337A66F02B}" type="datetimeFigureOut">
              <a:rPr lang="ru-RU" smtClean="0"/>
              <a:pPr/>
              <a:t>22.09.2025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1ECCA3-8768-4805-B292-9B318F1ED57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F8D1F0-25EB-4349-80E9-B9337A66F02B}" type="datetimeFigureOut">
              <a:rPr lang="ru-RU" smtClean="0"/>
              <a:pPr/>
              <a:t>22.09.2025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1ECCA3-8768-4805-B292-9B318F1ED5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F8D1F0-25EB-4349-80E9-B9337A66F02B}" type="datetimeFigureOut">
              <a:rPr lang="ru-RU" smtClean="0"/>
              <a:pPr/>
              <a:t>22.09.2025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1ECCA3-8768-4805-B292-9B318F1ED57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BF8D1F0-25EB-4349-80E9-B9337A66F02B}" type="datetimeFigureOut">
              <a:rPr lang="ru-RU" smtClean="0"/>
              <a:pPr/>
              <a:t>22.09.2025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911ECCA3-8768-4805-B292-9B318F1ED57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gif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endParaRPr lang="ru-RU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643122" y="963308"/>
            <a:ext cx="3033333" cy="4121876"/>
          </a:xfrm>
          <a:prstGeom prst="roundRect">
            <a:avLst/>
          </a:prstGeom>
          <a:solidFill>
            <a:srgbClr val="FFFFFF"/>
          </a:solidFill>
          <a:ln w="76200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Степени сравнения прилагательных</a:t>
            </a:r>
          </a:p>
          <a:p>
            <a:pPr algn="ctr"/>
            <a:r>
              <a:rPr lang="en-US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Adjectives</a:t>
            </a:r>
          </a:p>
          <a:p>
            <a:pPr algn="ctr"/>
            <a:r>
              <a:rPr lang="en-US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Degrees of Comparison </a:t>
            </a:r>
            <a:endParaRPr lang="ru-RU" sz="3200" dirty="0">
              <a:solidFill>
                <a:srgbClr val="339933"/>
              </a:solidFill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366682" y="509566"/>
            <a:ext cx="8643998" cy="6215106"/>
          </a:xfrm>
          <a:prstGeom prst="round2DiagRect">
            <a:avLst/>
          </a:prstGeom>
          <a:noFill/>
          <a:ln w="41275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7124511" y="5517232"/>
            <a:ext cx="1257935" cy="914400"/>
          </a:xfrm>
          <a:prstGeom prst="ellipse">
            <a:avLst/>
          </a:prstGeom>
          <a:solidFill>
            <a:schemeClr val="bg1"/>
          </a:solidFill>
          <a:ln>
            <a:solidFill>
              <a:srgbClr val="339933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C00000"/>
                </a:solidFill>
              </a:rPr>
              <a:t>English</a:t>
            </a:r>
          </a:p>
          <a:p>
            <a:pPr algn="ctr"/>
            <a:r>
              <a:rPr lang="en-US" sz="1000" b="1" dirty="0" smtClean="0">
                <a:solidFill>
                  <a:srgbClr val="C00000"/>
                </a:solidFill>
              </a:rPr>
              <a:t>Grammar</a:t>
            </a:r>
            <a:endParaRPr lang="ru-RU" sz="1000" b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Адина Кадырбекова\Desktop\ppt\keep calm and learn english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980728"/>
            <a:ext cx="4592700" cy="535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214282" y="357166"/>
            <a:ext cx="8643998" cy="6215106"/>
          </a:xfrm>
          <a:prstGeom prst="round2DiagRect">
            <a:avLst/>
          </a:prstGeom>
          <a:noFill/>
          <a:ln w="41275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366682" y="509566"/>
            <a:ext cx="8643998" cy="6215106"/>
          </a:xfrm>
          <a:prstGeom prst="round2DiagRect">
            <a:avLst/>
          </a:prstGeom>
          <a:noFill/>
          <a:ln w="41275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7452320" y="642918"/>
            <a:ext cx="1320228" cy="914400"/>
          </a:xfrm>
          <a:prstGeom prst="ellipse">
            <a:avLst/>
          </a:prstGeom>
          <a:solidFill>
            <a:schemeClr val="bg1"/>
          </a:solidFill>
          <a:ln>
            <a:solidFill>
              <a:srgbClr val="339933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C00000"/>
                </a:solidFill>
              </a:rPr>
              <a:t>English</a:t>
            </a:r>
          </a:p>
          <a:p>
            <a:pPr algn="ctr"/>
            <a:r>
              <a:rPr lang="en-US" sz="1000" b="1" dirty="0" smtClean="0">
                <a:solidFill>
                  <a:srgbClr val="C00000"/>
                </a:solidFill>
              </a:rPr>
              <a:t>Grammar</a:t>
            </a:r>
            <a:endParaRPr lang="ru-RU" sz="1000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1643050"/>
            <a:ext cx="7715304" cy="4524315"/>
          </a:xfrm>
          <a:prstGeom prst="rect">
            <a:avLst/>
          </a:prstGeom>
          <a:ln w="38100">
            <a:solidFill>
              <a:schemeClr val="accent5">
                <a:lumMod val="50000"/>
              </a:schemeClr>
            </a:solidFill>
            <a:prstDash val="dashDot"/>
          </a:ln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Прилагательные, состоящие из двух или более слогов, образуют степени сравнения прилагательных с помощью слов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more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более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most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(самый)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которые ставятся перед прилагательными.</a:t>
            </a:r>
          </a:p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More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употребляется перед прилагательными в сравнительной степени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en-US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beautiful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more </a:t>
            </a:r>
            <a:r>
              <a:rPr lang="en-US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beautiful </a:t>
            </a:r>
            <a:endParaRPr lang="ru-RU" sz="24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красивый – красивее или более красивый</a:t>
            </a:r>
          </a:p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Most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употребляется перед прилагательным в превосходной степени.</a:t>
            </a:r>
          </a:p>
          <a:p>
            <a:pPr algn="ctr"/>
            <a:r>
              <a:rPr lang="en-US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beautiful – 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most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beautiful </a:t>
            </a:r>
            <a:endParaRPr lang="ru-RU" sz="24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Красивый – самый красивый</a:t>
            </a:r>
            <a:endParaRPr lang="en-US" sz="24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42976" y="785794"/>
            <a:ext cx="75532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Многосложные прилагательные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im5-tub-ru.yandex.net/i?id=15177708-05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6136" y="4653136"/>
            <a:ext cx="1416923" cy="1416923"/>
          </a:xfrm>
          <a:prstGeom prst="rect">
            <a:avLst/>
          </a:prstGeom>
          <a:noFill/>
        </p:spPr>
      </p:pic>
      <p:pic>
        <p:nvPicPr>
          <p:cNvPr id="8" name="Picture 4" descr="http://www.lesjouetsdemma.com/boutique/images_produits/zPAP4006.jpg"/>
          <p:cNvPicPr>
            <a:picLocks noChangeAspect="1" noChangeArrowheads="1"/>
          </p:cNvPicPr>
          <p:nvPr/>
        </p:nvPicPr>
        <p:blipFill>
          <a:blip r:embed="rId3" cstate="print"/>
          <a:srcRect t="13333" r="17142"/>
          <a:stretch>
            <a:fillRect/>
          </a:stretch>
        </p:blipFill>
        <p:spPr bwMode="auto">
          <a:xfrm>
            <a:off x="2267744" y="1985135"/>
            <a:ext cx="2071703" cy="1857388"/>
          </a:xfrm>
          <a:prstGeom prst="rect">
            <a:avLst/>
          </a:prstGeom>
          <a:noFill/>
        </p:spPr>
      </p:pic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366682" y="509566"/>
            <a:ext cx="8643998" cy="6215106"/>
          </a:xfrm>
          <a:prstGeom prst="round2DiagRect">
            <a:avLst/>
          </a:prstGeom>
          <a:noFill/>
          <a:ln w="41275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214282" y="357166"/>
            <a:ext cx="8643998" cy="6215106"/>
          </a:xfrm>
          <a:prstGeom prst="round2DiagRect">
            <a:avLst/>
          </a:prstGeom>
          <a:noFill/>
          <a:ln w="41275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7596336" y="642918"/>
            <a:ext cx="1176212" cy="880410"/>
          </a:xfrm>
          <a:prstGeom prst="ellipse">
            <a:avLst/>
          </a:prstGeom>
          <a:solidFill>
            <a:schemeClr val="bg1"/>
          </a:solidFill>
          <a:ln>
            <a:solidFill>
              <a:srgbClr val="339933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C00000"/>
                </a:solidFill>
              </a:rPr>
              <a:t>English</a:t>
            </a:r>
          </a:p>
          <a:p>
            <a:pPr algn="ctr"/>
            <a:r>
              <a:rPr lang="en-US" sz="1000" b="1" dirty="0" smtClean="0">
                <a:solidFill>
                  <a:srgbClr val="C00000"/>
                </a:solidFill>
              </a:rPr>
              <a:t>Grammar</a:t>
            </a:r>
            <a:endParaRPr lang="ru-RU" sz="1000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1857364"/>
            <a:ext cx="7715304" cy="3970318"/>
          </a:xfrm>
          <a:prstGeom prst="rect">
            <a:avLst/>
          </a:prstGeom>
          <a:ln w="38100">
            <a:solidFill>
              <a:schemeClr val="accent5">
                <a:lumMod val="50000"/>
              </a:schemeClr>
            </a:solidFill>
            <a:prstDash val="dashDot"/>
          </a:ln>
        </p:spPr>
        <p:txBody>
          <a:bodyPr wrap="square">
            <a:spAutoFit/>
          </a:bodyPr>
          <a:lstStyle/>
          <a:p>
            <a:pPr lvl="1">
              <a:lnSpc>
                <a:spcPct val="90000"/>
              </a:lnSpc>
              <a:defRPr/>
            </a:pP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 strongest</a:t>
            </a:r>
          </a:p>
          <a:p>
            <a:pPr lvl="1" algn="ctr">
              <a:lnSpc>
                <a:spcPct val="90000"/>
              </a:lnSpc>
              <a:defRPr/>
            </a:pPr>
            <a:endParaRPr lang="en-US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ctr">
              <a:lnSpc>
                <a:spcPct val="90000"/>
              </a:lnSpc>
              <a:defRPr/>
            </a:pPr>
            <a:endParaRPr lang="en-US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ctr">
              <a:lnSpc>
                <a:spcPct val="90000"/>
              </a:lnSpc>
              <a:defRPr/>
            </a:pPr>
            <a:endParaRPr lang="en-US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ctr">
              <a:lnSpc>
                <a:spcPct val="90000"/>
              </a:lnSpc>
              <a:defRPr/>
            </a:pPr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strong</a:t>
            </a:r>
          </a:p>
          <a:p>
            <a:pPr lvl="1" algn="ctr">
              <a:lnSpc>
                <a:spcPct val="90000"/>
              </a:lnSpc>
              <a:defRPr/>
            </a:pPr>
            <a:endParaRPr lang="en-US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ctr">
              <a:lnSpc>
                <a:spcPct val="90000"/>
              </a:lnSpc>
              <a:defRPr/>
            </a:pPr>
            <a:endParaRPr lang="en-US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ctr">
              <a:lnSpc>
                <a:spcPct val="90000"/>
              </a:lnSpc>
              <a:defRPr/>
            </a:pPr>
            <a:endParaRPr lang="en-US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ctr">
              <a:lnSpc>
                <a:spcPct val="90000"/>
              </a:lnSpc>
              <a:defRPr/>
            </a:pPr>
            <a:endParaRPr lang="en-US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ctr">
              <a:lnSpc>
                <a:spcPct val="90000"/>
              </a:lnSpc>
              <a:defRPr/>
            </a:pP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stronger than</a:t>
            </a:r>
          </a:p>
        </p:txBody>
      </p:sp>
      <p:pic>
        <p:nvPicPr>
          <p:cNvPr id="7" name="Picture 6" descr="http://img01.chitalnya.ru/upload2/111/73595486301928755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1720" y="4437112"/>
            <a:ext cx="1728192" cy="1244299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247124" y="664865"/>
            <a:ext cx="66497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Сравните и  попробуйте составить фразы или предложения 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6" descr="http://img01.chitalnya.ru/upload2/111/73595486301928755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4750" y="3105635"/>
            <a:ext cx="1420788" cy="10229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214282" y="357166"/>
            <a:ext cx="8643998" cy="6215106"/>
          </a:xfrm>
          <a:prstGeom prst="round2DiagRect">
            <a:avLst/>
          </a:prstGeom>
          <a:noFill/>
          <a:ln w="41275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366682" y="509566"/>
            <a:ext cx="8643998" cy="6215106"/>
          </a:xfrm>
          <a:prstGeom prst="round2DiagRect">
            <a:avLst/>
          </a:prstGeom>
          <a:noFill/>
          <a:ln w="41275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7236296" y="642918"/>
            <a:ext cx="1536252" cy="1129898"/>
          </a:xfrm>
          <a:prstGeom prst="ellipse">
            <a:avLst/>
          </a:prstGeom>
          <a:solidFill>
            <a:schemeClr val="bg1"/>
          </a:solidFill>
          <a:ln>
            <a:solidFill>
              <a:srgbClr val="339933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C00000"/>
                </a:solidFill>
              </a:rPr>
              <a:t>English</a:t>
            </a:r>
          </a:p>
          <a:p>
            <a:pPr algn="ctr"/>
            <a:r>
              <a:rPr lang="en-US" sz="1000" b="1" dirty="0" smtClean="0">
                <a:solidFill>
                  <a:srgbClr val="C00000"/>
                </a:solidFill>
              </a:rPr>
              <a:t>Grammar</a:t>
            </a:r>
            <a:endParaRPr lang="ru-RU" sz="1000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1857364"/>
            <a:ext cx="7715304" cy="4247317"/>
          </a:xfrm>
          <a:prstGeom prst="rect">
            <a:avLst/>
          </a:prstGeom>
          <a:ln w="38100">
            <a:solidFill>
              <a:schemeClr val="accent5">
                <a:lumMod val="50000"/>
              </a:schemeClr>
            </a:solidFill>
            <a:prstDash val="dashDot"/>
          </a:ln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good –better – the best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defRPr/>
            </a:pP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little – less – the least 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defRPr/>
            </a:pP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many – more –the most 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defRPr/>
            </a:pP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much – more – the most 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defRPr/>
            </a:pP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bad – worse – the worst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defRPr/>
            </a:pP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old – older – the oldest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(по возрасту) </a:t>
            </a:r>
          </a:p>
          <a:p>
            <a:pPr algn="ctr">
              <a:lnSpc>
                <a:spcPct val="90000"/>
              </a:lnSpc>
              <a:defRPr/>
            </a:pP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old – elder – the eldest (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старшинству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семье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far – farther –the farthest (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далекий - дальше- самый далекий, о расстоянии) </a:t>
            </a:r>
          </a:p>
          <a:p>
            <a:pPr algn="ctr">
              <a:lnSpc>
                <a:spcPct val="90000"/>
              </a:lnSpc>
              <a:defRPr/>
            </a:pP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far – further – the furthest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(далекий - далее – дальнейший, о времени)</a:t>
            </a:r>
          </a:p>
          <a:p>
            <a:pPr algn="ctr">
              <a:lnSpc>
                <a:spcPct val="90000"/>
              </a:lnSpc>
              <a:defRPr/>
            </a:pP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late – later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(позже)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the latest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(самый последний)</a:t>
            </a:r>
            <a:endParaRPr lang="en-US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defRPr/>
            </a:pP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late – latter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(последний из ранее упомянутых)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the last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(последний по порядку)</a:t>
            </a:r>
            <a:endParaRPr lang="en-US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defRPr/>
            </a:pP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near – nearer – the nearest (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ближайший, о расстоянии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>
              <a:lnSpc>
                <a:spcPct val="90000"/>
              </a:lnSpc>
              <a:defRPr/>
            </a:pP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near – nearer – the next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(следующий – </a:t>
            </a:r>
            <a:r>
              <a:rPr lang="ru-RU" sz="20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порядку)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28926" y="785794"/>
            <a:ext cx="401933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Исключения</a:t>
            </a:r>
            <a:r>
              <a:rPr lang="ru-RU" sz="2400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 descr="ph-106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1643050"/>
            <a:ext cx="1389042" cy="1034796"/>
          </a:xfrm>
          <a:prstGeom prst="rect">
            <a:avLst/>
          </a:prstGeom>
          <a:noFill/>
        </p:spPr>
      </p:pic>
      <p:pic>
        <p:nvPicPr>
          <p:cNvPr id="3" name="Picture 12" descr="ph-1075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87718" y="1643050"/>
            <a:ext cx="1341538" cy="1006788"/>
          </a:xfrm>
          <a:prstGeom prst="rect">
            <a:avLst/>
          </a:prstGeom>
          <a:noFill/>
        </p:spPr>
      </p:pic>
      <p:pic>
        <p:nvPicPr>
          <p:cNvPr id="4" name="Picture 13" descr="ph-100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388" y="1624396"/>
            <a:ext cx="1365252" cy="100876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000496" y="785794"/>
            <a:ext cx="22490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Compare!</a:t>
            </a:r>
            <a:endParaRPr lang="ru-RU" sz="4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28794" y="3071810"/>
            <a:ext cx="66044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nice                ----------           --------------</a:t>
            </a:r>
            <a:r>
              <a:rPr lang="en-US" dirty="0" smtClean="0"/>
              <a:t>                   </a:t>
            </a:r>
            <a:endParaRPr lang="ru-RU" dirty="0"/>
          </a:p>
        </p:txBody>
      </p:sp>
      <p:pic>
        <p:nvPicPr>
          <p:cNvPr id="10" name="Picture 4" descr="http://school7.centerstart.ru/sites/default/files/u9/owl2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43372" y="3714752"/>
            <a:ext cx="1321571" cy="1379031"/>
          </a:xfrm>
          <a:prstGeom prst="rect">
            <a:avLst/>
          </a:prstGeom>
          <a:noFill/>
        </p:spPr>
      </p:pic>
      <p:pic>
        <p:nvPicPr>
          <p:cNvPr id="11" name="Picture 2" descr="http://im4-tub-ru.yandex.net/i?id=202802084-22-72&amp;n=2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15140" y="3857628"/>
            <a:ext cx="990600" cy="1428750"/>
          </a:xfrm>
          <a:prstGeom prst="rect">
            <a:avLst/>
          </a:prstGeom>
          <a:noFill/>
        </p:spPr>
      </p:pic>
      <p:pic>
        <p:nvPicPr>
          <p:cNvPr id="13" name="Picture 4" descr="http://forum.uo.net.ua/download/file.php?id=21573&amp;sid=131b3a5e02de6e8a9257a41693c88bd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714480" y="3929066"/>
            <a:ext cx="1428760" cy="1071570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2071670" y="5572140"/>
            <a:ext cx="6000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wise              ----------            ------------              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с двумя скругленными противолежащими углами 14"/>
          <p:cNvSpPr/>
          <p:nvPr/>
        </p:nvSpPr>
        <p:spPr>
          <a:xfrm>
            <a:off x="214282" y="357166"/>
            <a:ext cx="8643998" cy="6143668"/>
          </a:xfrm>
          <a:prstGeom prst="round2DiagRect">
            <a:avLst/>
          </a:prstGeom>
          <a:noFill/>
          <a:ln w="41275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с двумя скругленными противолежащими углами 15"/>
          <p:cNvSpPr/>
          <p:nvPr/>
        </p:nvSpPr>
        <p:spPr>
          <a:xfrm>
            <a:off x="357158" y="571480"/>
            <a:ext cx="8643998" cy="6072230"/>
          </a:xfrm>
          <a:prstGeom prst="round2DiagRect">
            <a:avLst/>
          </a:prstGeom>
          <a:noFill/>
          <a:ln w="41275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7524328" y="642918"/>
            <a:ext cx="1248220" cy="1000132"/>
          </a:xfrm>
          <a:prstGeom prst="ellipse">
            <a:avLst/>
          </a:prstGeom>
          <a:solidFill>
            <a:schemeClr val="bg1"/>
          </a:solidFill>
          <a:ln>
            <a:solidFill>
              <a:srgbClr val="339933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C00000"/>
                </a:solidFill>
              </a:rPr>
              <a:t>English</a:t>
            </a:r>
          </a:p>
          <a:p>
            <a:pPr algn="ctr"/>
            <a:r>
              <a:rPr lang="en-US" sz="1000" b="1" dirty="0" smtClean="0">
                <a:solidFill>
                  <a:srgbClr val="C00000"/>
                </a:solidFill>
              </a:rPr>
              <a:t>Grammar</a:t>
            </a:r>
            <a:endParaRPr lang="ru-RU" sz="1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214282" y="357166"/>
            <a:ext cx="8643998" cy="6215106"/>
          </a:xfrm>
          <a:prstGeom prst="round2DiagRect">
            <a:avLst/>
          </a:prstGeom>
          <a:noFill/>
          <a:ln w="41275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366682" y="509566"/>
            <a:ext cx="8643998" cy="6215106"/>
          </a:xfrm>
          <a:prstGeom prst="round2DiagRect">
            <a:avLst/>
          </a:prstGeom>
          <a:noFill/>
          <a:ln w="41275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7572396" y="509566"/>
            <a:ext cx="1285884" cy="1047752"/>
          </a:xfrm>
          <a:prstGeom prst="ellipse">
            <a:avLst/>
          </a:prstGeom>
          <a:solidFill>
            <a:schemeClr val="bg1"/>
          </a:solidFill>
          <a:ln>
            <a:solidFill>
              <a:srgbClr val="339933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C00000"/>
                </a:solidFill>
              </a:rPr>
              <a:t>English</a:t>
            </a:r>
          </a:p>
          <a:p>
            <a:pPr algn="ctr"/>
            <a:r>
              <a:rPr lang="en-US" sz="1000" b="1" dirty="0" smtClean="0">
                <a:solidFill>
                  <a:srgbClr val="C00000"/>
                </a:solidFill>
              </a:rPr>
              <a:t>Grammar</a:t>
            </a:r>
            <a:endParaRPr lang="ru-RU" sz="1000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1357298"/>
            <a:ext cx="7715304" cy="3724096"/>
          </a:xfrm>
          <a:prstGeom prst="rect">
            <a:avLst/>
          </a:prstGeom>
          <a:ln w="38100">
            <a:solidFill>
              <a:schemeClr val="accent5">
                <a:lumMod val="50000"/>
              </a:schemeClr>
            </a:solidFill>
            <a:prstDash val="dashDot"/>
          </a:ln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sunny – </a:t>
            </a:r>
          </a:p>
          <a:p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happy – </a:t>
            </a:r>
          </a:p>
          <a:p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hungry – </a:t>
            </a:r>
          </a:p>
          <a:p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messy –</a:t>
            </a:r>
          </a:p>
          <a:p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dirty – 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hot –  </a:t>
            </a:r>
          </a:p>
          <a:p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fat –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clean – 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kind – </a:t>
            </a:r>
          </a:p>
          <a:p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funny –   </a:t>
            </a:r>
          </a:p>
          <a:p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heavy –   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bright –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71538" y="785794"/>
            <a:ext cx="65008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Образуй степени сравнения прилагательных</a:t>
            </a:r>
            <a:endParaRPr lang="ru-RU" sz="2400" dirty="0"/>
          </a:p>
        </p:txBody>
      </p:sp>
      <p:pic>
        <p:nvPicPr>
          <p:cNvPr id="7" name="Picture 4" descr="Солнце"/>
          <p:cNvPicPr>
            <a:picLocks noChangeAspect="1" noChangeArrowheads="1" noCrop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4414" y="5589240"/>
            <a:ext cx="840156" cy="8401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  <p:pic>
        <p:nvPicPr>
          <p:cNvPr id="8" name="Picture 4" descr="Солнце"/>
          <p:cNvPicPr>
            <a:picLocks noChangeAspect="1" noChangeArrowheads="1" noCrop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72264" y="5214950"/>
            <a:ext cx="1190620" cy="119062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pic>
        <p:nvPicPr>
          <p:cNvPr id="9" name="Picture 4" descr="Солнце"/>
          <p:cNvPicPr>
            <a:picLocks noChangeAspect="1" noChangeArrowheads="1" noCrop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57554" y="5286388"/>
            <a:ext cx="1143008" cy="114300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214282" y="357166"/>
            <a:ext cx="8643998" cy="6215106"/>
          </a:xfrm>
          <a:prstGeom prst="round2DiagRect">
            <a:avLst/>
          </a:prstGeom>
          <a:noFill/>
          <a:ln w="41275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366682" y="509566"/>
            <a:ext cx="8643998" cy="6215106"/>
          </a:xfrm>
          <a:prstGeom prst="round2DiagRect">
            <a:avLst/>
          </a:prstGeom>
          <a:noFill/>
          <a:ln w="41275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7715272" y="642918"/>
            <a:ext cx="1057276" cy="914400"/>
          </a:xfrm>
          <a:prstGeom prst="ellipse">
            <a:avLst/>
          </a:prstGeom>
          <a:solidFill>
            <a:schemeClr val="bg1"/>
          </a:solidFill>
          <a:ln>
            <a:solidFill>
              <a:srgbClr val="339933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C00000"/>
                </a:solidFill>
              </a:rPr>
              <a:t>English</a:t>
            </a:r>
          </a:p>
          <a:p>
            <a:pPr algn="ctr"/>
            <a:r>
              <a:rPr lang="en-US" sz="1000" b="1" dirty="0" smtClean="0">
                <a:solidFill>
                  <a:srgbClr val="C00000"/>
                </a:solidFill>
              </a:rPr>
              <a:t>Grammar</a:t>
            </a:r>
            <a:endParaRPr lang="ru-RU" sz="1000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1857364"/>
            <a:ext cx="7715304" cy="2419124"/>
          </a:xfrm>
          <a:prstGeom prst="rect">
            <a:avLst/>
          </a:prstGeom>
          <a:ln w="38100">
            <a:solidFill>
              <a:schemeClr val="accent5">
                <a:lumMod val="50000"/>
              </a:schemeClr>
            </a:solidFill>
            <a:prstDash val="dashDot"/>
          </a:ln>
        </p:spPr>
        <p:txBody>
          <a:bodyPr wrap="square">
            <a:spAutoFit/>
          </a:bodyPr>
          <a:lstStyle/>
          <a:p>
            <a:pPr marL="514350" indent="-514350">
              <a:lnSpc>
                <a:spcPct val="90000"/>
              </a:lnSpc>
              <a:buAutoNum type="arabicPeriod"/>
              <a:defRPr/>
            </a:pP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Kate is (tall) than Ann.</a:t>
            </a:r>
          </a:p>
          <a:p>
            <a:pPr marL="514350" indent="-514350">
              <a:lnSpc>
                <a:spcPct val="90000"/>
              </a:lnSpc>
              <a:buAutoNum type="arabicPeriod"/>
              <a:defRPr/>
            </a:pP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His grandfather is (old) than his grandmother.</a:t>
            </a:r>
          </a:p>
          <a:p>
            <a:pPr marL="514350" indent="-514350">
              <a:lnSpc>
                <a:spcPct val="90000"/>
              </a:lnSpc>
              <a:buAutoNum type="arabicPeriod"/>
              <a:defRPr/>
            </a:pP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Tom is (strong) in his team.</a:t>
            </a:r>
          </a:p>
          <a:p>
            <a:pPr marL="514350" indent="-514350">
              <a:lnSpc>
                <a:spcPct val="90000"/>
              </a:lnSpc>
              <a:buAutoNum type="arabicPeriod"/>
              <a:defRPr/>
            </a:pP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Mary is (good) in our class.</a:t>
            </a:r>
          </a:p>
          <a:p>
            <a:pPr marL="514350" indent="-514350">
              <a:lnSpc>
                <a:spcPct val="90000"/>
              </a:lnSpc>
              <a:buAutoNum type="arabicPeriod"/>
              <a:defRPr/>
            </a:pP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 (bad) holiday in my life was last summer.</a:t>
            </a:r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lnSpc>
                <a:spcPct val="90000"/>
              </a:lnSpc>
              <a:buAutoNum type="arabicPeriod"/>
              <a:defRPr/>
            </a:pP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These sweets are (tasty) than those ones.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7" name="Picture 4" descr="http://im2-tub-ru.yandex.net/i?id=98914287-10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4929198"/>
            <a:ext cx="2038350" cy="1428750"/>
          </a:xfrm>
          <a:prstGeom prst="rect">
            <a:avLst/>
          </a:prstGeom>
          <a:noFill/>
        </p:spPr>
      </p:pic>
      <p:pic>
        <p:nvPicPr>
          <p:cNvPr id="9" name="Picture 6" descr="http://s58.radikal.ru/i161/1002/2c/82e45367c26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15074" y="4572008"/>
            <a:ext cx="1614894" cy="1743061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3643306" y="857232"/>
            <a:ext cx="23987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Compare!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366682" y="509566"/>
            <a:ext cx="8643998" cy="6215106"/>
          </a:xfrm>
          <a:prstGeom prst="round2DiagRect">
            <a:avLst/>
          </a:prstGeom>
          <a:noFill/>
          <a:ln w="41275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214282" y="357166"/>
            <a:ext cx="8643998" cy="6215106"/>
          </a:xfrm>
          <a:prstGeom prst="round2DiagRect">
            <a:avLst/>
          </a:prstGeom>
          <a:noFill/>
          <a:ln w="41275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7715272" y="642918"/>
            <a:ext cx="1057276" cy="914400"/>
          </a:xfrm>
          <a:prstGeom prst="ellipse">
            <a:avLst/>
          </a:prstGeom>
          <a:solidFill>
            <a:schemeClr val="bg1"/>
          </a:solidFill>
          <a:ln>
            <a:solidFill>
              <a:srgbClr val="339933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C00000"/>
                </a:solidFill>
              </a:rPr>
              <a:t>English</a:t>
            </a:r>
          </a:p>
          <a:p>
            <a:pPr algn="ctr"/>
            <a:r>
              <a:rPr lang="en-US" sz="1000" b="1" dirty="0" smtClean="0">
                <a:solidFill>
                  <a:srgbClr val="C00000"/>
                </a:solidFill>
              </a:rPr>
              <a:t>Grammar</a:t>
            </a:r>
            <a:endParaRPr lang="ru-RU" sz="1000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14348" y="1357298"/>
            <a:ext cx="7715304" cy="5570756"/>
          </a:xfrm>
          <a:prstGeom prst="rect">
            <a:avLst/>
          </a:prstGeom>
          <a:ln w="38100">
            <a:solidFill>
              <a:schemeClr val="accent5">
                <a:lumMod val="50000"/>
              </a:schemeClr>
            </a:solidFill>
            <a:prstDash val="dashDot"/>
          </a:ln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сравнении одного предмета с другим после прилагательного употребляется союз </a:t>
            </a: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than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чем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This dog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bigger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than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that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one.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Уменьшение и увеличение качества выражается с  помощью </a:t>
            </a:r>
            <a:r>
              <a:rPr lang="ru-RU" sz="2800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less</a:t>
            </a:r>
            <a:r>
              <a:rPr lang="ru-RU" sz="28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ru-RU" sz="2800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than</a:t>
            </a:r>
            <a:r>
              <a:rPr lang="ru-RU" sz="28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800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more</a:t>
            </a:r>
            <a:r>
              <a:rPr lang="ru-RU" sz="28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… </a:t>
            </a:r>
            <a:r>
              <a:rPr lang="ru-RU" sz="2800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than</a:t>
            </a:r>
            <a:r>
              <a:rPr lang="ru-RU" sz="28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u="sng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sz="2800" u="sng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This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book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more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interesting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than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that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one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This tune is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less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musical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than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that one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3" name="Picture 2" descr="http://www.ekorub.ru/forum/index.php?PHPSESSID=81410d79fc9913fbefa71ce3a9558fc6&amp;action=dlattach;topic=272.0;attach=1064;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571744"/>
            <a:ext cx="1987309" cy="1917753"/>
          </a:xfrm>
          <a:prstGeom prst="rect">
            <a:avLst/>
          </a:prstGeom>
          <a:noFill/>
        </p:spPr>
      </p:pic>
      <p:pic>
        <p:nvPicPr>
          <p:cNvPr id="14" name="Picture 2" descr="http://www.ekorub.ru/forum/index.php?PHPSESSID=81410d79fc9913fbefa71ce3a9558fc6&amp;action=dlattach;topic=272.0;attach=1064;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70" y="3000372"/>
            <a:ext cx="1071570" cy="10340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214282" y="357166"/>
            <a:ext cx="8643998" cy="6215106"/>
          </a:xfrm>
          <a:prstGeom prst="round2DiagRect">
            <a:avLst/>
          </a:prstGeom>
          <a:noFill/>
          <a:ln w="41275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366682" y="509566"/>
            <a:ext cx="8643998" cy="6215106"/>
          </a:xfrm>
          <a:prstGeom prst="round2DiagRect">
            <a:avLst/>
          </a:prstGeom>
          <a:noFill/>
          <a:ln w="41275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7452320" y="642918"/>
            <a:ext cx="1320228" cy="914400"/>
          </a:xfrm>
          <a:prstGeom prst="ellipse">
            <a:avLst/>
          </a:prstGeom>
          <a:solidFill>
            <a:schemeClr val="bg1"/>
          </a:solidFill>
          <a:ln>
            <a:solidFill>
              <a:srgbClr val="339933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C00000"/>
                </a:solidFill>
              </a:rPr>
              <a:t>English</a:t>
            </a:r>
          </a:p>
          <a:p>
            <a:pPr algn="ctr"/>
            <a:r>
              <a:rPr lang="en-US" sz="1000" b="1" dirty="0" smtClean="0">
                <a:solidFill>
                  <a:srgbClr val="C00000"/>
                </a:solidFill>
              </a:rPr>
              <a:t>Grammar</a:t>
            </a:r>
            <a:endParaRPr lang="ru-RU" sz="1000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1571612"/>
            <a:ext cx="7715304" cy="3194721"/>
          </a:xfrm>
          <a:prstGeom prst="rect">
            <a:avLst/>
          </a:prstGeom>
          <a:ln w="38100">
            <a:solidFill>
              <a:schemeClr val="accent5">
                <a:lumMod val="50000"/>
              </a:schemeClr>
            </a:solidFill>
            <a:prstDash val="dashDot"/>
          </a:ln>
        </p:spPr>
        <p:txBody>
          <a:bodyPr wrap="square">
            <a:spAutoFit/>
          </a:bodyPr>
          <a:lstStyle/>
          <a:p>
            <a:pPr marL="514350" indent="-514350">
              <a:lnSpc>
                <a:spcPct val="90000"/>
              </a:lnSpc>
              <a:buFont typeface="+mj-lt"/>
              <a:buAutoNum type="arabicPeriod"/>
              <a:defRPr/>
            </a:pPr>
            <a:r>
              <a:rPr lang="en-US" sz="2800" dirty="0" smtClean="0"/>
              <a:t> 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These toys are ___ than those (interesting). </a:t>
            </a:r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  <a:defRPr/>
            </a:pP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These trousers are ___ than those (narrow). </a:t>
            </a:r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  <a:defRPr/>
            </a:pP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This suit is ____ than that jacket (modern).</a:t>
            </a:r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  <a:defRPr/>
            </a:pP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His bike is _____ than her (new).</a:t>
            </a:r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  <a:defRPr/>
            </a:pP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Tom is a _____ pupil than John (good).</a:t>
            </a:r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  <a:defRPr/>
            </a:pP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This picture is _____ than that picture (bright).</a:t>
            </a:r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  <a:defRPr/>
            </a:pP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This animal is _____ than that one (dangerous).</a:t>
            </a:r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  <a:defRPr/>
            </a:pP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This wolf is _____ (strong)_than that one.</a:t>
            </a:r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28926" y="785794"/>
            <a:ext cx="30718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Compare!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://pictures.ucoz.ru/_ph/3/2/76763600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4857760"/>
            <a:ext cx="857256" cy="1231551"/>
          </a:xfrm>
          <a:prstGeom prst="rect">
            <a:avLst/>
          </a:prstGeom>
          <a:noFill/>
        </p:spPr>
      </p:pic>
      <p:pic>
        <p:nvPicPr>
          <p:cNvPr id="8" name="Picture 4" descr="http://love90.org/wp-content/uploads/2012/04/181056-Sepi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4929198"/>
            <a:ext cx="1857388" cy="13952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214282" y="357166"/>
            <a:ext cx="8643998" cy="6215106"/>
          </a:xfrm>
          <a:prstGeom prst="round2DiagRect">
            <a:avLst/>
          </a:prstGeom>
          <a:noFill/>
          <a:ln w="41275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366682" y="509566"/>
            <a:ext cx="8643998" cy="6215106"/>
          </a:xfrm>
          <a:prstGeom prst="round2DiagRect">
            <a:avLst/>
          </a:prstGeom>
          <a:noFill/>
          <a:ln w="41275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7596336" y="642918"/>
            <a:ext cx="1176212" cy="914400"/>
          </a:xfrm>
          <a:prstGeom prst="ellipse">
            <a:avLst/>
          </a:prstGeom>
          <a:solidFill>
            <a:schemeClr val="bg1"/>
          </a:solidFill>
          <a:ln>
            <a:solidFill>
              <a:srgbClr val="339933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C00000"/>
                </a:solidFill>
              </a:rPr>
              <a:t>English</a:t>
            </a:r>
          </a:p>
          <a:p>
            <a:pPr algn="ctr"/>
            <a:r>
              <a:rPr lang="en-US" sz="1000" b="1" dirty="0" smtClean="0">
                <a:solidFill>
                  <a:srgbClr val="C00000"/>
                </a:solidFill>
              </a:rPr>
              <a:t>Grammar</a:t>
            </a:r>
            <a:endParaRPr lang="ru-RU" sz="1000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57224" y="785794"/>
            <a:ext cx="65722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Запомни сравнительные конструкции!  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2910" y="2643182"/>
            <a:ext cx="3357586" cy="3360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the…the… 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defRPr/>
            </a:pP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ither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…or… 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defRPr/>
            </a:pP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neither…nor… 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defRPr/>
            </a:pP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both…and… 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defRPr/>
            </a:pP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twice as long as… 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defRPr/>
            </a:pP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half as wide as… 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defRPr/>
            </a:pP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 times as narrow as… 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defRPr/>
            </a:pP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 years younger than… 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defRPr/>
            </a:pP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3 years elder than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… 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86248" y="2643182"/>
            <a:ext cx="3875559" cy="3360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чем…тем.. </a:t>
            </a:r>
          </a:p>
          <a:p>
            <a:pPr algn="ctr">
              <a:lnSpc>
                <a:spcPct val="90000"/>
              </a:lnSpc>
              <a:defRPr/>
            </a:pP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либо…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либо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… 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ни…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ни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… </a:t>
            </a:r>
          </a:p>
          <a:p>
            <a:pPr algn="ctr">
              <a:lnSpc>
                <a:spcPct val="90000"/>
              </a:lnSpc>
              <a:defRPr/>
            </a:pP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и…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… </a:t>
            </a:r>
          </a:p>
          <a:p>
            <a:pPr algn="ctr">
              <a:lnSpc>
                <a:spcPct val="90000"/>
              </a:lnSpc>
              <a:defRPr/>
            </a:pP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2 раза длиннее, чем… </a:t>
            </a:r>
          </a:p>
          <a:p>
            <a:pPr algn="ctr">
              <a:lnSpc>
                <a:spcPct val="90000"/>
              </a:lnSpc>
              <a:defRPr/>
            </a:pP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половину шире, чем… </a:t>
            </a:r>
          </a:p>
          <a:p>
            <a:pPr algn="ctr">
              <a:lnSpc>
                <a:spcPct val="90000"/>
              </a:lnSpc>
              <a:defRPr/>
            </a:pP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3 раза уже, чем… </a:t>
            </a:r>
          </a:p>
          <a:p>
            <a:pPr algn="ctr">
              <a:lnSpc>
                <a:spcPct val="90000"/>
              </a:lnSpc>
              <a:defRPr/>
            </a:pP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2 года моложе, чем… </a:t>
            </a:r>
          </a:p>
          <a:p>
            <a:pPr algn="ctr">
              <a:lnSpc>
                <a:spcPct val="90000"/>
              </a:lnSpc>
              <a:defRPr/>
            </a:pP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3 года старше, чем… 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366682" y="509566"/>
            <a:ext cx="8643998" cy="6215106"/>
          </a:xfrm>
          <a:prstGeom prst="round2DiagRect">
            <a:avLst/>
          </a:prstGeom>
          <a:noFill/>
          <a:ln w="41275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214282" y="357166"/>
            <a:ext cx="8643998" cy="6215106"/>
          </a:xfrm>
          <a:prstGeom prst="round2DiagRect">
            <a:avLst/>
          </a:prstGeom>
          <a:noFill/>
          <a:ln w="41275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7715272" y="642918"/>
            <a:ext cx="1057276" cy="914400"/>
          </a:xfrm>
          <a:prstGeom prst="ellipse">
            <a:avLst/>
          </a:prstGeom>
          <a:solidFill>
            <a:schemeClr val="bg1"/>
          </a:solidFill>
          <a:ln>
            <a:solidFill>
              <a:srgbClr val="339933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C00000"/>
                </a:solidFill>
              </a:rPr>
              <a:t>English</a:t>
            </a:r>
          </a:p>
          <a:p>
            <a:pPr algn="ctr"/>
            <a:r>
              <a:rPr lang="en-US" sz="1000" b="1" dirty="0" smtClean="0">
                <a:solidFill>
                  <a:srgbClr val="C00000"/>
                </a:solidFill>
              </a:rPr>
              <a:t>Grammar</a:t>
            </a:r>
            <a:endParaRPr lang="ru-RU" sz="1000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1857364"/>
            <a:ext cx="7715304" cy="3582519"/>
          </a:xfrm>
          <a:prstGeom prst="rect">
            <a:avLst/>
          </a:prstGeom>
          <a:ln w="38100">
            <a:solidFill>
              <a:schemeClr val="accent5">
                <a:lumMod val="50000"/>
              </a:schemeClr>
            </a:solidFill>
            <a:prstDash val="dashDot"/>
          </a:ln>
        </p:spPr>
        <p:txBody>
          <a:bodyPr wrap="square">
            <a:spAutoFit/>
          </a:bodyPr>
          <a:lstStyle/>
          <a:p>
            <a:pPr lvl="1" algn="ctr">
              <a:lnSpc>
                <a:spcPct val="90000"/>
              </a:lnSpc>
              <a:defRPr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сравнении двух предметов или лиц, обладающих одинаковыми качествами, часто употребляется конструкция </a:t>
            </a: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as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as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 такой же…как). Прилагательное ставится между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as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as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lvl="1" algn="ctr">
              <a:lnSpc>
                <a:spcPct val="90000"/>
              </a:lnSpc>
              <a:defRPr/>
            </a:pP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Tom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as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dirty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as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Paul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lvl="1" algn="ctr">
              <a:lnSpc>
                <a:spcPct val="90000"/>
              </a:lnSpc>
              <a:defRPr/>
            </a:pPr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ctr">
              <a:lnSpc>
                <a:spcPct val="90000"/>
              </a:lnSpc>
              <a:defRPr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Том такой  же грязный </a:t>
            </a:r>
          </a:p>
          <a:p>
            <a:pPr lvl="1" algn="ctr">
              <a:lnSpc>
                <a:spcPct val="90000"/>
              </a:lnSpc>
              <a:defRPr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Пол. </a:t>
            </a:r>
          </a:p>
        </p:txBody>
      </p:sp>
      <p:pic>
        <p:nvPicPr>
          <p:cNvPr id="6" name="Picture 2" descr="http://images.clipartof.com/small/1049893-Royalty-Free-RF-Clip-Art-Illustration-Of-A-Two-Dirty-Boys-After-A-Mud-Figh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3571876"/>
            <a:ext cx="1643074" cy="1714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214282" y="357166"/>
            <a:ext cx="8643998" cy="6215106"/>
          </a:xfrm>
          <a:prstGeom prst="round2DiagRect">
            <a:avLst/>
          </a:prstGeom>
          <a:noFill/>
          <a:ln w="41275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366682" y="509566"/>
            <a:ext cx="8643998" cy="6215106"/>
          </a:xfrm>
          <a:prstGeom prst="round2DiagRect">
            <a:avLst/>
          </a:prstGeom>
          <a:noFill/>
          <a:ln w="41275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7452320" y="642918"/>
            <a:ext cx="1320228" cy="985882"/>
          </a:xfrm>
          <a:prstGeom prst="ellipse">
            <a:avLst/>
          </a:prstGeom>
          <a:solidFill>
            <a:schemeClr val="bg1"/>
          </a:solidFill>
          <a:ln>
            <a:solidFill>
              <a:srgbClr val="339933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C00000"/>
                </a:solidFill>
              </a:rPr>
              <a:t>English</a:t>
            </a:r>
          </a:p>
          <a:p>
            <a:pPr algn="ctr"/>
            <a:r>
              <a:rPr lang="en-US" sz="1000" b="1" dirty="0" smtClean="0">
                <a:solidFill>
                  <a:srgbClr val="C00000"/>
                </a:solidFill>
              </a:rPr>
              <a:t>Grammar</a:t>
            </a:r>
            <a:endParaRPr lang="ru-RU" sz="10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90971" y="1484784"/>
            <a:ext cx="7715304" cy="3410164"/>
          </a:xfrm>
          <a:prstGeom prst="rect">
            <a:avLst/>
          </a:prstGeom>
          <a:ln w="38100">
            <a:solidFill>
              <a:schemeClr val="accent5">
                <a:lumMod val="50000"/>
              </a:schemeClr>
            </a:solidFill>
            <a:prstDash val="dashDot"/>
          </a:ln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Прилагательные в английском языке не изменяются по числам и падежам, но, как и  в русском языке имеют </a:t>
            </a:r>
          </a:p>
          <a:p>
            <a:pPr algn="ctr">
              <a:lnSpc>
                <a:spcPct val="90000"/>
              </a:lnSpc>
              <a:defRPr/>
            </a:pPr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положительную 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(the Positive Degree),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сравнительную (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 Comparative Degree)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превосходную (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 Superlative Degree)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степень сравнения</a:t>
            </a:r>
          </a:p>
          <a:p>
            <a:pPr algn="ctr">
              <a:lnSpc>
                <a:spcPct val="90000"/>
              </a:lnSpc>
              <a:defRPr/>
            </a:pPr>
            <a:endParaRPr lang="ru-RU" sz="2800" dirty="0" smtClean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Адина Кадырбекова\Desktop\ppt\remember.png.crdownlo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322853">
            <a:off x="227324" y="4428572"/>
            <a:ext cx="6412738" cy="271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214282" y="357166"/>
            <a:ext cx="8643998" cy="6215106"/>
          </a:xfrm>
          <a:prstGeom prst="round2DiagRect">
            <a:avLst/>
          </a:prstGeom>
          <a:noFill/>
          <a:ln w="41275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366682" y="509566"/>
            <a:ext cx="8643998" cy="6215106"/>
          </a:xfrm>
          <a:prstGeom prst="round2DiagRect">
            <a:avLst/>
          </a:prstGeom>
          <a:noFill/>
          <a:ln w="41275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7715272" y="642918"/>
            <a:ext cx="1057276" cy="914400"/>
          </a:xfrm>
          <a:prstGeom prst="ellipse">
            <a:avLst/>
          </a:prstGeom>
          <a:solidFill>
            <a:schemeClr val="bg1"/>
          </a:solidFill>
          <a:ln>
            <a:solidFill>
              <a:srgbClr val="339933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C00000"/>
                </a:solidFill>
              </a:rPr>
              <a:t>English</a:t>
            </a:r>
          </a:p>
          <a:p>
            <a:pPr algn="ctr"/>
            <a:r>
              <a:rPr lang="en-US" sz="1000" b="1" dirty="0" smtClean="0">
                <a:solidFill>
                  <a:srgbClr val="C00000"/>
                </a:solidFill>
              </a:rPr>
              <a:t>Grammar</a:t>
            </a:r>
            <a:endParaRPr lang="ru-RU" sz="1000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1857364"/>
            <a:ext cx="7715304" cy="2806922"/>
          </a:xfrm>
          <a:prstGeom prst="rect">
            <a:avLst/>
          </a:prstGeom>
          <a:ln w="38100">
            <a:solidFill>
              <a:schemeClr val="accent5">
                <a:lumMod val="50000"/>
              </a:schemeClr>
            </a:solidFill>
            <a:prstDash val="dashDot"/>
          </a:ln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сравнении двух предметов или лиц часто употребляется слово </a:t>
            </a: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less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значении </a:t>
            </a:r>
            <a:r>
              <a:rPr lang="ru-RU" sz="28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«меньше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», 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8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«менее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», которое ставится перед прилагательным.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Fox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less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dangerous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than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lion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Лиса менее опасна, чем лев. 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28662" y="1071546"/>
            <a:ext cx="65722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Запомни сравнительные конструкции!  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://www.blemba.lt/uploads/posts/2008-11/1228070339_4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4714884"/>
            <a:ext cx="1428762" cy="1714515"/>
          </a:xfrm>
          <a:prstGeom prst="rect">
            <a:avLst/>
          </a:prstGeom>
          <a:noFill/>
        </p:spPr>
      </p:pic>
      <p:pic>
        <p:nvPicPr>
          <p:cNvPr id="9" name="Picture 6" descr="http://www.wall-papers.ru/main.php?g2_view=core.DownloadItem&amp;g2_itemId=99063&amp;g2_serialNumber=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4786322"/>
            <a:ext cx="1857388" cy="13930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214282" y="357166"/>
            <a:ext cx="8643998" cy="6215106"/>
          </a:xfrm>
          <a:prstGeom prst="round2DiagRect">
            <a:avLst/>
          </a:prstGeom>
          <a:noFill/>
          <a:ln w="41275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366682" y="509566"/>
            <a:ext cx="8643998" cy="6215106"/>
          </a:xfrm>
          <a:prstGeom prst="round2DiagRect">
            <a:avLst/>
          </a:prstGeom>
          <a:noFill/>
          <a:ln w="41275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7524328" y="642918"/>
            <a:ext cx="1248220" cy="914400"/>
          </a:xfrm>
          <a:prstGeom prst="ellipse">
            <a:avLst/>
          </a:prstGeom>
          <a:solidFill>
            <a:schemeClr val="bg1"/>
          </a:solidFill>
          <a:ln>
            <a:solidFill>
              <a:srgbClr val="339933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C00000"/>
                </a:solidFill>
              </a:rPr>
              <a:t>English</a:t>
            </a:r>
          </a:p>
          <a:p>
            <a:pPr algn="ctr"/>
            <a:r>
              <a:rPr lang="en-US" sz="1000" b="1" dirty="0" smtClean="0">
                <a:solidFill>
                  <a:srgbClr val="C00000"/>
                </a:solidFill>
              </a:rPr>
              <a:t>Grammar</a:t>
            </a:r>
            <a:endParaRPr lang="ru-RU" sz="1000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1857365"/>
            <a:ext cx="7715304" cy="2419124"/>
          </a:xfrm>
          <a:prstGeom prst="rect">
            <a:avLst/>
          </a:prstGeom>
          <a:ln w="38100">
            <a:solidFill>
              <a:schemeClr val="accent5">
                <a:lumMod val="50000"/>
              </a:schemeClr>
            </a:solidFill>
            <a:prstDash val="dashDot"/>
          </a:ln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сравнении двух предметов или лиц, обладающих неодинаковыми качествами, часто употребляется конструкция 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 не такой же…как). Прилагательное ставится между </a:t>
            </a: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not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as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as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lnSpc>
                <a:spcPct val="90000"/>
              </a:lnSpc>
              <a:defRPr/>
            </a:pP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This house is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not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as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high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as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that one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714480" y="785794"/>
            <a:ext cx="54292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Конструкция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not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as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as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://im4-tub-ru.yandex.net/i?id=323550900-04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4500570"/>
            <a:ext cx="2952734" cy="2002491"/>
          </a:xfrm>
          <a:prstGeom prst="rect">
            <a:avLst/>
          </a:prstGeom>
          <a:noFill/>
        </p:spPr>
      </p:pic>
      <p:pic>
        <p:nvPicPr>
          <p:cNvPr id="8" name="Picture 8" descr="http://www.super-pilot.ru/img/work/nomencl/6100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4643446"/>
            <a:ext cx="2500298" cy="16956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214282" y="357166"/>
            <a:ext cx="8643998" cy="6215106"/>
          </a:xfrm>
          <a:prstGeom prst="round2DiagRect">
            <a:avLst/>
          </a:prstGeom>
          <a:noFill/>
          <a:ln w="41275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366682" y="509566"/>
            <a:ext cx="8643998" cy="6215106"/>
          </a:xfrm>
          <a:prstGeom prst="round2DiagRect">
            <a:avLst/>
          </a:prstGeom>
          <a:noFill/>
          <a:ln w="41275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7524328" y="642917"/>
            <a:ext cx="1248220" cy="943095"/>
          </a:xfrm>
          <a:prstGeom prst="ellipse">
            <a:avLst/>
          </a:prstGeom>
          <a:solidFill>
            <a:schemeClr val="bg1"/>
          </a:solidFill>
          <a:ln>
            <a:solidFill>
              <a:srgbClr val="339933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C00000"/>
                </a:solidFill>
              </a:rPr>
              <a:t>English</a:t>
            </a:r>
          </a:p>
          <a:p>
            <a:pPr algn="ctr"/>
            <a:r>
              <a:rPr lang="en-US" sz="1000" b="1" dirty="0" smtClean="0">
                <a:solidFill>
                  <a:srgbClr val="C00000"/>
                </a:solidFill>
              </a:rPr>
              <a:t>Grammar</a:t>
            </a:r>
            <a:endParaRPr lang="ru-RU" sz="1000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1857364"/>
            <a:ext cx="7786742" cy="3970318"/>
          </a:xfrm>
          <a:prstGeom prst="rect">
            <a:avLst/>
          </a:prstGeom>
          <a:ln w="38100">
            <a:solidFill>
              <a:schemeClr val="accent5">
                <a:lumMod val="50000"/>
              </a:schemeClr>
            </a:solidFill>
            <a:prstDash val="dashDot"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/>
            </a:pPr>
            <a:endParaRPr lang="en-US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defRPr/>
            </a:pPr>
            <a:endParaRPr lang="en-US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defRPr/>
            </a:pPr>
            <a:endParaRPr lang="en-US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defRPr/>
            </a:pPr>
            <a:endParaRPr lang="en-US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defRPr/>
            </a:pPr>
            <a:endParaRPr lang="en-US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defRPr/>
            </a:pPr>
            <a:endParaRPr lang="en-US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defRPr/>
            </a:pPr>
            <a:endParaRPr lang="en-US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defRPr/>
            </a:pPr>
            <a:endParaRPr lang="en-US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defRPr/>
            </a:pPr>
            <a:endParaRPr lang="en-US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defRPr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57224" y="785794"/>
            <a:ext cx="678661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Запомни сравнительные конструкции!  </a:t>
            </a:r>
          </a:p>
          <a:p>
            <a:endParaRPr lang="ru-RU" dirty="0"/>
          </a:p>
        </p:txBody>
      </p:sp>
      <p:pic>
        <p:nvPicPr>
          <p:cNvPr id="7" name="Picture 2" descr="http://im1-tub-ru.yandex.net/i?id=148875515-10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43702" y="4929198"/>
            <a:ext cx="1228725" cy="1428750"/>
          </a:xfrm>
          <a:prstGeom prst="rect">
            <a:avLst/>
          </a:prstGeom>
          <a:noFill/>
        </p:spPr>
      </p:pic>
      <p:pic>
        <p:nvPicPr>
          <p:cNvPr id="9" name="Picture 6" descr="http://www.leptirica.com/file/pic/user/2012/04/317c1ee2ce25a6beee62f68e7281d12e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5191114"/>
            <a:ext cx="1000132" cy="1000132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857224" y="2025539"/>
            <a:ext cx="3286148" cy="28069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90000"/>
              </a:lnSpc>
              <a:defRPr/>
            </a:pP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much more young </a:t>
            </a:r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90000"/>
              </a:lnSpc>
              <a:defRPr/>
            </a:pP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far more young </a:t>
            </a:r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90000"/>
              </a:lnSpc>
              <a:defRPr/>
            </a:pP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too young </a:t>
            </a:r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90000"/>
              </a:lnSpc>
              <a:defRPr/>
            </a:pP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very young </a:t>
            </a:r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90000"/>
              </a:lnSpc>
              <a:defRPr/>
            </a:pP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so young </a:t>
            </a:r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90000"/>
              </a:lnSpc>
              <a:defRPr/>
            </a:pP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quite young </a:t>
            </a:r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90000"/>
              </a:lnSpc>
              <a:defRPr/>
            </a:pP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rather young 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57752" y="2143116"/>
            <a:ext cx="3350982" cy="2806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>
              <a:lnSpc>
                <a:spcPct val="90000"/>
              </a:lnSpc>
              <a:defRPr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гораздо младше</a:t>
            </a:r>
            <a:endParaRPr lang="en-US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ctr">
              <a:lnSpc>
                <a:spcPct val="90000"/>
              </a:lnSpc>
              <a:defRPr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1" algn="ctr">
              <a:lnSpc>
                <a:spcPct val="90000"/>
              </a:lnSpc>
              <a:defRPr/>
            </a:pP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слишком молод </a:t>
            </a:r>
          </a:p>
          <a:p>
            <a:pPr lvl="1" algn="ctr">
              <a:lnSpc>
                <a:spcPct val="90000"/>
              </a:lnSpc>
              <a:defRPr/>
            </a:pP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очень молод </a:t>
            </a:r>
          </a:p>
          <a:p>
            <a:pPr lvl="1" algn="ctr">
              <a:lnSpc>
                <a:spcPct val="90000"/>
              </a:lnSpc>
              <a:defRPr/>
            </a:pP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так молод </a:t>
            </a:r>
          </a:p>
          <a:p>
            <a:pPr lvl="1" algn="ctr">
              <a:lnSpc>
                <a:spcPct val="90000"/>
              </a:lnSpc>
              <a:defRPr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совсем молод </a:t>
            </a:r>
          </a:p>
          <a:p>
            <a:pPr lvl="1" algn="ctr">
              <a:lnSpc>
                <a:spcPct val="90000"/>
              </a:lnSpc>
              <a:defRPr/>
            </a:pP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довольно молод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57356" y="5214950"/>
            <a:ext cx="50563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This wolf is much more young than that one.</a:t>
            </a:r>
            <a:endParaRPr lang="ru-RU" sz="2000" b="1" dirty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366682" y="509566"/>
            <a:ext cx="8643998" cy="6215106"/>
          </a:xfrm>
          <a:prstGeom prst="round2DiagRect">
            <a:avLst/>
          </a:prstGeom>
          <a:noFill/>
          <a:ln w="41275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214282" y="357166"/>
            <a:ext cx="8643998" cy="6215106"/>
          </a:xfrm>
          <a:prstGeom prst="round2DiagRect">
            <a:avLst/>
          </a:prstGeom>
          <a:noFill/>
          <a:ln w="41275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7596336" y="642918"/>
            <a:ext cx="1176212" cy="914400"/>
          </a:xfrm>
          <a:prstGeom prst="ellipse">
            <a:avLst/>
          </a:prstGeom>
          <a:solidFill>
            <a:schemeClr val="bg1"/>
          </a:solidFill>
          <a:ln>
            <a:solidFill>
              <a:srgbClr val="339933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C00000"/>
                </a:solidFill>
              </a:rPr>
              <a:t>English</a:t>
            </a:r>
          </a:p>
          <a:p>
            <a:pPr algn="ctr"/>
            <a:r>
              <a:rPr lang="en-US" sz="1000" b="1" dirty="0" smtClean="0">
                <a:solidFill>
                  <a:srgbClr val="C00000"/>
                </a:solidFill>
              </a:rPr>
              <a:t>Grammar</a:t>
            </a:r>
            <a:endParaRPr lang="ru-RU" sz="1000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1857364"/>
            <a:ext cx="7715304" cy="4912114"/>
          </a:xfrm>
          <a:prstGeom prst="rect">
            <a:avLst/>
          </a:prstGeom>
          <a:ln w="38100">
            <a:solidFill>
              <a:schemeClr val="accent5">
                <a:lumMod val="50000"/>
              </a:schemeClr>
            </a:solidFill>
            <a:prstDash val="dashDot"/>
          </a:ln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усиления сравнительной степени часто употребляются слова: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much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или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far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(значительно, гораздо, намного)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still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еще,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even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даже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far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намного, безусловно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Причем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much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more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far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more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используются перед неисчисляемыми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существительными, а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many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more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перед исчисляемыми  существительными: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My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brother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much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older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than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me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Мой брат гораздо старше меня.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This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dress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far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better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than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that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one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Это платье значительно лучше того.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It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still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hotter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today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Сегодня еще жарче. </a:t>
            </a:r>
          </a:p>
          <a:p>
            <a:pPr lvl="1" algn="ctr">
              <a:lnSpc>
                <a:spcPct val="90000"/>
              </a:lnSpc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57554" y="1071546"/>
            <a:ext cx="29424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Запомни!</a:t>
            </a:r>
            <a:endParaRPr lang="ru-RU" sz="4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://altado.ru/d/100361/d/15_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4786322"/>
            <a:ext cx="1000132" cy="1383233"/>
          </a:xfrm>
          <a:prstGeom prst="rect">
            <a:avLst/>
          </a:prstGeom>
          <a:noFill/>
        </p:spPr>
      </p:pic>
      <p:pic>
        <p:nvPicPr>
          <p:cNvPr id="8" name="Picture 4" descr="http://img1.liveinternet.ru/images/attach/c/4/79/129/79129087_large_Princesas__18_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6578" y="4572008"/>
            <a:ext cx="1023922" cy="12287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366682" y="509566"/>
            <a:ext cx="8643998" cy="6215106"/>
          </a:xfrm>
          <a:prstGeom prst="round2DiagRect">
            <a:avLst/>
          </a:prstGeom>
          <a:noFill/>
          <a:ln w="41275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214282" y="357166"/>
            <a:ext cx="8643998" cy="6215106"/>
          </a:xfrm>
          <a:prstGeom prst="round2DiagRect">
            <a:avLst/>
          </a:prstGeom>
          <a:noFill/>
          <a:ln w="41275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7596336" y="642918"/>
            <a:ext cx="1176212" cy="914400"/>
          </a:xfrm>
          <a:prstGeom prst="ellipse">
            <a:avLst/>
          </a:prstGeom>
          <a:solidFill>
            <a:schemeClr val="bg1"/>
          </a:solidFill>
          <a:ln>
            <a:solidFill>
              <a:srgbClr val="339933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C00000"/>
                </a:solidFill>
              </a:rPr>
              <a:t>English</a:t>
            </a:r>
          </a:p>
          <a:p>
            <a:pPr algn="ctr"/>
            <a:r>
              <a:rPr lang="en-US" sz="1000" b="1" dirty="0" smtClean="0">
                <a:solidFill>
                  <a:srgbClr val="C00000"/>
                </a:solidFill>
              </a:rPr>
              <a:t>Grammar</a:t>
            </a:r>
            <a:endParaRPr lang="ru-RU" sz="1000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1857364"/>
            <a:ext cx="7715304" cy="4542782"/>
          </a:xfrm>
          <a:prstGeom prst="rect">
            <a:avLst/>
          </a:prstGeom>
          <a:ln w="38100">
            <a:solidFill>
              <a:schemeClr val="accent5">
                <a:lumMod val="50000"/>
              </a:schemeClr>
            </a:solidFill>
            <a:prstDash val="dashDot"/>
          </a:ln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передаче зависимости одного качества от другого используется конструкция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ru-RU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endParaRPr lang="ru-RU" sz="4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more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you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eat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more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you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want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Чем больше ты ешь, тем больше ты хочешь.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longer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stay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here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better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like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it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Чем дольше я нахожусь здесь, тем больше мне нравится. </a:t>
            </a:r>
          </a:p>
          <a:p>
            <a:pPr lvl="1" algn="ctr">
              <a:lnSpc>
                <a:spcPct val="90000"/>
              </a:lnSpc>
              <a:defRPr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366682" y="509566"/>
            <a:ext cx="8643998" cy="6215106"/>
          </a:xfrm>
          <a:prstGeom prst="round2DiagRect">
            <a:avLst/>
          </a:prstGeom>
          <a:noFill/>
          <a:ln w="41275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214282" y="357166"/>
            <a:ext cx="8643998" cy="6215106"/>
          </a:xfrm>
          <a:prstGeom prst="round2DiagRect">
            <a:avLst/>
          </a:prstGeom>
          <a:noFill/>
          <a:ln w="41275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7524328" y="642918"/>
            <a:ext cx="1248220" cy="914400"/>
          </a:xfrm>
          <a:prstGeom prst="ellipse">
            <a:avLst/>
          </a:prstGeom>
          <a:solidFill>
            <a:schemeClr val="bg1"/>
          </a:solidFill>
          <a:ln>
            <a:solidFill>
              <a:srgbClr val="339933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C00000"/>
                </a:solidFill>
              </a:rPr>
              <a:t>English</a:t>
            </a:r>
          </a:p>
          <a:p>
            <a:pPr algn="ctr"/>
            <a:r>
              <a:rPr lang="en-US" sz="1000" b="1" dirty="0" smtClean="0">
                <a:solidFill>
                  <a:srgbClr val="C00000"/>
                </a:solidFill>
              </a:rPr>
              <a:t>Grammar</a:t>
            </a:r>
            <a:endParaRPr lang="ru-RU" sz="1000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1857364"/>
            <a:ext cx="7715304" cy="3693319"/>
          </a:xfrm>
          <a:prstGeom prst="rect">
            <a:avLst/>
          </a:prstGeom>
          <a:ln w="38100">
            <a:solidFill>
              <a:schemeClr val="accent5">
                <a:lumMod val="50000"/>
              </a:schemeClr>
            </a:solidFill>
            <a:prstDash val="dashDot"/>
          </a:ln>
        </p:spPr>
        <p:txBody>
          <a:bodyPr wrap="square">
            <a:spAutoFit/>
          </a:bodyPr>
          <a:lstStyle/>
          <a:p>
            <a:pPr lvl="1">
              <a:lnSpc>
                <a:spcPct val="90000"/>
              </a:lnSpc>
              <a:defRPr/>
            </a:pPr>
            <a:endParaRPr lang="en-US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90000"/>
              </a:lnSpc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1.Ограничительные качественные прилагательные</a:t>
            </a:r>
          </a:p>
          <a:p>
            <a:pPr lvl="1" algn="ctr">
              <a:lnSpc>
                <a:spcPct val="90000"/>
              </a:lnSpc>
              <a:defRPr/>
            </a:pP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left, dead, middle, previous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ctr">
              <a:lnSpc>
                <a:spcPct val="90000"/>
              </a:lnSpc>
              <a:defRPr/>
            </a:pPr>
            <a:endParaRPr lang="en-US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90000"/>
              </a:lnSpc>
              <a:defRPr/>
            </a:pP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Относительные прилагательные</a:t>
            </a:r>
            <a:endParaRPr lang="en-US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ctr">
              <a:lnSpc>
                <a:spcPct val="90000"/>
              </a:lnSpc>
              <a:defRPr/>
            </a:pP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wooden, woolen</a:t>
            </a:r>
          </a:p>
          <a:p>
            <a:pPr lvl="1" algn="ctr">
              <a:lnSpc>
                <a:spcPct val="90000"/>
              </a:lnSpc>
              <a:defRPr/>
            </a:pP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90000"/>
              </a:lnSpc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Прилагательные, которые происходят от латинского</a:t>
            </a:r>
            <a:endParaRPr lang="en-US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ctr">
              <a:lnSpc>
                <a:spcPct val="90000"/>
              </a:lnSpc>
              <a:defRPr/>
            </a:pP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inner, junior, former, minimal, optional</a:t>
            </a:r>
          </a:p>
          <a:p>
            <a:pPr lvl="1" algn="ctr">
              <a:lnSpc>
                <a:spcPct val="90000"/>
              </a:lnSpc>
              <a:defRPr/>
            </a:pP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90000"/>
              </a:lnSpc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Прилагательные, которые уже обозначают некоторое разграничение по качеству</a:t>
            </a:r>
          </a:p>
          <a:p>
            <a:pPr lvl="1" algn="ctr">
              <a:lnSpc>
                <a:spcPct val="90000"/>
              </a:lnSpc>
              <a:defRPr/>
            </a:pP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darkish, greenish</a:t>
            </a: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2910" y="1142984"/>
            <a:ext cx="89993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Прилагательные, которые не имеют степеней сравнения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214282" y="357166"/>
            <a:ext cx="8643998" cy="6215106"/>
          </a:xfrm>
          <a:prstGeom prst="round2DiagRect">
            <a:avLst/>
          </a:prstGeom>
          <a:noFill/>
          <a:ln w="41275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366682" y="509566"/>
            <a:ext cx="8643998" cy="6215106"/>
          </a:xfrm>
          <a:prstGeom prst="round2DiagRect">
            <a:avLst/>
          </a:prstGeom>
          <a:noFill/>
          <a:ln w="41275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7452320" y="642918"/>
            <a:ext cx="1320228" cy="914400"/>
          </a:xfrm>
          <a:prstGeom prst="ellipse">
            <a:avLst/>
          </a:prstGeom>
          <a:solidFill>
            <a:schemeClr val="bg1"/>
          </a:solidFill>
          <a:ln>
            <a:solidFill>
              <a:srgbClr val="339933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C00000"/>
                </a:solidFill>
              </a:rPr>
              <a:t>English</a:t>
            </a:r>
          </a:p>
          <a:p>
            <a:pPr algn="ctr"/>
            <a:r>
              <a:rPr lang="en-US" sz="1000" b="1" dirty="0" smtClean="0">
                <a:solidFill>
                  <a:srgbClr val="C00000"/>
                </a:solidFill>
              </a:rPr>
              <a:t>Grammar</a:t>
            </a:r>
            <a:endParaRPr lang="ru-RU" sz="1000" b="1" dirty="0">
              <a:solidFill>
                <a:srgbClr val="C00000"/>
              </a:solidFill>
            </a:endParaRPr>
          </a:p>
        </p:txBody>
      </p:sp>
      <p:pic>
        <p:nvPicPr>
          <p:cNvPr id="7" name="Picture 2" descr="http://altfast.ru/uploads/posts/2011-11/1322043871_90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80112" y="2996952"/>
            <a:ext cx="2708497" cy="3057115"/>
          </a:xfrm>
          <a:prstGeom prst="rect">
            <a:avLst/>
          </a:prstGeom>
          <a:noFill/>
        </p:spPr>
      </p:pic>
      <p:pic>
        <p:nvPicPr>
          <p:cNvPr id="3074" name="Picture 2" descr="C:\Users\Адина Кадырбекова\Desktop\ppt\unname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100118"/>
            <a:ext cx="3801645" cy="443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1.liveinternet.ru/images/attach/c/4/81/112/81112071_d8b08c0f0db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84168" y="4184021"/>
            <a:ext cx="1785950" cy="2396934"/>
          </a:xfrm>
          <a:prstGeom prst="rect">
            <a:avLst/>
          </a:prstGeom>
          <a:noFill/>
        </p:spPr>
      </p:pic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214282" y="357166"/>
            <a:ext cx="8643998" cy="6215106"/>
          </a:xfrm>
          <a:prstGeom prst="round2DiagRect">
            <a:avLst/>
          </a:prstGeom>
          <a:noFill/>
          <a:ln w="41275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366682" y="509566"/>
            <a:ext cx="8643998" cy="6215106"/>
          </a:xfrm>
          <a:prstGeom prst="round2DiagRect">
            <a:avLst/>
          </a:prstGeom>
          <a:noFill/>
          <a:ln w="41275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7524328" y="642917"/>
            <a:ext cx="1248220" cy="968241"/>
          </a:xfrm>
          <a:prstGeom prst="ellipse">
            <a:avLst/>
          </a:prstGeom>
          <a:solidFill>
            <a:schemeClr val="bg1"/>
          </a:solidFill>
          <a:ln>
            <a:solidFill>
              <a:srgbClr val="339933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C00000"/>
                </a:solidFill>
              </a:rPr>
              <a:t>English</a:t>
            </a:r>
          </a:p>
          <a:p>
            <a:pPr algn="ctr"/>
            <a:r>
              <a:rPr lang="en-US" sz="1000" b="1" dirty="0" smtClean="0">
                <a:solidFill>
                  <a:srgbClr val="C00000"/>
                </a:solidFill>
              </a:rPr>
              <a:t>Grammar</a:t>
            </a:r>
            <a:endParaRPr lang="ru-RU" sz="1000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60492" y="1611159"/>
            <a:ext cx="7572428" cy="2677656"/>
          </a:xfrm>
          <a:prstGeom prst="rect">
            <a:avLst/>
          </a:prstGeom>
          <a:ln w="28575">
            <a:solidFill>
              <a:schemeClr val="accent2">
                <a:lumMod val="75000"/>
              </a:schemeClr>
            </a:solidFill>
            <a:prstDash val="lgDashDot"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Однако далеко не все прилагательные могут «сравниваться»: такая привилегия закреплена только за качественными – то есть, такими, которые обозначают определенные качества предмета: красоту, величину, ширину и так далее.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://img1.liveinternet.ru/images/attach/c/4/81/112/81112071_d8b08c0f0db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9632" y="4899882"/>
            <a:ext cx="1214446" cy="1629915"/>
          </a:xfrm>
          <a:prstGeom prst="rect">
            <a:avLst/>
          </a:prstGeom>
          <a:noFill/>
        </p:spPr>
      </p:pic>
      <p:pic>
        <p:nvPicPr>
          <p:cNvPr id="7" name="Picture 2" descr="http://img1.liveinternet.ru/images/attach/c/4/81/112/81112071_d8b08c0f0db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35896" y="4485214"/>
            <a:ext cx="1500198" cy="20134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214282" y="357166"/>
            <a:ext cx="8643998" cy="6215106"/>
          </a:xfrm>
          <a:prstGeom prst="round2DiagRect">
            <a:avLst/>
          </a:prstGeom>
          <a:noFill/>
          <a:ln w="41275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366682" y="509566"/>
            <a:ext cx="8643998" cy="6215106"/>
          </a:xfrm>
          <a:prstGeom prst="round2DiagRect">
            <a:avLst/>
          </a:prstGeom>
          <a:noFill/>
          <a:ln w="41275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7524328" y="642918"/>
            <a:ext cx="1248220" cy="914400"/>
          </a:xfrm>
          <a:prstGeom prst="ellipse">
            <a:avLst/>
          </a:prstGeom>
          <a:solidFill>
            <a:schemeClr val="bg1"/>
          </a:solidFill>
          <a:ln>
            <a:solidFill>
              <a:srgbClr val="339933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C00000"/>
                </a:solidFill>
              </a:rPr>
              <a:t>English</a:t>
            </a:r>
          </a:p>
          <a:p>
            <a:pPr algn="ctr"/>
            <a:r>
              <a:rPr lang="en-US" sz="1000" b="1" dirty="0" smtClean="0">
                <a:solidFill>
                  <a:srgbClr val="C00000"/>
                </a:solidFill>
              </a:rPr>
              <a:t>Grammar</a:t>
            </a:r>
            <a:endParaRPr lang="ru-RU" sz="1000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28662" y="1785926"/>
            <a:ext cx="7572428" cy="1384995"/>
          </a:xfrm>
          <a:prstGeom prst="rect">
            <a:avLst/>
          </a:prstGeom>
          <a:ln w="28575">
            <a:solidFill>
              <a:schemeClr val="accent2">
                <a:lumMod val="75000"/>
              </a:schemeClr>
            </a:solidFill>
            <a:prstDash val="lgDashDot"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Способы образования степеней сравнения в английском языке зависят от количества слогов в именах прилагательных.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857224" y="5072074"/>
            <a:ext cx="76438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081062" y="3714752"/>
            <a:ext cx="7572428" cy="1754326"/>
          </a:xfrm>
          <a:prstGeom prst="rect">
            <a:avLst/>
          </a:prstGeom>
          <a:ln w="28575">
            <a:solidFill>
              <a:schemeClr val="accent2">
                <a:lumMod val="75000"/>
              </a:schemeClr>
            </a:solidFill>
            <a:prstDash val="lgDashDot"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Прилагательные делятся на две группы: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Одно и двусложные (слово состоит из одного или двух слогов)</a:t>
            </a:r>
          </a:p>
          <a:p>
            <a:pPr algn="ctr"/>
            <a:r>
              <a:rPr lang="en-US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tall, small, hot</a:t>
            </a:r>
          </a:p>
          <a:p>
            <a:pPr algn="ctr"/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happy, clever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Многосложные (слово состоит из трёх и более слогов)</a:t>
            </a:r>
          </a:p>
          <a:p>
            <a:pPr algn="ctr"/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wonderful, beautiful, interesting</a:t>
            </a:r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214282" y="357166"/>
            <a:ext cx="8643998" cy="6215106"/>
          </a:xfrm>
          <a:prstGeom prst="round2DiagRect">
            <a:avLst/>
          </a:prstGeom>
          <a:noFill/>
          <a:ln w="41275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366682" y="509566"/>
            <a:ext cx="8643998" cy="6215106"/>
          </a:xfrm>
          <a:prstGeom prst="round2DiagRect">
            <a:avLst/>
          </a:prstGeom>
          <a:noFill/>
          <a:ln w="41275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7452320" y="642918"/>
            <a:ext cx="1320228" cy="914400"/>
          </a:xfrm>
          <a:prstGeom prst="ellipse">
            <a:avLst/>
          </a:prstGeom>
          <a:solidFill>
            <a:schemeClr val="bg1"/>
          </a:solidFill>
          <a:ln>
            <a:solidFill>
              <a:srgbClr val="339933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C00000"/>
                </a:solidFill>
              </a:rPr>
              <a:t>English</a:t>
            </a:r>
          </a:p>
          <a:p>
            <a:pPr algn="ctr"/>
            <a:r>
              <a:rPr lang="en-US" sz="1000" b="1" dirty="0" smtClean="0">
                <a:solidFill>
                  <a:srgbClr val="C00000"/>
                </a:solidFill>
              </a:rPr>
              <a:t>Grammar</a:t>
            </a:r>
            <a:endParaRPr lang="ru-RU" sz="10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14348" y="1857364"/>
            <a:ext cx="7715304" cy="4512004"/>
          </a:xfrm>
          <a:prstGeom prst="rect">
            <a:avLst/>
          </a:prstGeom>
          <a:ln w="38100">
            <a:solidFill>
              <a:schemeClr val="accent5">
                <a:lumMod val="50000"/>
              </a:schemeClr>
            </a:solidFill>
            <a:prstDash val="dashDot"/>
          </a:ln>
        </p:spPr>
        <p:txBody>
          <a:bodyPr wrap="square">
            <a:spAutoFit/>
          </a:bodyPr>
          <a:lstStyle/>
          <a:p>
            <a:pPr>
              <a:defRPr/>
            </a:pPr>
            <a:endParaRPr lang="ru-RU" sz="2800" dirty="0" smtClean="0">
              <a:solidFill>
                <a:srgbClr val="3333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 algn="ctr">
              <a:lnSpc>
                <a:spcPct val="90000"/>
              </a:lnSpc>
              <a:defRPr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Сравнительная степень односложных и двусложных прилагательных с окончанием </a:t>
            </a:r>
            <a:endParaRPr lang="en-US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defRPr/>
            </a:pP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-y,    -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er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-le, -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ow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образуется  с помощью суффикса</a:t>
            </a:r>
            <a:endParaRPr lang="en-US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defRPr/>
            </a:pPr>
            <a:r>
              <a:rPr lang="ru-RU" sz="8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80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8000" b="1" i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er</a:t>
            </a:r>
            <a:endParaRPr lang="en-US" sz="8000" b="1" i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0000"/>
              </a:lnSpc>
              <a:defRPr/>
            </a:pP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narrow-narrow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er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defRPr/>
            </a:pP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simple-simpl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er</a:t>
            </a:r>
          </a:p>
          <a:p>
            <a:pPr algn="ctr">
              <a:lnSpc>
                <a:spcPct val="90000"/>
              </a:lnSpc>
              <a:defRPr/>
            </a:pP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high-high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er</a:t>
            </a:r>
          </a:p>
          <a:p>
            <a:pPr algn="ctr">
              <a:lnSpc>
                <a:spcPct val="90000"/>
              </a:lnSpc>
              <a:defRPr/>
            </a:pP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clever-clever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er</a:t>
            </a:r>
            <a:endParaRPr lang="ru-RU" sz="2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http://bbsimg.ngfiles.com/1/22328000/ngbbs4d3109ac7a69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4869160"/>
            <a:ext cx="1481958" cy="1297509"/>
          </a:xfrm>
          <a:prstGeom prst="rect">
            <a:avLst/>
          </a:prstGeom>
          <a:noFill/>
        </p:spPr>
      </p:pic>
      <p:pic>
        <p:nvPicPr>
          <p:cNvPr id="9" name="Picture 2" descr="http://bbsimg.ngfiles.com/1/22328000/ngbbs4d3109ac7a69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78731" y="4113366"/>
            <a:ext cx="2354499" cy="2061451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1857356" y="1071546"/>
            <a:ext cx="57864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Сравнительная степень 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214282" y="357166"/>
            <a:ext cx="8643998" cy="6215106"/>
          </a:xfrm>
          <a:prstGeom prst="round2DiagRect">
            <a:avLst/>
          </a:prstGeom>
          <a:noFill/>
          <a:ln w="41275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366682" y="509566"/>
            <a:ext cx="8643998" cy="6215106"/>
          </a:xfrm>
          <a:prstGeom prst="round2DiagRect">
            <a:avLst/>
          </a:prstGeom>
          <a:noFill/>
          <a:ln w="41275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7524328" y="642918"/>
            <a:ext cx="1248220" cy="985882"/>
          </a:xfrm>
          <a:prstGeom prst="ellipse">
            <a:avLst/>
          </a:prstGeom>
          <a:solidFill>
            <a:schemeClr val="bg1"/>
          </a:solidFill>
          <a:ln>
            <a:solidFill>
              <a:srgbClr val="339933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C00000"/>
                </a:solidFill>
              </a:rPr>
              <a:t>English</a:t>
            </a:r>
          </a:p>
          <a:p>
            <a:pPr algn="ctr"/>
            <a:r>
              <a:rPr lang="en-US" sz="1000" b="1" dirty="0" smtClean="0">
                <a:solidFill>
                  <a:srgbClr val="C00000"/>
                </a:solidFill>
              </a:rPr>
              <a:t>Grammar</a:t>
            </a:r>
            <a:endParaRPr lang="ru-RU" sz="1000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1857364"/>
            <a:ext cx="7715304" cy="3982629"/>
          </a:xfrm>
          <a:prstGeom prst="rect">
            <a:avLst/>
          </a:prstGeom>
          <a:ln w="38100">
            <a:solidFill>
              <a:schemeClr val="accent5">
                <a:lumMod val="50000"/>
              </a:schemeClr>
            </a:solidFill>
            <a:prstDash val="dashDot"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Правило №1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Конечная гласная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(немое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опускается перед </a:t>
            </a:r>
            <a:r>
              <a:rPr lang="ru-RU" sz="28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суфиксами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еr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est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larg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- larg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– the larg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est  </a:t>
            </a:r>
          </a:p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whit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- whit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– the whit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est</a:t>
            </a:r>
          </a:p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nic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– nic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-the nic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est</a:t>
            </a:r>
          </a:p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wid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– wid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– the wid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est</a:t>
            </a:r>
          </a:p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lat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– lat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– the lat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est</a:t>
            </a:r>
          </a:p>
          <a:p>
            <a:pPr algn="ctr">
              <a:lnSpc>
                <a:spcPct val="90000"/>
              </a:lnSpc>
              <a:defRPr/>
            </a:pPr>
            <a:endParaRPr lang="ru-RU" sz="3200" u="sng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488" y="1071546"/>
            <a:ext cx="44260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Правописание </a:t>
            </a:r>
            <a:endParaRPr lang="ru-RU" sz="44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214282" y="357166"/>
            <a:ext cx="8643998" cy="6215106"/>
          </a:xfrm>
          <a:prstGeom prst="round2DiagRect">
            <a:avLst/>
          </a:prstGeom>
          <a:noFill/>
          <a:ln w="41275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366682" y="509566"/>
            <a:ext cx="8643998" cy="6215106"/>
          </a:xfrm>
          <a:prstGeom prst="round2DiagRect">
            <a:avLst/>
          </a:prstGeom>
          <a:noFill/>
          <a:ln w="41275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7524328" y="642918"/>
            <a:ext cx="1248220" cy="914400"/>
          </a:xfrm>
          <a:prstGeom prst="ellipse">
            <a:avLst/>
          </a:prstGeom>
          <a:solidFill>
            <a:schemeClr val="bg1"/>
          </a:solidFill>
          <a:ln>
            <a:solidFill>
              <a:srgbClr val="339933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C00000"/>
                </a:solidFill>
              </a:rPr>
              <a:t>English</a:t>
            </a:r>
          </a:p>
          <a:p>
            <a:pPr algn="ctr"/>
            <a:r>
              <a:rPr lang="en-US" sz="1000" b="1" dirty="0" smtClean="0">
                <a:solidFill>
                  <a:srgbClr val="C00000"/>
                </a:solidFill>
              </a:rPr>
              <a:t>Grammar</a:t>
            </a:r>
            <a:endParaRPr lang="ru-RU" sz="1000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1857364"/>
            <a:ext cx="7715304" cy="2419124"/>
          </a:xfrm>
          <a:prstGeom prst="rect">
            <a:avLst/>
          </a:prstGeom>
          <a:ln w="38100">
            <a:solidFill>
              <a:schemeClr val="accent5">
                <a:lumMod val="50000"/>
              </a:schemeClr>
            </a:solidFill>
            <a:prstDash val="dashDot"/>
          </a:ln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Правило №2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Если слово оканчивается на одну согласную букву, а перед ней стоит одна гласная буква                 ( закрытый слог), то согласная буква удваивается: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bi</a:t>
            </a:r>
            <a:r>
              <a:rPr lang="ru-RU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bi</a:t>
            </a:r>
            <a:r>
              <a:rPr lang="ru-RU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gg</a:t>
            </a:r>
            <a:r>
              <a:rPr lang="ru-RU" sz="2800" b="1" u="sng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er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bi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gg</a:t>
            </a:r>
            <a:r>
              <a:rPr lang="en-US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es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hot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– ho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tt</a:t>
            </a:r>
            <a:r>
              <a:rPr lang="en-US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– the ho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tt</a:t>
            </a:r>
            <a:r>
              <a:rPr lang="en-US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est</a:t>
            </a:r>
            <a:endParaRPr lang="en-US" sz="3200" b="1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8" descr="http://img07.taobaocdn.com/bao/uploaded/i7/T1cqljXlyBoJPyKkDa_121731.jpg_160x1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7664" y="4826866"/>
            <a:ext cx="1202116" cy="1126984"/>
          </a:xfrm>
          <a:prstGeom prst="rect">
            <a:avLst/>
          </a:prstGeom>
          <a:noFill/>
        </p:spPr>
      </p:pic>
      <p:pic>
        <p:nvPicPr>
          <p:cNvPr id="7" name="Picture 4" descr="http://www.from-ua.com/images/articles/___new_172278-bi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1880" y="4450870"/>
            <a:ext cx="1571636" cy="1779577"/>
          </a:xfrm>
          <a:prstGeom prst="rect">
            <a:avLst/>
          </a:prstGeom>
          <a:noFill/>
        </p:spPr>
      </p:pic>
      <p:pic>
        <p:nvPicPr>
          <p:cNvPr id="8" name="Picture 2" descr="http://s46.radikal.ru/i111/1008/43/2c3233c3e33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00760" y="4286256"/>
            <a:ext cx="2000264" cy="21088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214282" y="357166"/>
            <a:ext cx="8643998" cy="6215106"/>
          </a:xfrm>
          <a:prstGeom prst="round2DiagRect">
            <a:avLst/>
          </a:prstGeom>
          <a:noFill/>
          <a:ln w="41275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366682" y="509566"/>
            <a:ext cx="8643998" cy="6215106"/>
          </a:xfrm>
          <a:prstGeom prst="round2DiagRect">
            <a:avLst/>
          </a:prstGeom>
          <a:noFill/>
          <a:ln w="41275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7524328" y="642918"/>
            <a:ext cx="1248220" cy="914400"/>
          </a:xfrm>
          <a:prstGeom prst="ellipse">
            <a:avLst/>
          </a:prstGeom>
          <a:solidFill>
            <a:schemeClr val="bg1"/>
          </a:solidFill>
          <a:ln>
            <a:solidFill>
              <a:srgbClr val="339933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C00000"/>
                </a:solidFill>
              </a:rPr>
              <a:t>English</a:t>
            </a:r>
          </a:p>
          <a:p>
            <a:pPr algn="ctr"/>
            <a:r>
              <a:rPr lang="en-US" sz="1000" b="1" dirty="0" smtClean="0">
                <a:solidFill>
                  <a:srgbClr val="C00000"/>
                </a:solidFill>
              </a:rPr>
              <a:t>Grammar</a:t>
            </a:r>
            <a:endParaRPr lang="ru-RU" sz="1000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1857364"/>
            <a:ext cx="7715304" cy="2806922"/>
          </a:xfrm>
          <a:prstGeom prst="rect">
            <a:avLst/>
          </a:prstGeom>
          <a:ln w="38100">
            <a:solidFill>
              <a:schemeClr val="accent5">
                <a:lumMod val="50000"/>
              </a:schemeClr>
            </a:solidFill>
            <a:prstDash val="dashDot"/>
          </a:ln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Правило №3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Если слово оканчивается на букву –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а перед ней стоит согласная буква, то буква –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меняется на –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bus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bus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u="sng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er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bus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u="sng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est</a:t>
            </a:r>
            <a:r>
              <a:rPr lang="ru-RU" sz="28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занятой – более занятый – самый занятой </a:t>
            </a:r>
          </a:p>
          <a:p>
            <a:pPr algn="ctr">
              <a:lnSpc>
                <a:spcPct val="90000"/>
              </a:lnSpc>
              <a:defRPr/>
            </a:pP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Happ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happ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er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the happ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est</a:t>
            </a:r>
            <a:endParaRPr lang="ru-RU" sz="2800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4" descr="http://photoholic24.com/wp-content/uploads/2012/01/smile_b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4414" y="5143512"/>
            <a:ext cx="1071570" cy="1071570"/>
          </a:xfrm>
          <a:prstGeom prst="rect">
            <a:avLst/>
          </a:prstGeom>
          <a:noFill/>
        </p:spPr>
      </p:pic>
      <p:pic>
        <p:nvPicPr>
          <p:cNvPr id="7" name="Picture 4" descr="http://photoholic24.com/wp-content/uploads/2012/01/smile_b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8992" y="5000636"/>
            <a:ext cx="1357322" cy="1357322"/>
          </a:xfrm>
          <a:prstGeom prst="rect">
            <a:avLst/>
          </a:prstGeom>
          <a:noFill/>
        </p:spPr>
      </p:pic>
      <p:pic>
        <p:nvPicPr>
          <p:cNvPr id="8" name="Picture 4" descr="http://photoholic24.com/wp-content/uploads/2012/01/smile_b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00760" y="4714884"/>
            <a:ext cx="1803050" cy="1803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214282" y="357166"/>
            <a:ext cx="8643998" cy="6215106"/>
          </a:xfrm>
          <a:prstGeom prst="round2DiagRect">
            <a:avLst/>
          </a:prstGeom>
          <a:noFill/>
          <a:ln w="41275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366682" y="509566"/>
            <a:ext cx="8643998" cy="6215106"/>
          </a:xfrm>
          <a:prstGeom prst="round2DiagRect">
            <a:avLst/>
          </a:prstGeom>
          <a:noFill/>
          <a:ln w="41275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7596336" y="642918"/>
            <a:ext cx="1176212" cy="914400"/>
          </a:xfrm>
          <a:prstGeom prst="ellipse">
            <a:avLst/>
          </a:prstGeom>
          <a:solidFill>
            <a:schemeClr val="bg1"/>
          </a:solidFill>
          <a:ln>
            <a:solidFill>
              <a:srgbClr val="339933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C00000"/>
                </a:solidFill>
              </a:rPr>
              <a:t>English</a:t>
            </a:r>
          </a:p>
          <a:p>
            <a:pPr algn="ctr"/>
            <a:r>
              <a:rPr lang="en-US" sz="1000" b="1" dirty="0" smtClean="0">
                <a:solidFill>
                  <a:srgbClr val="C00000"/>
                </a:solidFill>
              </a:rPr>
              <a:t>Grammar</a:t>
            </a:r>
            <a:endParaRPr lang="ru-RU" sz="1000" b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00232" y="1142984"/>
            <a:ext cx="705315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Превосходная степень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1857365"/>
            <a:ext cx="7715304" cy="4025717"/>
          </a:xfrm>
          <a:prstGeom prst="rect">
            <a:avLst/>
          </a:prstGeom>
          <a:ln w="38100">
            <a:solidFill>
              <a:schemeClr val="accent5">
                <a:lumMod val="50000"/>
              </a:schemeClr>
            </a:solidFill>
            <a:prstDash val="dashDot"/>
          </a:ln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Превосходная  степень односложных и двусложных прилагательных образуется  с помощью суффикса</a:t>
            </a:r>
            <a:endParaRPr lang="en-US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defRPr/>
            </a:pPr>
            <a:r>
              <a:rPr lang="ru-RU" sz="8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4800" b="1" i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en-US" sz="4800" b="1" i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st</a:t>
            </a:r>
            <a:endParaRPr lang="en-US" sz="4800" b="1" i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cold –  (the) cold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est</a:t>
            </a:r>
          </a:p>
          <a:p>
            <a:pPr algn="ctr">
              <a:lnSpc>
                <a:spcPct val="90000"/>
              </a:lnSpc>
            </a:pP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warm – (the) warm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est</a:t>
            </a:r>
          </a:p>
          <a:p>
            <a:pPr algn="ctr">
              <a:lnSpc>
                <a:spcPct val="90000"/>
              </a:lnSpc>
            </a:pP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tall – (the) tall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est</a:t>
            </a:r>
          </a:p>
          <a:p>
            <a:pPr algn="ctr">
              <a:lnSpc>
                <a:spcPct val="9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ru-RU" sz="3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://bbsimg.ngfiles.com/1/22328000/ngbbs4d3109ac7a69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19604" y="3338577"/>
            <a:ext cx="1214446" cy="1063292"/>
          </a:xfrm>
          <a:prstGeom prst="rect">
            <a:avLst/>
          </a:prstGeom>
          <a:noFill/>
        </p:spPr>
      </p:pic>
      <p:pic>
        <p:nvPicPr>
          <p:cNvPr id="8" name="Picture 2" descr="http://bbsimg.ngfiles.com/1/22328000/ngbbs4d3109ac7a69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3870223"/>
            <a:ext cx="2193567" cy="19205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1006</TotalTime>
  <Words>1316</Words>
  <Application>Microsoft Office PowerPoint</Application>
  <PresentationFormat>Экран (4:3)</PresentationFormat>
  <Paragraphs>271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Солнцестояние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Comp</dc:creator>
  <cp:lastModifiedBy>Дедушка Айро</cp:lastModifiedBy>
  <cp:revision>108</cp:revision>
  <dcterms:created xsi:type="dcterms:W3CDTF">2013-11-30T07:16:38Z</dcterms:created>
  <dcterms:modified xsi:type="dcterms:W3CDTF">2025-09-22T16:32:19Z</dcterms:modified>
</cp:coreProperties>
</file>