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18600" cy="6845300"/>
  <p:notesSz cx="9118600" cy="6845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22043"/>
            <a:ext cx="775081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33368"/>
            <a:ext cx="638302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4419"/>
            <a:ext cx="3966591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4419"/>
            <a:ext cx="3966591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6337" y="42417"/>
            <a:ext cx="7882255" cy="836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6073" y="3171684"/>
            <a:ext cx="8480425" cy="3503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66129"/>
            <a:ext cx="2917952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66129"/>
            <a:ext cx="2097278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66129"/>
            <a:ext cx="2097278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7039" y="1212596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787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68639" y="3955796"/>
            <a:ext cx="6512559" cy="0"/>
          </a:xfrm>
          <a:custGeom>
            <a:avLst/>
            <a:gdLst/>
            <a:ahLst/>
            <a:cxnLst/>
            <a:rect l="l" t="t" r="r" b="b"/>
            <a:pathLst>
              <a:path w="6512559">
                <a:moveTo>
                  <a:pt x="0" y="0"/>
                </a:moveTo>
                <a:lnTo>
                  <a:pt x="6512052" y="0"/>
                </a:lnTo>
              </a:path>
            </a:pathLst>
          </a:custGeom>
          <a:ln w="1905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7090" y="261874"/>
            <a:ext cx="79527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u="none" dirty="0"/>
              <a:t>Линейная</a:t>
            </a:r>
            <a:r>
              <a:rPr sz="3200" u="none" spc="-120" dirty="0"/>
              <a:t> </a:t>
            </a:r>
            <a:r>
              <a:rPr sz="3200" u="none" dirty="0"/>
              <a:t>алгебра</a:t>
            </a:r>
            <a:r>
              <a:rPr sz="3200" u="none" spc="-114" dirty="0"/>
              <a:t> </a:t>
            </a:r>
            <a:r>
              <a:rPr sz="3200" u="none" dirty="0"/>
              <a:t>и</a:t>
            </a:r>
            <a:r>
              <a:rPr sz="3200" u="none" spc="-114" dirty="0"/>
              <a:t> </a:t>
            </a:r>
            <a:r>
              <a:rPr sz="3200" u="none" spc="-10" dirty="0"/>
              <a:t>аналитическая</a:t>
            </a:r>
            <a:r>
              <a:rPr sz="3200" u="none" spc="-114" dirty="0"/>
              <a:t> </a:t>
            </a:r>
            <a:r>
              <a:rPr sz="3200" u="none" spc="-10" dirty="0"/>
              <a:t>геометрия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1241177" y="2379471"/>
            <a:ext cx="6605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3025" algn="l"/>
                <a:tab pos="3086100" algn="l"/>
                <a:tab pos="4958080" algn="l"/>
              </a:tabLst>
            </a:pPr>
            <a:r>
              <a:rPr sz="3600" spc="-10" dirty="0">
                <a:latin typeface="Times New Roman"/>
                <a:cs typeface="Times New Roman"/>
              </a:rPr>
              <a:t>Тема: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b="1" i="1" spc="-10" dirty="0">
                <a:latin typeface="Times New Roman"/>
                <a:cs typeface="Times New Roman"/>
              </a:rPr>
              <a:t>Кривые</a:t>
            </a:r>
            <a:r>
              <a:rPr sz="3600" b="1" i="1" dirty="0">
                <a:latin typeface="Times New Roman"/>
                <a:cs typeface="Times New Roman"/>
              </a:rPr>
              <a:t>	</a:t>
            </a:r>
            <a:r>
              <a:rPr sz="3600" b="1" i="1" spc="-10" dirty="0">
                <a:latin typeface="Times New Roman"/>
                <a:cs typeface="Times New Roman"/>
              </a:rPr>
              <a:t>второго</a:t>
            </a:r>
            <a:r>
              <a:rPr sz="3600" b="1" i="1" dirty="0">
                <a:latin typeface="Times New Roman"/>
                <a:cs typeface="Times New Roman"/>
              </a:rPr>
              <a:t>	</a:t>
            </a:r>
            <a:r>
              <a:rPr sz="3600" b="1" i="1" spc="-10" dirty="0">
                <a:latin typeface="Times New Roman"/>
                <a:cs typeface="Times New Roman"/>
              </a:rPr>
              <a:t>порядка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4650" rIns="0" bIns="0" rtlCol="0">
            <a:spAutoFit/>
          </a:bodyPr>
          <a:lstStyle/>
          <a:p>
            <a:pPr marL="2955925">
              <a:lnSpc>
                <a:spcPct val="100000"/>
              </a:lnSpc>
              <a:spcBef>
                <a:spcPts val="100"/>
              </a:spcBef>
            </a:pPr>
            <a:r>
              <a:rPr dirty="0"/>
              <a:t>2.</a:t>
            </a:r>
            <a:r>
              <a:rPr spc="5" dirty="0"/>
              <a:t> </a:t>
            </a:r>
            <a:r>
              <a:rPr spc="-10" dirty="0"/>
              <a:t>Гипербола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8583" y="977885"/>
            <a:ext cx="8555990" cy="174307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93065" marR="43180" indent="-342900" algn="just">
              <a:lnSpc>
                <a:spcPct val="89800"/>
              </a:lnSpc>
              <a:spcBef>
                <a:spcPts val="395"/>
              </a:spcBef>
            </a:pPr>
            <a:r>
              <a:rPr sz="2400" dirty="0">
                <a:latin typeface="Times New Roman"/>
                <a:cs typeface="Times New Roman"/>
              </a:rPr>
              <a:t>ОПРЕДЕЛЕНИЕ.</a:t>
            </a:r>
            <a:r>
              <a:rPr sz="2400" spc="570" dirty="0">
                <a:latin typeface="Times New Roman"/>
                <a:cs typeface="Times New Roman"/>
              </a:rPr>
              <a:t>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Гиперболой</a:t>
            </a:r>
            <a:r>
              <a:rPr sz="2400" b="1" i="1" spc="570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называется</a:t>
            </a:r>
            <a:r>
              <a:rPr sz="2400" i="1" spc="565" dirty="0">
                <a:latin typeface="Times New Roman"/>
                <a:cs typeface="Times New Roman"/>
              </a:rPr>
              <a:t>  </a:t>
            </a:r>
            <a:r>
              <a:rPr sz="2400" i="1" spc="-10" dirty="0">
                <a:latin typeface="Times New Roman"/>
                <a:cs typeface="Times New Roman"/>
              </a:rPr>
              <a:t>геометрическое </a:t>
            </a:r>
            <a:r>
              <a:rPr sz="2400" i="1" dirty="0">
                <a:latin typeface="Times New Roman"/>
                <a:cs typeface="Times New Roman"/>
              </a:rPr>
              <a:t>место</a:t>
            </a:r>
            <a:r>
              <a:rPr sz="2400" i="1" spc="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точек</a:t>
            </a:r>
            <a:r>
              <a:rPr sz="2400" i="1" spc="1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плоскости,</a:t>
            </a:r>
            <a:r>
              <a:rPr sz="2400" i="1" spc="1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модуль</a:t>
            </a:r>
            <a:r>
              <a:rPr sz="2400" i="1" spc="1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разности</a:t>
            </a:r>
            <a:r>
              <a:rPr sz="2400" i="1" spc="1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расстояний</a:t>
            </a:r>
            <a:r>
              <a:rPr sz="2400" i="1" spc="10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от </a:t>
            </a:r>
            <a:r>
              <a:rPr sz="2400" i="1" dirty="0">
                <a:latin typeface="Times New Roman"/>
                <a:cs typeface="Times New Roman"/>
              </a:rPr>
              <a:t>которых</a:t>
            </a:r>
            <a:r>
              <a:rPr sz="2400" i="1" spc="114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до</a:t>
            </a:r>
            <a:r>
              <a:rPr sz="2400" i="1" spc="114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двух</a:t>
            </a:r>
            <a:r>
              <a:rPr sz="2400" i="1" spc="10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фиксированных</a:t>
            </a:r>
            <a:r>
              <a:rPr sz="2400" i="1" spc="1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точек</a:t>
            </a:r>
            <a:r>
              <a:rPr sz="2400" i="1" spc="12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плоскости</a:t>
            </a:r>
            <a:r>
              <a:rPr sz="2400" i="1" spc="15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494" baseline="-2430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125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2 </a:t>
            </a:r>
            <a:r>
              <a:rPr sz="2400" i="1" dirty="0">
                <a:latin typeface="Times New Roman"/>
                <a:cs typeface="Times New Roman"/>
              </a:rPr>
              <a:t>есть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величина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постоянная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равная 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(2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|</a:t>
            </a: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1</a:t>
            </a: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2</a:t>
            </a:r>
            <a:r>
              <a:rPr sz="2400" spc="-10" dirty="0">
                <a:latin typeface="Times New Roman"/>
                <a:cs typeface="Times New Roman"/>
              </a:rPr>
              <a:t>|)</a:t>
            </a:r>
            <a:r>
              <a:rPr sz="2400" i="1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Точки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7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7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фокусами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252" y="2730381"/>
            <a:ext cx="2805430" cy="104902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80365" marR="30480" indent="-342900" algn="just">
              <a:lnSpc>
                <a:spcPts val="2590"/>
              </a:lnSpc>
              <a:spcBef>
                <a:spcPts val="430"/>
              </a:spcBef>
            </a:pPr>
            <a:r>
              <a:rPr sz="2400" dirty="0">
                <a:latin typeface="Times New Roman"/>
                <a:cs typeface="Times New Roman"/>
              </a:rPr>
              <a:t>Выберем</a:t>
            </a:r>
            <a:r>
              <a:rPr sz="2400" spc="17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декартову </a:t>
            </a:r>
            <a:r>
              <a:rPr sz="2400" dirty="0">
                <a:latin typeface="Times New Roman"/>
                <a:cs typeface="Times New Roman"/>
              </a:rPr>
              <a:t>чтобы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180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1 </a:t>
            </a:r>
            <a:r>
              <a:rPr sz="2400" dirty="0">
                <a:latin typeface="Times New Roman"/>
                <a:cs typeface="Times New Roman"/>
              </a:rPr>
              <a:t>расстоянии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O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5633" y="2730381"/>
            <a:ext cx="5666105" cy="72009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11125" marR="30480" indent="-48260">
              <a:lnSpc>
                <a:spcPts val="2590"/>
              </a:lnSpc>
              <a:spcBef>
                <a:spcPts val="430"/>
              </a:spcBef>
              <a:tabLst>
                <a:tab pos="484505" algn="l"/>
                <a:tab pos="980440" algn="l"/>
                <a:tab pos="2327910" algn="l"/>
                <a:tab pos="3098165" algn="l"/>
                <a:tab pos="3576320" algn="l"/>
                <a:tab pos="513143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прямоугольную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систему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координат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так, 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35" dirty="0">
                <a:latin typeface="Times New Roman"/>
                <a:cs typeface="Times New Roman"/>
              </a:rPr>
              <a:t>F</a:t>
            </a:r>
            <a:r>
              <a:rPr sz="2400" spc="-52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лежали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оси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Ox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7399" y="3058908"/>
            <a:ext cx="198691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одинаковом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5022" y="5762482"/>
            <a:ext cx="16484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81660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;0)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776359" y="3772915"/>
            <a:ext cx="4588510" cy="1440180"/>
            <a:chOff x="2776359" y="3772915"/>
            <a:chExt cx="4588510" cy="144018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0355" y="3903027"/>
              <a:ext cx="171056" cy="17183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994035" y="4008373"/>
              <a:ext cx="2632075" cy="641350"/>
            </a:xfrm>
            <a:custGeom>
              <a:avLst/>
              <a:gdLst/>
              <a:ahLst/>
              <a:cxnLst/>
              <a:rect l="l" t="t" r="r" b="b"/>
              <a:pathLst>
                <a:path w="2632075" h="641350">
                  <a:moveTo>
                    <a:pt x="2546591" y="0"/>
                  </a:moveTo>
                  <a:lnTo>
                    <a:pt x="0" y="593598"/>
                  </a:lnTo>
                </a:path>
                <a:path w="2632075" h="641350">
                  <a:moveTo>
                    <a:pt x="2631935" y="47243"/>
                  </a:moveTo>
                  <a:lnTo>
                    <a:pt x="2090915" y="6408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76359" y="3772915"/>
              <a:ext cx="4588510" cy="1440180"/>
            </a:xfrm>
            <a:custGeom>
              <a:avLst/>
              <a:gdLst/>
              <a:ahLst/>
              <a:cxnLst/>
              <a:rect l="l" t="t" r="r" b="b"/>
              <a:pathLst>
                <a:path w="4588509" h="1440179">
                  <a:moveTo>
                    <a:pt x="4587989" y="876300"/>
                  </a:moveTo>
                  <a:lnTo>
                    <a:pt x="4397489" y="819150"/>
                  </a:lnTo>
                  <a:lnTo>
                    <a:pt x="4448289" y="857250"/>
                  </a:lnTo>
                  <a:lnTo>
                    <a:pt x="2226462" y="857250"/>
                  </a:lnTo>
                  <a:lnTo>
                    <a:pt x="2227288" y="139661"/>
                  </a:lnTo>
                  <a:lnTo>
                    <a:pt x="2265426" y="190500"/>
                  </a:lnTo>
                  <a:lnTo>
                    <a:pt x="2208276" y="0"/>
                  </a:lnTo>
                  <a:lnTo>
                    <a:pt x="2151126" y="190500"/>
                  </a:lnTo>
                  <a:lnTo>
                    <a:pt x="2189188" y="139750"/>
                  </a:lnTo>
                  <a:lnTo>
                    <a:pt x="2188362" y="857250"/>
                  </a:lnTo>
                  <a:lnTo>
                    <a:pt x="0" y="857250"/>
                  </a:lnTo>
                  <a:lnTo>
                    <a:pt x="0" y="895350"/>
                  </a:lnTo>
                  <a:lnTo>
                    <a:pt x="2188324" y="895350"/>
                  </a:lnTo>
                  <a:lnTo>
                    <a:pt x="2187702" y="1440180"/>
                  </a:lnTo>
                  <a:lnTo>
                    <a:pt x="2225802" y="1440180"/>
                  </a:lnTo>
                  <a:lnTo>
                    <a:pt x="2226424" y="895350"/>
                  </a:lnTo>
                  <a:lnTo>
                    <a:pt x="4448289" y="895350"/>
                  </a:lnTo>
                  <a:lnTo>
                    <a:pt x="4397489" y="933450"/>
                  </a:lnTo>
                  <a:lnTo>
                    <a:pt x="4473689" y="910590"/>
                  </a:lnTo>
                  <a:lnTo>
                    <a:pt x="4587989" y="876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97905" y="4568253"/>
              <a:ext cx="171056" cy="17183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42207" y="4568253"/>
              <a:ext cx="171068" cy="171831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5007743" y="4585718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1606" y="4697631"/>
            <a:ext cx="3710940" cy="17849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318135" algn="r">
              <a:lnSpc>
                <a:spcPct val="100000"/>
              </a:lnSpc>
              <a:spcBef>
                <a:spcPts val="135"/>
              </a:spcBef>
            </a:pPr>
            <a:r>
              <a:rPr sz="2750" i="1" spc="-25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  <a:p>
            <a:pPr marR="30480" algn="r">
              <a:lnSpc>
                <a:spcPts val="2875"/>
              </a:lnSpc>
              <a:spcBef>
                <a:spcPts val="2175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такой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системе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координат:</a:t>
            </a:r>
            <a:endParaRPr sz="2400">
              <a:latin typeface="Times New Roman"/>
              <a:cs typeface="Times New Roman"/>
            </a:endParaRPr>
          </a:p>
          <a:p>
            <a:pPr marR="41275" algn="r">
              <a:lnSpc>
                <a:spcPts val="2730"/>
              </a:lnSpc>
            </a:pP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(–</a:t>
            </a:r>
            <a:r>
              <a:rPr sz="2400" i="1" spc="-1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;0)</a:t>
            </a:r>
            <a:endParaRPr sz="2400">
              <a:latin typeface="Times New Roman"/>
              <a:cs typeface="Times New Roman"/>
            </a:endParaRPr>
          </a:p>
          <a:p>
            <a:pPr marL="342900">
              <a:lnSpc>
                <a:spcPts val="2735"/>
              </a:lnSpc>
              <a:tabLst>
                <a:tab pos="911225" algn="l"/>
              </a:tabLst>
            </a:pPr>
            <a:r>
              <a:rPr sz="2400" spc="-25" dirty="0">
                <a:latin typeface="Times New Roman"/>
                <a:cs typeface="Times New Roman"/>
              </a:rPr>
              <a:t>где</a:t>
            </a:r>
            <a:r>
              <a:rPr sz="2400" dirty="0">
                <a:latin typeface="Times New Roman"/>
                <a:cs typeface="Times New Roman"/>
              </a:rPr>
              <a:t>	|</a:t>
            </a:r>
            <a:r>
              <a:rPr sz="2400" i="1" dirty="0">
                <a:latin typeface="Times New Roman"/>
                <a:cs typeface="Times New Roman"/>
              </a:rPr>
              <a:t>OF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i="1" dirty="0">
                <a:latin typeface="Times New Roman"/>
                <a:cs typeface="Times New Roman"/>
              </a:rPr>
              <a:t>OF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c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9123" y="4637358"/>
            <a:ext cx="39306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800" i="1" spc="-25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2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88537" y="3706876"/>
            <a:ext cx="320675" cy="450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750" i="1" spc="-50" dirty="0">
                <a:latin typeface="Times New Roman"/>
                <a:cs typeface="Times New Roman"/>
              </a:rPr>
              <a:t>M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83" y="406385"/>
            <a:ext cx="20256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2895" algn="l"/>
              </a:tabLst>
            </a:pPr>
            <a:r>
              <a:rPr sz="2400" u="none" spc="-10" dirty="0"/>
              <a:t>Уравнение</a:t>
            </a:r>
            <a:r>
              <a:rPr sz="2400" u="none" dirty="0"/>
              <a:t>	</a:t>
            </a:r>
            <a:r>
              <a:rPr sz="2400" u="none" spc="-20" dirty="0"/>
              <a:t>(2):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3097923" y="1377950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5">
                <a:moveTo>
                  <a:pt x="0" y="0"/>
                </a:moveTo>
                <a:lnTo>
                  <a:pt x="353568" y="0"/>
                </a:lnTo>
              </a:path>
            </a:pathLst>
          </a:custGeom>
          <a:ln w="11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77627" y="1377950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>
                <a:moveTo>
                  <a:pt x="0" y="0"/>
                </a:moveTo>
                <a:lnTo>
                  <a:pt x="368045" y="0"/>
                </a:lnTo>
              </a:path>
            </a:pathLst>
          </a:custGeom>
          <a:ln w="11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90436" y="1124382"/>
            <a:ext cx="116840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ts val="1500"/>
              </a:lnSpc>
              <a:spcBef>
                <a:spcPts val="130"/>
              </a:spcBef>
              <a:tabLst>
                <a:tab pos="746125" algn="l"/>
              </a:tabLst>
            </a:pPr>
            <a:r>
              <a:rPr sz="2500" dirty="0">
                <a:latin typeface="Symbol"/>
                <a:cs typeface="Symbol"/>
              </a:rPr>
              <a:t></a:t>
            </a:r>
            <a:r>
              <a:rPr sz="2500" spc="340" dirty="0">
                <a:latin typeface="Times New Roman"/>
                <a:cs typeface="Times New Roman"/>
              </a:rPr>
              <a:t> </a:t>
            </a:r>
            <a:r>
              <a:rPr sz="3750" i="1" spc="89" baseline="34444" dirty="0">
                <a:latin typeface="Times New Roman"/>
                <a:cs typeface="Times New Roman"/>
              </a:rPr>
              <a:t>y</a:t>
            </a:r>
            <a:r>
              <a:rPr sz="2700" spc="89" baseline="83333" dirty="0">
                <a:latin typeface="Times New Roman"/>
                <a:cs typeface="Times New Roman"/>
              </a:rPr>
              <a:t>2</a:t>
            </a:r>
            <a:r>
              <a:rPr sz="2700" baseline="83333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  <a:p>
            <a:pPr marR="30480" algn="r">
              <a:lnSpc>
                <a:spcPts val="1500"/>
              </a:lnSpc>
            </a:pP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5073" y="1253923"/>
            <a:ext cx="107696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735330" algn="l"/>
              </a:tabLst>
            </a:pPr>
            <a:r>
              <a:rPr sz="3750" i="1" spc="82" baseline="-25555" dirty="0">
                <a:latin typeface="Times New Roman"/>
                <a:cs typeface="Times New Roman"/>
              </a:rPr>
              <a:t>a</a:t>
            </a:r>
            <a:r>
              <a:rPr sz="1800" spc="55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3750" i="1" spc="52" baseline="-25555" dirty="0">
                <a:latin typeface="Times New Roman"/>
                <a:cs typeface="Times New Roman"/>
              </a:rPr>
              <a:t>b</a:t>
            </a:r>
            <a:r>
              <a:rPr sz="1800" spc="3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6107" y="780652"/>
            <a:ext cx="35052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750" i="1" spc="67" baseline="-25555" dirty="0">
                <a:latin typeface="Times New Roman"/>
                <a:cs typeface="Times New Roman"/>
              </a:rPr>
              <a:t>x</a:t>
            </a:r>
            <a:r>
              <a:rPr sz="1800" spc="4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005" y="1939529"/>
            <a:ext cx="8195945" cy="1414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уравнением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гиперболы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9900"/>
              </a:lnSpc>
              <a:spcBef>
                <a:spcPts val="290"/>
              </a:spcBef>
            </a:pP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4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координат,</a:t>
            </a:r>
            <a:r>
              <a:rPr sz="2400" spc="4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459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4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гипербола</a:t>
            </a:r>
            <a:r>
              <a:rPr sz="2400" spc="4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45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такое </a:t>
            </a:r>
            <a:r>
              <a:rPr sz="2400" dirty="0">
                <a:latin typeface="Times New Roman"/>
                <a:cs typeface="Times New Roman"/>
              </a:rPr>
              <a:t>уравнение,</a:t>
            </a:r>
            <a:r>
              <a:rPr sz="2400" spc="56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57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585" dirty="0"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канонической</a:t>
            </a:r>
            <a:r>
              <a:rPr sz="2400" b="1" i="1" spc="570" dirty="0">
                <a:solidFill>
                  <a:srgbClr val="CC0000"/>
                </a:solidFill>
                <a:latin typeface="Times New Roman"/>
                <a:cs typeface="Times New Roman"/>
              </a:rPr>
              <a:t>  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системой координат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24" y="292085"/>
            <a:ext cx="8479155" cy="376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  <a:tabLst>
                <a:tab pos="2649855" algn="l"/>
                <a:tab pos="5516245" algn="l"/>
              </a:tabLst>
            </a:pPr>
            <a:r>
              <a:rPr sz="2400" spc="-10" dirty="0">
                <a:latin typeface="Times New Roman"/>
                <a:cs typeface="Times New Roman"/>
              </a:rPr>
              <a:t>ИССЛЕДОВАНИЕ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КАНОНИЧЕСКОГО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УРАВНЕНИЯ</a:t>
            </a:r>
            <a:endParaRPr sz="2400">
              <a:latin typeface="Times New Roman"/>
              <a:cs typeface="Times New Roman"/>
            </a:endParaRPr>
          </a:p>
          <a:p>
            <a:pPr marL="342265" algn="ctr">
              <a:lnSpc>
                <a:spcPts val="2735"/>
              </a:lnSpc>
            </a:pPr>
            <a:r>
              <a:rPr sz="2400" spc="-10" dirty="0">
                <a:latin typeface="Times New Roman"/>
                <a:cs typeface="Times New Roman"/>
              </a:rPr>
              <a:t>ГИПЕРБОЛЫ</a:t>
            </a:r>
            <a:endParaRPr sz="2400">
              <a:latin typeface="Times New Roman"/>
              <a:cs typeface="Times New Roman"/>
            </a:endParaRPr>
          </a:p>
          <a:p>
            <a:pPr marL="341630" indent="-328930" algn="just">
              <a:lnSpc>
                <a:spcPts val="2860"/>
              </a:lnSpc>
              <a:spcBef>
                <a:spcPts val="1910"/>
              </a:spcBef>
              <a:buAutoNum type="arabicParenR"/>
              <a:tabLst>
                <a:tab pos="341630" algn="l"/>
              </a:tabLst>
            </a:pPr>
            <a:r>
              <a:rPr sz="2400" dirty="0">
                <a:latin typeface="Times New Roman"/>
                <a:cs typeface="Times New Roman"/>
              </a:rPr>
              <a:t>Точек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полосе,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ограниченной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прямыми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Symbol"/>
                <a:cs typeface="Symbol"/>
              </a:rPr>
              <a:t></a:t>
            </a:r>
            <a:r>
              <a:rPr sz="2400" i="1" spc="-1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305"/>
              </a:spcBef>
              <a:buAutoNum type="arabicParenR"/>
              <a:tabLst>
                <a:tab pos="355600" algn="l"/>
                <a:tab pos="367030" algn="l"/>
              </a:tabLst>
            </a:pPr>
            <a:r>
              <a:rPr sz="2400" dirty="0">
                <a:latin typeface="Times New Roman"/>
                <a:cs typeface="Times New Roman"/>
              </a:rPr>
              <a:t>	Гипербола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центр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(начало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координат)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две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(оси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i="1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Oy</a:t>
            </a:r>
            <a:r>
              <a:rPr sz="2400" spc="-2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635" algn="just">
              <a:lnSpc>
                <a:spcPct val="93200"/>
              </a:lnSpc>
              <a:spcBef>
                <a:spcPts val="150"/>
              </a:spcBef>
            </a:pPr>
            <a:r>
              <a:rPr sz="2400" dirty="0">
                <a:latin typeface="Times New Roman"/>
                <a:cs typeface="Times New Roman"/>
              </a:rPr>
              <a:t>Центр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49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центром</a:t>
            </a:r>
            <a:r>
              <a:rPr sz="2400" b="1" i="1" spc="-7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гиперболы</a:t>
            </a:r>
            <a:r>
              <a:rPr sz="2400" spc="-10" dirty="0">
                <a:latin typeface="Times New Roman"/>
                <a:cs typeface="Times New Roman"/>
              </a:rPr>
              <a:t>.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гиперболы,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проходящую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через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(ось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4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215" dirty="0">
                <a:latin typeface="Times New Roman"/>
                <a:cs typeface="Times New Roman"/>
              </a:rPr>
              <a:t>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действительной</a:t>
            </a:r>
            <a:r>
              <a:rPr sz="2400" b="1" i="1" spc="215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(или</a:t>
            </a:r>
            <a:r>
              <a:rPr sz="2400" spc="210" dirty="0">
                <a:latin typeface="Times New Roman"/>
                <a:cs typeface="Times New Roman"/>
              </a:rPr>
              <a:t>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фокальной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220" dirty="0">
                <a:latin typeface="Times New Roman"/>
                <a:cs typeface="Times New Roman"/>
              </a:rPr>
              <a:t>  </a:t>
            </a:r>
            <a:r>
              <a:rPr sz="2400" b="1" i="1" spc="-20" dirty="0">
                <a:solidFill>
                  <a:srgbClr val="CC0000"/>
                </a:solidFill>
                <a:latin typeface="Times New Roman"/>
                <a:cs typeface="Times New Roman"/>
              </a:rPr>
              <a:t>осью </a:t>
            </a:r>
            <a:r>
              <a:rPr sz="2400" dirty="0">
                <a:latin typeface="Times New Roman"/>
                <a:cs typeface="Times New Roman"/>
              </a:rPr>
              <a:t>симметрии,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вторую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(ось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мнимой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41630" indent="-328930" algn="just">
              <a:lnSpc>
                <a:spcPts val="2875"/>
              </a:lnSpc>
              <a:buAutoNum type="arabicParenR" startAt="3"/>
              <a:tabLst>
                <a:tab pos="341630" algn="l"/>
              </a:tabLst>
            </a:pP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уравнения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3881" y="5269366"/>
            <a:ext cx="29914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методами,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разработан-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215" y="5817268"/>
            <a:ext cx="43541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ными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математическом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анализе: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96143" y="4545584"/>
            <a:ext cx="193040" cy="0"/>
          </a:xfrm>
          <a:custGeom>
            <a:avLst/>
            <a:gdLst/>
            <a:ahLst/>
            <a:cxnLst/>
            <a:rect l="l" t="t" r="r" b="b"/>
            <a:pathLst>
              <a:path w="193039">
                <a:moveTo>
                  <a:pt x="0" y="0"/>
                </a:moveTo>
                <a:lnTo>
                  <a:pt x="192786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339659" y="4251128"/>
            <a:ext cx="1136015" cy="401955"/>
            <a:chOff x="4339659" y="4251128"/>
            <a:chExt cx="1136015" cy="401955"/>
          </a:xfrm>
        </p:grpSpPr>
        <p:sp>
          <p:nvSpPr>
            <p:cNvPr id="7" name="object 7"/>
            <p:cNvSpPr/>
            <p:nvPr/>
          </p:nvSpPr>
          <p:spPr>
            <a:xfrm>
              <a:off x="4345317" y="4499863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29">
                  <a:moveTo>
                    <a:pt x="0" y="23622"/>
                  </a:moveTo>
                  <a:lnTo>
                    <a:pt x="41910" y="0"/>
                  </a:lnTo>
                </a:path>
              </a:pathLst>
            </a:custGeom>
            <a:ln w="113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87227" y="4505959"/>
              <a:ext cx="59690" cy="135890"/>
            </a:xfrm>
            <a:custGeom>
              <a:avLst/>
              <a:gdLst/>
              <a:ahLst/>
              <a:cxnLst/>
              <a:rect l="l" t="t" r="r" b="b"/>
              <a:pathLst>
                <a:path w="59689" h="135889">
                  <a:moveTo>
                    <a:pt x="0" y="0"/>
                  </a:moveTo>
                  <a:lnTo>
                    <a:pt x="59435" y="135636"/>
                  </a:lnTo>
                </a:path>
              </a:pathLst>
            </a:custGeom>
            <a:ln w="226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52759" y="4256785"/>
              <a:ext cx="1022985" cy="384810"/>
            </a:xfrm>
            <a:custGeom>
              <a:avLst/>
              <a:gdLst/>
              <a:ahLst/>
              <a:cxnLst/>
              <a:rect l="l" t="t" r="r" b="b"/>
              <a:pathLst>
                <a:path w="1022985" h="384810">
                  <a:moveTo>
                    <a:pt x="0" y="384810"/>
                  </a:moveTo>
                  <a:lnTo>
                    <a:pt x="75437" y="0"/>
                  </a:lnTo>
                </a:path>
                <a:path w="1022985" h="384810">
                  <a:moveTo>
                    <a:pt x="75437" y="0"/>
                  </a:moveTo>
                  <a:lnTo>
                    <a:pt x="1022591" y="0"/>
                  </a:lnTo>
                </a:path>
              </a:pathLst>
            </a:custGeom>
            <a:ln w="113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100801" y="4539565"/>
            <a:ext cx="185420" cy="4083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2085" y="4294074"/>
            <a:ext cx="2105660" cy="4083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190625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</a:t>
            </a:r>
            <a:r>
              <a:rPr sz="2500" spc="-170" dirty="0">
                <a:latin typeface="Times New Roman"/>
                <a:cs typeface="Times New Roman"/>
              </a:rPr>
              <a:t> </a:t>
            </a:r>
            <a:r>
              <a:rPr sz="3750" i="1" spc="-75" baseline="34444" dirty="0">
                <a:latin typeface="Times New Roman"/>
                <a:cs typeface="Times New Roman"/>
              </a:rPr>
              <a:t>b</a:t>
            </a:r>
            <a:r>
              <a:rPr sz="3750" i="1" baseline="34444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35493" dirty="0">
                <a:latin typeface="Times New Roman"/>
                <a:cs typeface="Times New Roman"/>
              </a:rPr>
              <a:t>2</a:t>
            </a:r>
            <a:r>
              <a:rPr sz="2700" spc="397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30" dirty="0">
                <a:latin typeface="Times New Roman"/>
                <a:cs typeface="Times New Roman"/>
              </a:rPr>
              <a:t> </a:t>
            </a:r>
            <a:r>
              <a:rPr sz="2500" i="1" spc="30" dirty="0">
                <a:latin typeface="Times New Roman"/>
                <a:cs typeface="Times New Roman"/>
              </a:rPr>
              <a:t>a</a:t>
            </a:r>
            <a:r>
              <a:rPr sz="2700" spc="44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29265" y="5511038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1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4175772" y="5213477"/>
            <a:ext cx="1146175" cy="405765"/>
            <a:chOff x="4175772" y="5213477"/>
            <a:chExt cx="1146175" cy="405765"/>
          </a:xfrm>
        </p:grpSpPr>
        <p:sp>
          <p:nvSpPr>
            <p:cNvPr id="14" name="object 14"/>
            <p:cNvSpPr/>
            <p:nvPr/>
          </p:nvSpPr>
          <p:spPr>
            <a:xfrm>
              <a:off x="4181487" y="5465318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29">
                  <a:moveTo>
                    <a:pt x="0" y="23622"/>
                  </a:moveTo>
                  <a:lnTo>
                    <a:pt x="41910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23397" y="5470652"/>
              <a:ext cx="60960" cy="137160"/>
            </a:xfrm>
            <a:custGeom>
              <a:avLst/>
              <a:gdLst/>
              <a:ahLst/>
              <a:cxnLst/>
              <a:rect l="l" t="t" r="r" b="b"/>
              <a:pathLst>
                <a:path w="60960" h="137160">
                  <a:moveTo>
                    <a:pt x="0" y="0"/>
                  </a:moveTo>
                  <a:lnTo>
                    <a:pt x="60960" y="137160"/>
                  </a:lnTo>
                </a:path>
              </a:pathLst>
            </a:custGeom>
            <a:ln w="22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89691" y="5219192"/>
              <a:ext cx="1031875" cy="388620"/>
            </a:xfrm>
            <a:custGeom>
              <a:avLst/>
              <a:gdLst/>
              <a:ahLst/>
              <a:cxnLst/>
              <a:rect l="l" t="t" r="r" b="b"/>
              <a:pathLst>
                <a:path w="1031875" h="388620">
                  <a:moveTo>
                    <a:pt x="0" y="388620"/>
                  </a:moveTo>
                  <a:lnTo>
                    <a:pt x="76961" y="0"/>
                  </a:lnTo>
                </a:path>
                <a:path w="1031875" h="388620">
                  <a:moveTo>
                    <a:pt x="76961" y="0"/>
                  </a:moveTo>
                  <a:lnTo>
                    <a:pt x="1031747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934681" y="5504758"/>
            <a:ext cx="18669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1420" y="5257242"/>
            <a:ext cx="469519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2810510" algn="l"/>
                <a:tab pos="3759835" algn="l"/>
              </a:tabLst>
            </a:pPr>
            <a:r>
              <a:rPr sz="3600" baseline="1157" dirty="0">
                <a:latin typeface="Times New Roman"/>
                <a:cs typeface="Times New Roman"/>
              </a:rPr>
              <a:t>Исследуем</a:t>
            </a:r>
            <a:r>
              <a:rPr sz="3600" spc="67" baseline="1157" dirty="0">
                <a:latin typeface="Times New Roman"/>
                <a:cs typeface="Times New Roman"/>
              </a:rPr>
              <a:t> </a:t>
            </a:r>
            <a:r>
              <a:rPr sz="3600" spc="-15" baseline="1157" dirty="0">
                <a:latin typeface="Times New Roman"/>
                <a:cs typeface="Times New Roman"/>
              </a:rPr>
              <a:t>кривую</a:t>
            </a:r>
            <a:r>
              <a:rPr sz="3600" baseline="1157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3750" i="1" spc="-75" baseline="34444" dirty="0">
                <a:latin typeface="Times New Roman"/>
                <a:cs typeface="Times New Roman"/>
              </a:rPr>
              <a:t>b</a:t>
            </a:r>
            <a:r>
              <a:rPr sz="3750" i="1" baseline="34444" dirty="0">
                <a:latin typeface="Times New Roman"/>
                <a:cs typeface="Times New Roman"/>
              </a:rPr>
              <a:t>	</a:t>
            </a:r>
            <a:r>
              <a:rPr sz="2500" i="1" spc="55" dirty="0">
                <a:latin typeface="Times New Roman"/>
                <a:cs typeface="Times New Roman"/>
              </a:rPr>
              <a:t>x</a:t>
            </a:r>
            <a:r>
              <a:rPr sz="2700" spc="82" baseline="35493" dirty="0">
                <a:latin typeface="Times New Roman"/>
                <a:cs typeface="Times New Roman"/>
              </a:rPr>
              <a:t>2</a:t>
            </a:r>
            <a:r>
              <a:rPr sz="2700" spc="345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60" dirty="0">
                <a:latin typeface="Times New Roman"/>
                <a:cs typeface="Times New Roman"/>
              </a:rPr>
              <a:t> </a:t>
            </a:r>
            <a:r>
              <a:rPr sz="2500" i="1" spc="40" dirty="0">
                <a:latin typeface="Times New Roman"/>
                <a:cs typeface="Times New Roman"/>
              </a:rPr>
              <a:t>a</a:t>
            </a:r>
            <a:r>
              <a:rPr sz="2700" spc="60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629" y="328167"/>
            <a:ext cx="3669029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dirty="0"/>
              <a:t>а)</a:t>
            </a:r>
            <a:r>
              <a:rPr sz="2400" u="none" spc="-40" dirty="0"/>
              <a:t> </a:t>
            </a:r>
            <a:r>
              <a:rPr sz="2400" i="1" u="none" dirty="0">
                <a:latin typeface="Times New Roman"/>
                <a:cs typeface="Times New Roman"/>
              </a:rPr>
              <a:t>D</a:t>
            </a:r>
            <a:r>
              <a:rPr sz="2400" u="none" dirty="0"/>
              <a:t>(</a:t>
            </a:r>
            <a:r>
              <a:rPr sz="2400" i="1" u="none" dirty="0">
                <a:latin typeface="Times New Roman"/>
                <a:cs typeface="Times New Roman"/>
              </a:rPr>
              <a:t>y</a:t>
            </a:r>
            <a:r>
              <a:rPr sz="2400" u="none" dirty="0"/>
              <a:t>)</a:t>
            </a:r>
            <a:r>
              <a:rPr sz="2400" u="none" spc="-20" dirty="0"/>
              <a:t> </a:t>
            </a:r>
            <a:r>
              <a:rPr sz="2400" u="none" dirty="0"/>
              <a:t>=</a:t>
            </a:r>
            <a:r>
              <a:rPr sz="2400" u="none" spc="-20" dirty="0"/>
              <a:t> </a:t>
            </a:r>
            <a:r>
              <a:rPr sz="2400" u="none" dirty="0"/>
              <a:t>(–</a:t>
            </a:r>
            <a:r>
              <a:rPr sz="2400" u="none" spc="-20" dirty="0"/>
              <a:t> </a:t>
            </a:r>
            <a:r>
              <a:rPr sz="2400" u="none" dirty="0">
                <a:latin typeface="Symbol"/>
                <a:cs typeface="Symbol"/>
              </a:rPr>
              <a:t></a:t>
            </a:r>
            <a:r>
              <a:rPr sz="2400" u="none" dirty="0"/>
              <a:t>;–</a:t>
            </a:r>
            <a:r>
              <a:rPr sz="2400" i="1" u="none" dirty="0">
                <a:latin typeface="Times New Roman"/>
                <a:cs typeface="Times New Roman"/>
              </a:rPr>
              <a:t>a</a:t>
            </a:r>
            <a:r>
              <a:rPr sz="2400" u="none" dirty="0"/>
              <a:t>]</a:t>
            </a:r>
            <a:r>
              <a:rPr sz="2400" u="none" spc="-20" dirty="0"/>
              <a:t> </a:t>
            </a:r>
            <a:r>
              <a:rPr u="none" spc="-670" dirty="0">
                <a:latin typeface="Lucida Sans Unicode"/>
                <a:cs typeface="Lucida Sans Unicode"/>
              </a:rPr>
              <a:t>∪</a:t>
            </a:r>
            <a:r>
              <a:rPr u="none" spc="-290" dirty="0">
                <a:latin typeface="Lucida Sans Unicode"/>
                <a:cs typeface="Lucida Sans Unicode"/>
              </a:rPr>
              <a:t> </a:t>
            </a:r>
            <a:r>
              <a:rPr sz="2400" u="none" dirty="0"/>
              <a:t>[</a:t>
            </a:r>
            <a:r>
              <a:rPr sz="2400" i="1" u="none" dirty="0">
                <a:latin typeface="Times New Roman"/>
                <a:cs typeface="Times New Roman"/>
              </a:rPr>
              <a:t>a</a:t>
            </a:r>
            <a:r>
              <a:rPr sz="2400" u="none" dirty="0"/>
              <a:t>;</a:t>
            </a:r>
            <a:r>
              <a:rPr sz="2400" u="none" spc="-20" dirty="0"/>
              <a:t> </a:t>
            </a:r>
            <a:r>
              <a:rPr sz="2400" u="none" dirty="0"/>
              <a:t>+</a:t>
            </a:r>
            <a:r>
              <a:rPr sz="2400" u="none" dirty="0">
                <a:latin typeface="Symbol"/>
                <a:cs typeface="Symbol"/>
              </a:rPr>
              <a:t></a:t>
            </a:r>
            <a:r>
              <a:rPr sz="2400" u="none" dirty="0"/>
              <a:t>)</a:t>
            </a:r>
            <a:r>
              <a:rPr sz="2400" u="none" spc="-20" dirty="0"/>
              <a:t> </a:t>
            </a:r>
            <a:r>
              <a:rPr sz="2400" u="none" spc="-50" dirty="0"/>
              <a:t>,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7351" y="378953"/>
            <a:ext cx="1320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Symbol"/>
                <a:cs typeface="Symbol"/>
              </a:rPr>
              <a:t>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5702" y="1087016"/>
            <a:ext cx="11404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б)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линия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6316" y="1087016"/>
            <a:ext cx="2274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-10" dirty="0">
                <a:latin typeface="Times New Roman"/>
                <a:cs typeface="Times New Roman"/>
              </a:rPr>
              <a:t> асимптоты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834" y="1781351"/>
            <a:ext cx="8528050" cy="3550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286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Напомним:</a:t>
            </a:r>
            <a:endParaRPr sz="2400">
              <a:latin typeface="Times New Roman"/>
              <a:cs typeface="Times New Roman"/>
            </a:endParaRPr>
          </a:p>
          <a:p>
            <a:pPr marL="385445" marR="43180" indent="-360680" algn="just">
              <a:lnSpc>
                <a:spcPct val="90300"/>
              </a:lnSpc>
              <a:spcBef>
                <a:spcPts val="260"/>
              </a:spcBef>
            </a:pPr>
            <a:r>
              <a:rPr sz="2400" spc="-5" dirty="0">
                <a:latin typeface="Times New Roman"/>
                <a:cs typeface="Times New Roman"/>
              </a:rPr>
              <a:t>Пряма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6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называетс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b="1" i="1" spc="-20" dirty="0">
                <a:latin typeface="Times New Roman"/>
                <a:cs typeface="Times New Roman"/>
              </a:rPr>
              <a:t>асимптотой</a:t>
            </a:r>
            <a:r>
              <a:rPr sz="2400" b="1" i="1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</a:t>
            </a:r>
            <a:r>
              <a:rPr sz="2400" spc="-5" dirty="0">
                <a:latin typeface="Times New Roman"/>
                <a:cs typeface="Times New Roman"/>
              </a:rPr>
              <a:t>й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10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есл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расстояни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от </a:t>
            </a:r>
            <a:r>
              <a:rPr sz="2400" spc="-20" dirty="0">
                <a:latin typeface="Times New Roman"/>
                <a:cs typeface="Times New Roman"/>
              </a:rPr>
              <a:t>точки</a:t>
            </a:r>
            <a:r>
              <a:rPr sz="2400" spc="60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M</a:t>
            </a:r>
            <a:r>
              <a:rPr sz="2400" i="1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 </a:t>
            </a:r>
            <a:r>
              <a:rPr sz="2400" spc="-15" dirty="0">
                <a:latin typeface="Times New Roman"/>
                <a:cs typeface="Times New Roman"/>
              </a:rPr>
              <a:t>до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прямой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800" spc="-844" dirty="0">
                <a:latin typeface="Lucida Sans Unicode"/>
                <a:cs typeface="Lucida Sans Unicode"/>
              </a:rPr>
              <a:t>ℓ</a:t>
            </a:r>
            <a:r>
              <a:rPr sz="2800" spc="-27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стремитс</a:t>
            </a:r>
            <a:r>
              <a:rPr sz="2400" dirty="0">
                <a:latin typeface="Times New Roman"/>
                <a:cs typeface="Times New Roman"/>
              </a:rPr>
              <a:t>я к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нулю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удалении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точки</a:t>
            </a:r>
            <a:r>
              <a:rPr sz="2400" spc="60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M</a:t>
            </a:r>
            <a:r>
              <a:rPr sz="2400" i="1" spc="5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т </a:t>
            </a:r>
            <a:r>
              <a:rPr sz="2400" spc="-5" dirty="0">
                <a:latin typeface="Times New Roman"/>
                <a:cs typeface="Times New Roman"/>
              </a:rPr>
              <a:t>начал</a:t>
            </a:r>
            <a:r>
              <a:rPr sz="2400" dirty="0">
                <a:latin typeface="Times New Roman"/>
                <a:cs typeface="Times New Roman"/>
              </a:rPr>
              <a:t>а </a:t>
            </a:r>
            <a:r>
              <a:rPr sz="2400" spc="-5" dirty="0">
                <a:latin typeface="Times New Roman"/>
                <a:cs typeface="Times New Roman"/>
              </a:rPr>
              <a:t>координа</a:t>
            </a:r>
            <a:r>
              <a:rPr sz="2400" spc="10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5400" algn="just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Существуют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два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вида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асимптот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вертикальные</a:t>
            </a:r>
            <a:r>
              <a:rPr sz="2400" b="1" i="1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наклонные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85445" marR="40005" indent="-360680" algn="just">
              <a:lnSpc>
                <a:spcPts val="2590"/>
              </a:lnSpc>
              <a:spcBef>
                <a:spcPts val="325"/>
              </a:spcBef>
            </a:pPr>
            <a:r>
              <a:rPr sz="2400" dirty="0">
                <a:latin typeface="Times New Roman"/>
                <a:cs typeface="Times New Roman"/>
              </a:rPr>
              <a:t>Вертикальные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асимптоты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59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5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тех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точках </a:t>
            </a:r>
            <a:r>
              <a:rPr sz="2400" dirty="0">
                <a:latin typeface="Times New Roman"/>
                <a:cs typeface="Times New Roman"/>
              </a:rPr>
              <a:t>разрыва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II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рода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функции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которых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хотя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один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из </a:t>
            </a:r>
            <a:r>
              <a:rPr sz="2400" spc="-10" dirty="0">
                <a:latin typeface="Times New Roman"/>
                <a:cs typeface="Times New Roman"/>
              </a:rPr>
              <a:t>односторонних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пределов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функции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равен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бесконечности.</a:t>
            </a:r>
            <a:endParaRPr sz="2400">
              <a:latin typeface="Times New Roman"/>
              <a:cs typeface="Times New Roman"/>
            </a:endParaRPr>
          </a:p>
          <a:p>
            <a:pPr marL="100965" algn="just">
              <a:lnSpc>
                <a:spcPts val="2685"/>
              </a:lnSpc>
            </a:pPr>
            <a:r>
              <a:rPr sz="2400" dirty="0">
                <a:latin typeface="Times New Roman"/>
                <a:cs typeface="Times New Roman"/>
              </a:rPr>
              <a:t>Наклонные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асимптоты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350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520" dirty="0">
                <a:latin typeface="Times New Roman"/>
                <a:cs typeface="Times New Roman"/>
              </a:rPr>
              <a:t>     </a:t>
            </a:r>
            <a:r>
              <a:rPr sz="2400" dirty="0">
                <a:latin typeface="Times New Roman"/>
                <a:cs typeface="Times New Roman"/>
              </a:rPr>
              <a:t>имеют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marL="385445" algn="just">
              <a:lnSpc>
                <a:spcPts val="2735"/>
              </a:lnSpc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i="1" dirty="0">
                <a:latin typeface="Times New Roman"/>
                <a:cs typeface="Times New Roman"/>
              </a:rPr>
              <a:t>k</a:t>
            </a:r>
            <a:r>
              <a:rPr sz="2400" baseline="-24305" dirty="0">
                <a:latin typeface="Times New Roman"/>
                <a:cs typeface="Times New Roman"/>
              </a:rPr>
              <a:t>1,2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baseline="-24305" dirty="0">
                <a:latin typeface="Times New Roman"/>
                <a:cs typeface="Times New Roman"/>
              </a:rPr>
              <a:t>1,2</a:t>
            </a:r>
            <a:r>
              <a:rPr sz="2400" spc="262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где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0833" y="5884197"/>
            <a:ext cx="16764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2611" y="5440061"/>
            <a:ext cx="1828164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419100" algn="l"/>
                <a:tab pos="1022985" algn="l"/>
              </a:tabLst>
            </a:pPr>
            <a:r>
              <a:rPr sz="3750" spc="-75" baseline="-34444" dirty="0">
                <a:latin typeface="Symbol"/>
                <a:cs typeface="Symbol"/>
              </a:rPr>
              <a:t></a:t>
            </a:r>
            <a:r>
              <a:rPr sz="3750" baseline="-34444" dirty="0">
                <a:latin typeface="Times New Roman"/>
                <a:cs typeface="Times New Roman"/>
              </a:rPr>
              <a:t>	</a:t>
            </a:r>
            <a:r>
              <a:rPr sz="3750" spc="-37" baseline="-34444" dirty="0">
                <a:latin typeface="Times New Roman"/>
                <a:cs typeface="Times New Roman"/>
              </a:rPr>
              <a:t>lim</a:t>
            </a:r>
            <a:r>
              <a:rPr sz="3750" baseline="-34444" dirty="0">
                <a:latin typeface="Times New Roman"/>
                <a:cs typeface="Times New Roman"/>
              </a:rPr>
              <a:t>	</a:t>
            </a:r>
            <a:r>
              <a:rPr sz="25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f </a:t>
            </a:r>
            <a:r>
              <a:rPr sz="25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2500" i="1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25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2500" spc="-135" dirty="0">
                <a:latin typeface="Times New Roman"/>
                <a:cs typeface="Times New Roman"/>
              </a:rPr>
              <a:t> </a:t>
            </a:r>
            <a:r>
              <a:rPr sz="3750" baseline="-33333" dirty="0">
                <a:latin typeface="Times New Roman"/>
                <a:cs typeface="Times New Roman"/>
              </a:rPr>
              <a:t>,</a:t>
            </a:r>
            <a:endParaRPr sz="3750" baseline="-33333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2111" y="5637348"/>
            <a:ext cx="16764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i="1" spc="-50" dirty="0">
                <a:latin typeface="Times New Roman"/>
                <a:cs typeface="Times New Roman"/>
              </a:rPr>
              <a:t>k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9377" y="5957268"/>
            <a:ext cx="70358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i="1" spc="-10" dirty="0">
                <a:latin typeface="Times New Roman"/>
                <a:cs typeface="Times New Roman"/>
              </a:rPr>
              <a:t>x</a:t>
            </a:r>
            <a:r>
              <a:rPr sz="1800" i="1" spc="-25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Symbol"/>
                <a:cs typeface="Symbol"/>
              </a:rPr>
              <a:t>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6172" y="5808680"/>
            <a:ext cx="30670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25" dirty="0">
                <a:latin typeface="Times New Roman"/>
                <a:cs typeface="Times New Roman"/>
              </a:rPr>
              <a:t>1,2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3556" y="5717307"/>
            <a:ext cx="775335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3750" i="1" spc="-15" baseline="14444" dirty="0">
                <a:latin typeface="Times New Roman"/>
                <a:cs typeface="Times New Roman"/>
              </a:rPr>
              <a:t>b</a:t>
            </a:r>
            <a:r>
              <a:rPr sz="1800" spc="-10" dirty="0">
                <a:latin typeface="Times New Roman"/>
                <a:cs typeface="Times New Roman"/>
              </a:rPr>
              <a:t>1,2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3750" spc="-75" baseline="14444" dirty="0">
                <a:latin typeface="Symbol"/>
                <a:cs typeface="Symbol"/>
              </a:rPr>
              <a:t></a:t>
            </a:r>
            <a:endParaRPr sz="3750" baseline="14444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93671" y="5957306"/>
            <a:ext cx="73406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i="1" spc="-10" dirty="0">
                <a:latin typeface="Times New Roman"/>
                <a:cs typeface="Times New Roman"/>
              </a:rPr>
              <a:t>x</a:t>
            </a:r>
            <a:r>
              <a:rPr sz="1800" i="1" spc="-16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Symbol"/>
                <a:cs typeface="Symbol"/>
              </a:rPr>
              <a:t>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Symbol"/>
                <a:cs typeface="Symbol"/>
              </a:rPr>
              <a:t>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03744" y="5395538"/>
            <a:ext cx="2446020" cy="6337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  <a:tabLst>
                <a:tab pos="614045" algn="l"/>
              </a:tabLst>
            </a:pPr>
            <a:r>
              <a:rPr sz="3750" spc="-37" baseline="-10000" dirty="0">
                <a:latin typeface="Times New Roman"/>
                <a:cs typeface="Times New Roman"/>
              </a:rPr>
              <a:t>lim</a:t>
            </a:r>
            <a:r>
              <a:rPr sz="3750" baseline="-10000" dirty="0">
                <a:latin typeface="Times New Roman"/>
                <a:cs typeface="Times New Roman"/>
              </a:rPr>
              <a:t>	</a:t>
            </a:r>
            <a:r>
              <a:rPr sz="5925" spc="-142" baseline="-5625" dirty="0">
                <a:latin typeface="Symbol"/>
                <a:cs typeface="Symbol"/>
              </a:rPr>
              <a:t></a:t>
            </a:r>
            <a:r>
              <a:rPr sz="2500" i="1" spc="-95" dirty="0">
                <a:latin typeface="Times New Roman"/>
                <a:cs typeface="Times New Roman"/>
              </a:rPr>
              <a:t>f</a:t>
            </a:r>
            <a:r>
              <a:rPr sz="2500" i="1" spc="-30" dirty="0">
                <a:latin typeface="Times New Roman"/>
                <a:cs typeface="Times New Roman"/>
              </a:rPr>
              <a:t> </a:t>
            </a:r>
            <a:r>
              <a:rPr sz="2500" spc="80" dirty="0">
                <a:latin typeface="Times New Roman"/>
                <a:cs typeface="Times New Roman"/>
              </a:rPr>
              <a:t>(</a:t>
            </a:r>
            <a:r>
              <a:rPr sz="2500" i="1" spc="80" dirty="0">
                <a:latin typeface="Times New Roman"/>
                <a:cs typeface="Times New Roman"/>
              </a:rPr>
              <a:t>x</a:t>
            </a:r>
            <a:r>
              <a:rPr sz="2500" spc="80" dirty="0">
                <a:latin typeface="Times New Roman"/>
                <a:cs typeface="Times New Roman"/>
              </a:rPr>
              <a:t>)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90" dirty="0">
                <a:latin typeface="Times New Roman"/>
                <a:cs typeface="Times New Roman"/>
              </a:rPr>
              <a:t> </a:t>
            </a:r>
            <a:r>
              <a:rPr sz="2500" i="1" spc="-45" dirty="0">
                <a:latin typeface="Times New Roman"/>
                <a:cs typeface="Times New Roman"/>
              </a:rPr>
              <a:t>k</a:t>
            </a:r>
            <a:r>
              <a:rPr sz="2700" spc="-67" baseline="-20061" dirty="0">
                <a:latin typeface="Times New Roman"/>
                <a:cs typeface="Times New Roman"/>
              </a:rPr>
              <a:t>1,2</a:t>
            </a:r>
            <a:r>
              <a:rPr sz="2700" spc="-292" baseline="-20061" dirty="0">
                <a:latin typeface="Times New Roman"/>
                <a:cs typeface="Times New Roman"/>
              </a:rPr>
              <a:t> </a:t>
            </a:r>
            <a:r>
              <a:rPr sz="2500" i="1" spc="-25" dirty="0">
                <a:latin typeface="Times New Roman"/>
                <a:cs typeface="Times New Roman"/>
              </a:rPr>
              <a:t>x</a:t>
            </a:r>
            <a:r>
              <a:rPr sz="5925" spc="-37" baseline="-5625" dirty="0">
                <a:latin typeface="Symbol"/>
                <a:cs typeface="Symbol"/>
              </a:rPr>
              <a:t></a:t>
            </a:r>
            <a:r>
              <a:rPr sz="3750" spc="-37" baseline="-7777" dirty="0">
                <a:latin typeface="Times New Roman"/>
                <a:cs typeface="Times New Roman"/>
              </a:rPr>
              <a:t>.</a:t>
            </a:r>
            <a:endParaRPr sz="3750" baseline="-777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70569" y="1293367"/>
            <a:ext cx="195580" cy="0"/>
          </a:xfrm>
          <a:custGeom>
            <a:avLst/>
            <a:gdLst/>
            <a:ahLst/>
            <a:cxnLst/>
            <a:rect l="l" t="t" r="r" b="b"/>
            <a:pathLst>
              <a:path w="195580">
                <a:moveTo>
                  <a:pt x="0" y="0"/>
                </a:moveTo>
                <a:lnTo>
                  <a:pt x="195071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2417076" y="995807"/>
            <a:ext cx="1146175" cy="405765"/>
            <a:chOff x="2417076" y="995807"/>
            <a:chExt cx="1146175" cy="405765"/>
          </a:xfrm>
        </p:grpSpPr>
        <p:sp>
          <p:nvSpPr>
            <p:cNvPr id="17" name="object 17"/>
            <p:cNvSpPr/>
            <p:nvPr/>
          </p:nvSpPr>
          <p:spPr>
            <a:xfrm>
              <a:off x="2422791" y="1247648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30">
                  <a:moveTo>
                    <a:pt x="0" y="23621"/>
                  </a:moveTo>
                  <a:lnTo>
                    <a:pt x="41910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464701" y="1252982"/>
              <a:ext cx="60960" cy="137160"/>
            </a:xfrm>
            <a:custGeom>
              <a:avLst/>
              <a:gdLst/>
              <a:ahLst/>
              <a:cxnLst/>
              <a:rect l="l" t="t" r="r" b="b"/>
              <a:pathLst>
                <a:path w="60960" h="137159">
                  <a:moveTo>
                    <a:pt x="0" y="0"/>
                  </a:moveTo>
                  <a:lnTo>
                    <a:pt x="60959" y="137160"/>
                  </a:lnTo>
                </a:path>
              </a:pathLst>
            </a:custGeom>
            <a:ln w="22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30995" y="1001522"/>
              <a:ext cx="1031875" cy="388620"/>
            </a:xfrm>
            <a:custGeom>
              <a:avLst/>
              <a:gdLst/>
              <a:ahLst/>
              <a:cxnLst/>
              <a:rect l="l" t="t" r="r" b="b"/>
              <a:pathLst>
                <a:path w="1031875" h="388619">
                  <a:moveTo>
                    <a:pt x="0" y="388619"/>
                  </a:moveTo>
                  <a:lnTo>
                    <a:pt x="76962" y="0"/>
                  </a:lnTo>
                </a:path>
                <a:path w="1031875" h="388619">
                  <a:moveTo>
                    <a:pt x="76962" y="0"/>
                  </a:moveTo>
                  <a:lnTo>
                    <a:pt x="1031748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7243965" y="1288033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59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17131" y="1039572"/>
            <a:ext cx="5842635" cy="6597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76200">
              <a:lnSpc>
                <a:spcPts val="2475"/>
              </a:lnSpc>
              <a:spcBef>
                <a:spcPts val="135"/>
              </a:spcBef>
              <a:tabLst>
                <a:tab pos="1025525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3750" i="1" spc="-75" baseline="34444" dirty="0">
                <a:latin typeface="Times New Roman"/>
                <a:cs typeface="Times New Roman"/>
              </a:rPr>
              <a:t>b</a:t>
            </a:r>
            <a:r>
              <a:rPr sz="3750" i="1" baseline="34444" dirty="0">
                <a:latin typeface="Times New Roman"/>
                <a:cs typeface="Times New Roman"/>
              </a:rPr>
              <a:t>	</a:t>
            </a:r>
            <a:r>
              <a:rPr sz="2500" i="1" spc="55" dirty="0">
                <a:latin typeface="Times New Roman"/>
                <a:cs typeface="Times New Roman"/>
              </a:rPr>
              <a:t>x</a:t>
            </a:r>
            <a:r>
              <a:rPr sz="2700" spc="82" baseline="35493" dirty="0">
                <a:latin typeface="Times New Roman"/>
                <a:cs typeface="Times New Roman"/>
              </a:rPr>
              <a:t>2</a:t>
            </a:r>
            <a:r>
              <a:rPr sz="2700" spc="345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60" dirty="0">
                <a:latin typeface="Times New Roman"/>
                <a:cs typeface="Times New Roman"/>
              </a:rPr>
              <a:t> </a:t>
            </a:r>
            <a:r>
              <a:rPr sz="2500" i="1" spc="40" dirty="0">
                <a:latin typeface="Times New Roman"/>
                <a:cs typeface="Times New Roman"/>
              </a:rPr>
              <a:t>a</a:t>
            </a:r>
            <a:r>
              <a:rPr sz="2700" spc="60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  <a:p>
            <a:pPr marL="571500">
              <a:lnSpc>
                <a:spcPts val="2475"/>
              </a:lnSpc>
              <a:tabLst>
                <a:tab pos="5644515" algn="l"/>
              </a:tabLst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3750" i="1" spc="-75" baseline="1111" dirty="0">
                <a:latin typeface="Times New Roman"/>
                <a:cs typeface="Times New Roman"/>
              </a:rPr>
              <a:t>a</a:t>
            </a:r>
            <a:endParaRPr sz="3750" baseline="1111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15316" y="1036524"/>
            <a:ext cx="1164590" cy="4083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</a:t>
            </a:r>
            <a:r>
              <a:rPr sz="2500" spc="-150" dirty="0">
                <a:latin typeface="Times New Roman"/>
                <a:cs typeface="Times New Roman"/>
              </a:rPr>
              <a:t> </a:t>
            </a:r>
            <a:r>
              <a:rPr sz="3750" i="1" baseline="34444" dirty="0">
                <a:latin typeface="Times New Roman"/>
                <a:cs typeface="Times New Roman"/>
              </a:rPr>
              <a:t>b</a:t>
            </a:r>
            <a:r>
              <a:rPr sz="3750" i="1" spc="15" baseline="34444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9584" y="1386744"/>
            <a:ext cx="4946650" cy="12255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80"/>
              </a:spcBef>
              <a:tabLst>
                <a:tab pos="3663315" algn="l"/>
              </a:tabLst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функция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возрастает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Symbol"/>
                <a:cs typeface="Symbol"/>
              </a:rPr>
              <a:t>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+</a:t>
            </a:r>
            <a:r>
              <a:rPr sz="2400" spc="-25" dirty="0">
                <a:latin typeface="Symbol"/>
                <a:cs typeface="Symbol"/>
              </a:rPr>
              <a:t></a:t>
            </a:r>
            <a:r>
              <a:rPr sz="2400" spc="-25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R="66675" algn="r">
              <a:lnSpc>
                <a:spcPct val="100000"/>
              </a:lnSpc>
              <a:spcBef>
                <a:spcPts val="280"/>
              </a:spcBef>
              <a:tabLst>
                <a:tab pos="1768475" algn="l"/>
              </a:tabLst>
            </a:pPr>
            <a:r>
              <a:rPr sz="2400" dirty="0">
                <a:latin typeface="Times New Roman"/>
                <a:cs typeface="Times New Roman"/>
              </a:rPr>
              <a:t>убывает </a:t>
            </a: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Symbol"/>
                <a:cs typeface="Symbol"/>
              </a:rPr>
              <a:t></a:t>
            </a:r>
            <a:r>
              <a:rPr sz="2400" dirty="0">
                <a:latin typeface="Times New Roman"/>
                <a:cs typeface="Times New Roman"/>
              </a:rPr>
              <a:t>(–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</a:t>
            </a:r>
            <a:r>
              <a:rPr sz="2400" dirty="0">
                <a:latin typeface="Times New Roman"/>
                <a:cs typeface="Times New Roman"/>
              </a:rPr>
              <a:t>;</a:t>
            </a:r>
            <a:r>
              <a:rPr sz="2400" spc="-25" dirty="0">
                <a:latin typeface="Times New Roman"/>
                <a:cs typeface="Times New Roman"/>
              </a:rPr>
              <a:t> –</a:t>
            </a:r>
            <a:r>
              <a:rPr sz="2400" i="1" spc="-25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503555" algn="ctr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Times New Roman"/>
                <a:cs typeface="Times New Roman"/>
              </a:rPr>
              <a:t>экстремумов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нет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68326" y="1386639"/>
            <a:ext cx="1203960" cy="8286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73025">
              <a:lnSpc>
                <a:spcPct val="100000"/>
              </a:lnSpc>
              <a:spcBef>
                <a:spcPts val="380"/>
              </a:spcBef>
            </a:pP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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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7515" y="788923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0" y="0"/>
                </a:moveTo>
                <a:lnTo>
                  <a:pt x="195834" y="0"/>
                </a:lnTo>
              </a:path>
            </a:pathLst>
          </a:custGeom>
          <a:ln w="11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734705" y="783196"/>
            <a:ext cx="1233805" cy="454659"/>
            <a:chOff x="1734705" y="783196"/>
            <a:chExt cx="1233805" cy="454659"/>
          </a:xfrm>
        </p:grpSpPr>
        <p:sp>
          <p:nvSpPr>
            <p:cNvPr id="6" name="object 6"/>
            <p:cNvSpPr/>
            <p:nvPr/>
          </p:nvSpPr>
          <p:spPr>
            <a:xfrm>
              <a:off x="1762899" y="1083817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80" h="24130">
                  <a:moveTo>
                    <a:pt x="0" y="23622"/>
                  </a:moveTo>
                  <a:lnTo>
                    <a:pt x="42671" y="0"/>
                  </a:lnTo>
                </a:path>
              </a:pathLst>
            </a:custGeom>
            <a:ln w="11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05571" y="1089151"/>
              <a:ext cx="60960" cy="137160"/>
            </a:xfrm>
            <a:custGeom>
              <a:avLst/>
              <a:gdLst/>
              <a:ahLst/>
              <a:cxnLst/>
              <a:rect l="l" t="t" r="r" b="b"/>
              <a:pathLst>
                <a:path w="60960" h="137159">
                  <a:moveTo>
                    <a:pt x="0" y="0"/>
                  </a:moveTo>
                  <a:lnTo>
                    <a:pt x="60960" y="137159"/>
                  </a:lnTo>
                </a:path>
              </a:pathLst>
            </a:custGeom>
            <a:ln w="229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34705" y="788923"/>
              <a:ext cx="1233805" cy="437515"/>
            </a:xfrm>
            <a:custGeom>
              <a:avLst/>
              <a:gdLst/>
              <a:ahLst/>
              <a:cxnLst/>
              <a:rect l="l" t="t" r="r" b="b"/>
              <a:pathLst>
                <a:path w="1233805" h="437515">
                  <a:moveTo>
                    <a:pt x="137159" y="437387"/>
                  </a:moveTo>
                  <a:lnTo>
                    <a:pt x="214883" y="48767"/>
                  </a:lnTo>
                </a:path>
                <a:path w="1233805" h="437515">
                  <a:moveTo>
                    <a:pt x="214883" y="48767"/>
                  </a:moveTo>
                  <a:lnTo>
                    <a:pt x="1210817" y="48767"/>
                  </a:lnTo>
                </a:path>
                <a:path w="1233805" h="437515">
                  <a:moveTo>
                    <a:pt x="0" y="0"/>
                  </a:moveTo>
                  <a:lnTo>
                    <a:pt x="1233677" y="0"/>
                  </a:lnTo>
                </a:path>
              </a:pathLst>
            </a:custGeom>
            <a:ln w="11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946361" y="875489"/>
            <a:ext cx="98933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00" i="1" spc="105" dirty="0">
                <a:latin typeface="Times New Roman"/>
                <a:cs typeface="Times New Roman"/>
              </a:rPr>
              <a:t>x</a:t>
            </a:r>
            <a:r>
              <a:rPr sz="2700" spc="157" baseline="35493" dirty="0">
                <a:latin typeface="Times New Roman"/>
                <a:cs typeface="Times New Roman"/>
              </a:rPr>
              <a:t>2</a:t>
            </a:r>
            <a:r>
              <a:rPr sz="2700" spc="427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75" dirty="0">
                <a:latin typeface="Times New Roman"/>
                <a:cs typeface="Times New Roman"/>
              </a:rPr>
              <a:t> </a:t>
            </a:r>
            <a:r>
              <a:rPr sz="2500" i="1" spc="75" dirty="0">
                <a:latin typeface="Times New Roman"/>
                <a:cs typeface="Times New Roman"/>
              </a:rPr>
              <a:t>a</a:t>
            </a:r>
            <a:r>
              <a:rPr sz="2700" spc="112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75843" y="335938"/>
            <a:ext cx="16891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62954" y="782396"/>
            <a:ext cx="18669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11283" y="534042"/>
            <a:ext cx="141351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473075" algn="l"/>
              </a:tabLst>
            </a:pPr>
            <a:r>
              <a:rPr sz="3600" u="none" spc="-37" baseline="2314" dirty="0"/>
              <a:t>в)</a:t>
            </a:r>
            <a:r>
              <a:rPr sz="3600" u="none" baseline="2314" dirty="0"/>
              <a:t>	</a:t>
            </a:r>
            <a:r>
              <a:rPr sz="2500" i="1" u="none" spc="65" dirty="0">
                <a:latin typeface="Times New Roman"/>
                <a:cs typeface="Times New Roman"/>
              </a:rPr>
              <a:t>y</a:t>
            </a:r>
            <a:r>
              <a:rPr sz="3750" u="none" spc="97" baseline="3333" dirty="0">
                <a:latin typeface="Symbol"/>
                <a:cs typeface="Symbol"/>
              </a:rPr>
              <a:t></a:t>
            </a:r>
            <a:r>
              <a:rPr sz="3750" u="none" spc="-75" baseline="3333" dirty="0"/>
              <a:t> </a:t>
            </a:r>
            <a:r>
              <a:rPr sz="2500" u="none" dirty="0">
                <a:latin typeface="Symbol"/>
                <a:cs typeface="Symbol"/>
              </a:rPr>
              <a:t></a:t>
            </a:r>
            <a:r>
              <a:rPr sz="2500" u="none" spc="185" dirty="0"/>
              <a:t> </a:t>
            </a:r>
            <a:r>
              <a:rPr sz="3750" i="1" u="none" baseline="34444" dirty="0">
                <a:latin typeface="Times New Roman"/>
                <a:cs typeface="Times New Roman"/>
              </a:rPr>
              <a:t>b</a:t>
            </a:r>
            <a:r>
              <a:rPr sz="3750" i="1" u="none" spc="-82" baseline="34444" dirty="0">
                <a:latin typeface="Times New Roman"/>
                <a:cs typeface="Times New Roman"/>
              </a:rPr>
              <a:t> </a:t>
            </a:r>
            <a:r>
              <a:rPr sz="2500" u="none" spc="-50" dirty="0">
                <a:latin typeface="Symbol"/>
                <a:cs typeface="Symbol"/>
              </a:rPr>
              <a:t></a:t>
            </a:r>
            <a:endParaRPr sz="2500">
              <a:latin typeface="Symbol"/>
              <a:cs typeface="Symbo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428032" y="3689508"/>
            <a:ext cx="1565275" cy="466090"/>
            <a:chOff x="1428032" y="3689508"/>
            <a:chExt cx="1565275" cy="466090"/>
          </a:xfrm>
        </p:grpSpPr>
        <p:sp>
          <p:nvSpPr>
            <p:cNvPr id="14" name="object 14"/>
            <p:cNvSpPr/>
            <p:nvPr/>
          </p:nvSpPr>
          <p:spPr>
            <a:xfrm>
              <a:off x="1433715" y="3977132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80" h="24129">
                  <a:moveTo>
                    <a:pt x="0" y="23621"/>
                  </a:moveTo>
                  <a:lnTo>
                    <a:pt x="42672" y="0"/>
                  </a:lnTo>
                </a:path>
              </a:pathLst>
            </a:custGeom>
            <a:ln w="11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76387" y="3983228"/>
              <a:ext cx="60325" cy="161290"/>
            </a:xfrm>
            <a:custGeom>
              <a:avLst/>
              <a:gdLst/>
              <a:ahLst/>
              <a:cxnLst/>
              <a:rect l="l" t="t" r="r" b="b"/>
              <a:pathLst>
                <a:path w="60325" h="161289">
                  <a:moveTo>
                    <a:pt x="0" y="0"/>
                  </a:moveTo>
                  <a:lnTo>
                    <a:pt x="60198" y="160782"/>
                  </a:lnTo>
                </a:path>
              </a:pathLst>
            </a:custGeom>
            <a:ln w="227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42681" y="3695192"/>
              <a:ext cx="1450340" cy="448945"/>
            </a:xfrm>
            <a:custGeom>
              <a:avLst/>
              <a:gdLst/>
              <a:ahLst/>
              <a:cxnLst/>
              <a:rect l="l" t="t" r="r" b="b"/>
              <a:pathLst>
                <a:path w="1450339" h="448945">
                  <a:moveTo>
                    <a:pt x="0" y="448818"/>
                  </a:moveTo>
                  <a:lnTo>
                    <a:pt x="76962" y="0"/>
                  </a:lnTo>
                </a:path>
                <a:path w="1450339" h="448945">
                  <a:moveTo>
                    <a:pt x="76962" y="0"/>
                  </a:moveTo>
                  <a:lnTo>
                    <a:pt x="1450085" y="0"/>
                  </a:lnTo>
                </a:path>
              </a:pathLst>
            </a:custGeom>
            <a:ln w="11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54184" y="3644574"/>
            <a:ext cx="3695065" cy="94615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980440">
              <a:lnSpc>
                <a:spcPct val="100000"/>
              </a:lnSpc>
              <a:spcBef>
                <a:spcPts val="795"/>
              </a:spcBef>
            </a:pPr>
            <a:r>
              <a:rPr sz="2500" spc="80" dirty="0">
                <a:latin typeface="Times New Roman"/>
                <a:cs typeface="Times New Roman"/>
              </a:rPr>
              <a:t>(</a:t>
            </a:r>
            <a:r>
              <a:rPr sz="2500" i="1" spc="80" dirty="0">
                <a:latin typeface="Times New Roman"/>
                <a:cs typeface="Times New Roman"/>
              </a:rPr>
              <a:t>x</a:t>
            </a:r>
            <a:r>
              <a:rPr sz="2500" i="1" spc="-409" dirty="0">
                <a:latin typeface="Times New Roman"/>
                <a:cs typeface="Times New Roman"/>
              </a:rPr>
              <a:t> </a:t>
            </a:r>
            <a:r>
              <a:rPr sz="2625" baseline="34920" dirty="0">
                <a:latin typeface="Times New Roman"/>
                <a:cs typeface="Times New Roman"/>
              </a:rPr>
              <a:t>2</a:t>
            </a:r>
            <a:r>
              <a:rPr sz="2625" spc="465" baseline="3492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Symbol"/>
                <a:cs typeface="Symbol"/>
              </a:rPr>
              <a:t></a:t>
            </a:r>
            <a:r>
              <a:rPr sz="2500" spc="-155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a</a:t>
            </a:r>
            <a:r>
              <a:rPr sz="2500" i="1" spc="-400" dirty="0">
                <a:latin typeface="Times New Roman"/>
                <a:cs typeface="Times New Roman"/>
              </a:rPr>
              <a:t> </a:t>
            </a:r>
            <a:r>
              <a:rPr sz="2625" baseline="34920" dirty="0">
                <a:latin typeface="Times New Roman"/>
                <a:cs typeface="Times New Roman"/>
              </a:rPr>
              <a:t>2</a:t>
            </a:r>
            <a:r>
              <a:rPr sz="2625" spc="-150" baseline="34920" dirty="0">
                <a:latin typeface="Times New Roman"/>
                <a:cs typeface="Times New Roman"/>
              </a:rPr>
              <a:t> </a:t>
            </a:r>
            <a:r>
              <a:rPr sz="2500" spc="30" dirty="0">
                <a:latin typeface="Times New Roman"/>
                <a:cs typeface="Times New Roman"/>
              </a:rPr>
              <a:t>)</a:t>
            </a:r>
            <a:r>
              <a:rPr sz="2625" spc="44" baseline="34920" dirty="0">
                <a:latin typeface="Times New Roman"/>
                <a:cs typeface="Times New Roman"/>
              </a:rPr>
              <a:t>3</a:t>
            </a:r>
            <a:endParaRPr sz="2625" baseline="3492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всюду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выпуклая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155" y="2626853"/>
            <a:ext cx="8453755" cy="1176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1100">
              <a:lnSpc>
                <a:spcPct val="100000"/>
              </a:lnSpc>
              <a:spcBef>
                <a:spcPts val="100"/>
              </a:spcBef>
              <a:tabLst>
                <a:tab pos="5356860" algn="l"/>
                <a:tab pos="5671820" algn="l"/>
              </a:tabLst>
            </a:pPr>
            <a:r>
              <a:rPr sz="2400" dirty="0">
                <a:latin typeface="Times New Roman"/>
                <a:cs typeface="Times New Roman"/>
              </a:rPr>
              <a:t>(критические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Symbol"/>
                <a:cs typeface="Symbol"/>
              </a:rPr>
              <a:t></a:t>
            </a:r>
            <a:r>
              <a:rPr sz="2400" i="1" spc="-10" dirty="0">
                <a:latin typeface="Times New Roman"/>
                <a:cs typeface="Times New Roman"/>
              </a:rPr>
              <a:t>D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граничные);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tabLst>
                <a:tab pos="447675" algn="l"/>
                <a:tab pos="1624965" algn="l"/>
                <a:tab pos="2703830" algn="l"/>
              </a:tabLst>
            </a:pPr>
            <a:r>
              <a:rPr sz="2400" spc="-25" dirty="0">
                <a:latin typeface="Times New Roman"/>
                <a:cs typeface="Times New Roman"/>
              </a:rPr>
              <a:t>г)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3750" baseline="3333" dirty="0">
                <a:latin typeface="Symbol"/>
                <a:cs typeface="Symbol"/>
              </a:rPr>
              <a:t></a:t>
            </a:r>
            <a:r>
              <a:rPr sz="3750" baseline="333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3750" u="sng" baseline="344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750" u="sng" spc="-30" baseline="34444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sz="3750" u="sng" spc="-240" baseline="344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750" i="1" u="sng" spc="-37" baseline="344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ab</a:t>
            </a:r>
            <a:r>
              <a:rPr sz="3750" i="1" u="sng" baseline="344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750" i="1" baseline="3444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</a:t>
            </a:r>
            <a:r>
              <a:rPr sz="2500" dirty="0">
                <a:latin typeface="Times New Roman"/>
                <a:cs typeface="Times New Roman"/>
              </a:rPr>
              <a:t> 0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554" y="3649458"/>
            <a:ext cx="8792210" cy="3020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 algn="just">
              <a:lnSpc>
                <a:spcPts val="273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Точки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62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62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вершинами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гиперболы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39700" marR="118745" indent="-635" algn="just">
              <a:lnSpc>
                <a:spcPct val="89800"/>
              </a:lnSpc>
              <a:spcBef>
                <a:spcPts val="150"/>
              </a:spcBef>
            </a:pPr>
            <a:r>
              <a:rPr sz="2400" dirty="0">
                <a:latin typeface="Times New Roman"/>
                <a:cs typeface="Times New Roman"/>
              </a:rPr>
              <a:t>Отрезок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419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его</a:t>
            </a:r>
            <a:r>
              <a:rPr sz="2400" spc="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длина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29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действительной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фокальной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отрезок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4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его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длина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мнимой</a:t>
            </a:r>
            <a:r>
              <a:rPr sz="2400" b="1" i="1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spc="-10" dirty="0">
                <a:latin typeface="Times New Roman"/>
                <a:cs typeface="Times New Roman"/>
              </a:rPr>
              <a:t>. </a:t>
            </a:r>
            <a:r>
              <a:rPr sz="2400" dirty="0">
                <a:latin typeface="Times New Roman"/>
                <a:cs typeface="Times New Roman"/>
              </a:rPr>
              <a:t>Величины</a:t>
            </a:r>
            <a:r>
              <a:rPr sz="2400" spc="5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5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i="1" spc="5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действительной</a:t>
            </a:r>
            <a:r>
              <a:rPr sz="2400" b="1" i="1" spc="5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мнимой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полуосью</a:t>
            </a:r>
            <a:r>
              <a:rPr sz="2400" b="1" i="1" spc="-1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соответственно.</a:t>
            </a:r>
            <a:endParaRPr sz="2400">
              <a:latin typeface="Times New Roman"/>
              <a:cs typeface="Times New Roman"/>
            </a:endParaRPr>
          </a:p>
          <a:p>
            <a:pPr marL="139700" marR="119380" indent="-635" algn="just">
              <a:lnSpc>
                <a:spcPts val="2580"/>
              </a:lnSpc>
              <a:spcBef>
                <a:spcPts val="40"/>
              </a:spcBef>
            </a:pPr>
            <a:r>
              <a:rPr sz="2400" dirty="0">
                <a:latin typeface="Times New Roman"/>
                <a:cs typeface="Times New Roman"/>
              </a:rPr>
              <a:t>Длина</a:t>
            </a:r>
            <a:r>
              <a:rPr sz="2400" spc="26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отрезка</a:t>
            </a:r>
            <a:r>
              <a:rPr sz="2400" spc="270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502" baseline="-2430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(равная</a:t>
            </a:r>
            <a:r>
              <a:rPr sz="2400" spc="27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27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270" dirty="0">
                <a:latin typeface="Times New Roman"/>
                <a:cs typeface="Times New Roman"/>
              </a:rPr>
              <a:t>  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фокусным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расстоянием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3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39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M</a:t>
            </a:r>
            <a:r>
              <a:rPr sz="2400" i="1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произвольная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точка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гиперболы,</a:t>
            </a:r>
            <a:r>
              <a:rPr sz="2400" spc="39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то</a:t>
            </a:r>
            <a:endParaRPr sz="2400">
              <a:latin typeface="Times New Roman"/>
              <a:cs typeface="Times New Roman"/>
            </a:endParaRPr>
          </a:p>
          <a:p>
            <a:pPr marL="139700" marR="118745" algn="just">
              <a:lnSpc>
                <a:spcPts val="258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отрезки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36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359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их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длины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36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фокальными радиусами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spc="5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spc="-50" dirty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78039" y="221995"/>
            <a:ext cx="7019925" cy="3238500"/>
            <a:chOff x="978039" y="221995"/>
            <a:chExt cx="7019925" cy="3238500"/>
          </a:xfrm>
        </p:grpSpPr>
        <p:sp>
          <p:nvSpPr>
            <p:cNvPr id="4" name="object 4"/>
            <p:cNvSpPr/>
            <p:nvPr/>
          </p:nvSpPr>
          <p:spPr>
            <a:xfrm>
              <a:off x="978027" y="221995"/>
              <a:ext cx="7019925" cy="3238500"/>
            </a:xfrm>
            <a:custGeom>
              <a:avLst/>
              <a:gdLst/>
              <a:ahLst/>
              <a:cxnLst/>
              <a:rect l="l" t="t" r="r" b="b"/>
              <a:pathLst>
                <a:path w="7019925" h="3238500">
                  <a:moveTo>
                    <a:pt x="7019544" y="1890522"/>
                  </a:moveTo>
                  <a:lnTo>
                    <a:pt x="6877050" y="1847850"/>
                  </a:lnTo>
                  <a:lnTo>
                    <a:pt x="6914807" y="1876044"/>
                  </a:lnTo>
                  <a:lnTo>
                    <a:pt x="3519678" y="1876044"/>
                  </a:lnTo>
                  <a:lnTo>
                    <a:pt x="3519678" y="104736"/>
                  </a:lnTo>
                  <a:lnTo>
                    <a:pt x="3547884" y="142494"/>
                  </a:lnTo>
                  <a:lnTo>
                    <a:pt x="3505212" y="0"/>
                  </a:lnTo>
                  <a:lnTo>
                    <a:pt x="3462540" y="142494"/>
                  </a:lnTo>
                  <a:lnTo>
                    <a:pt x="3490734" y="104736"/>
                  </a:lnTo>
                  <a:lnTo>
                    <a:pt x="3490734" y="1876044"/>
                  </a:lnTo>
                  <a:lnTo>
                    <a:pt x="12" y="1876044"/>
                  </a:lnTo>
                  <a:lnTo>
                    <a:pt x="0" y="1905000"/>
                  </a:lnTo>
                  <a:lnTo>
                    <a:pt x="3490734" y="1905000"/>
                  </a:lnTo>
                  <a:lnTo>
                    <a:pt x="3490734" y="3238500"/>
                  </a:lnTo>
                  <a:lnTo>
                    <a:pt x="3519678" y="3238500"/>
                  </a:lnTo>
                  <a:lnTo>
                    <a:pt x="3519678" y="1905000"/>
                  </a:lnTo>
                  <a:lnTo>
                    <a:pt x="6914807" y="1905000"/>
                  </a:lnTo>
                  <a:lnTo>
                    <a:pt x="6934200" y="1890522"/>
                  </a:lnTo>
                  <a:lnTo>
                    <a:pt x="6914807" y="1905012"/>
                  </a:lnTo>
                  <a:lnTo>
                    <a:pt x="6877050" y="1933194"/>
                  </a:lnTo>
                  <a:lnTo>
                    <a:pt x="6934200" y="1916087"/>
                  </a:lnTo>
                  <a:lnTo>
                    <a:pt x="7019544" y="18905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8677" y="2046033"/>
              <a:ext cx="188594" cy="18859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7586" y="2019363"/>
              <a:ext cx="189369" cy="18859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023241" y="2018807"/>
            <a:ext cx="471805" cy="598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750" i="1" spc="-550" dirty="0">
                <a:latin typeface="Times New Roman"/>
                <a:cs typeface="Times New Roman"/>
              </a:rPr>
              <a:t>A</a:t>
            </a:r>
            <a:r>
              <a:rPr sz="3975" spc="-30" baseline="-19916" dirty="0">
                <a:latin typeface="Times New Roman"/>
                <a:cs typeface="Times New Roman"/>
              </a:rPr>
              <a:t>1</a:t>
            </a:r>
            <a:endParaRPr sz="3975" baseline="-19916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4531" y="2134631"/>
            <a:ext cx="434975" cy="5727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3550" i="1" spc="-670" dirty="0">
                <a:latin typeface="Times New Roman"/>
                <a:cs typeface="Times New Roman"/>
              </a:rPr>
              <a:t>F</a:t>
            </a:r>
            <a:r>
              <a:rPr sz="3825" spc="-30" baseline="-19607" dirty="0">
                <a:latin typeface="Times New Roman"/>
                <a:cs typeface="Times New Roman"/>
              </a:rPr>
              <a:t>1</a:t>
            </a:r>
            <a:endParaRPr sz="3825" baseline="-19607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4813" y="2004329"/>
            <a:ext cx="510540" cy="598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750" i="1" spc="-25" dirty="0">
                <a:latin typeface="Times New Roman"/>
                <a:cs typeface="Times New Roman"/>
              </a:rPr>
              <a:t>A</a:t>
            </a:r>
            <a:r>
              <a:rPr sz="3975" spc="-37" baseline="-19916" dirty="0">
                <a:latin typeface="Times New Roman"/>
                <a:cs typeface="Times New Roman"/>
              </a:rPr>
              <a:t>2</a:t>
            </a:r>
            <a:endParaRPr sz="3975" baseline="-19916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5121" y="2139522"/>
            <a:ext cx="44005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3550" i="1" spc="-625" dirty="0">
                <a:latin typeface="Times New Roman"/>
                <a:cs typeface="Times New Roman"/>
              </a:rPr>
              <a:t>F</a:t>
            </a:r>
            <a:r>
              <a:rPr sz="3825" spc="-52" baseline="-19607" dirty="0">
                <a:latin typeface="Times New Roman"/>
                <a:cs typeface="Times New Roman"/>
              </a:rPr>
              <a:t>2</a:t>
            </a:r>
            <a:endParaRPr sz="3825" baseline="-19607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27143" y="1997204"/>
            <a:ext cx="242570" cy="61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50" i="1" spc="-50" dirty="0">
                <a:latin typeface="Times New Roman"/>
                <a:cs typeface="Times New Roman"/>
              </a:rPr>
              <a:t>x</a:t>
            </a:r>
            <a:endParaRPr sz="385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74889" y="483933"/>
            <a:ext cx="6692900" cy="3262629"/>
            <a:chOff x="1174889" y="483933"/>
            <a:chExt cx="6692900" cy="3262629"/>
          </a:xfrm>
        </p:grpSpPr>
        <p:sp>
          <p:nvSpPr>
            <p:cNvPr id="13" name="object 13"/>
            <p:cNvSpPr/>
            <p:nvPr/>
          </p:nvSpPr>
          <p:spPr>
            <a:xfrm>
              <a:off x="1225689" y="488695"/>
              <a:ext cx="6529705" cy="3253104"/>
            </a:xfrm>
            <a:custGeom>
              <a:avLst/>
              <a:gdLst/>
              <a:ahLst/>
              <a:cxnLst/>
              <a:rect l="l" t="t" r="r" b="b"/>
              <a:pathLst>
                <a:path w="6529705" h="3253104">
                  <a:moveTo>
                    <a:pt x="4910328" y="814578"/>
                  </a:moveTo>
                  <a:lnTo>
                    <a:pt x="4910328" y="2433828"/>
                  </a:lnTo>
                </a:path>
                <a:path w="6529705" h="3253104">
                  <a:moveTo>
                    <a:pt x="1657350" y="814578"/>
                  </a:moveTo>
                  <a:lnTo>
                    <a:pt x="1657350" y="2433828"/>
                  </a:lnTo>
                </a:path>
                <a:path w="6529705" h="3253104">
                  <a:moveTo>
                    <a:pt x="1657350" y="814578"/>
                  </a:moveTo>
                  <a:lnTo>
                    <a:pt x="4897361" y="814578"/>
                  </a:lnTo>
                </a:path>
                <a:path w="6529705" h="3253104">
                  <a:moveTo>
                    <a:pt x="1666494" y="2433828"/>
                  </a:moveTo>
                  <a:lnTo>
                    <a:pt x="4907280" y="2433828"/>
                  </a:lnTo>
                </a:path>
                <a:path w="6529705" h="3253104">
                  <a:moveTo>
                    <a:pt x="0" y="3252978"/>
                  </a:moveTo>
                  <a:lnTo>
                    <a:pt x="6529578" y="0"/>
                  </a:lnTo>
                </a:path>
                <a:path w="6529705" h="3253104">
                  <a:moveTo>
                    <a:pt x="0" y="0"/>
                  </a:moveTo>
                  <a:lnTo>
                    <a:pt x="6529578" y="3252978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06639" y="545845"/>
              <a:ext cx="6629400" cy="3129280"/>
            </a:xfrm>
            <a:custGeom>
              <a:avLst/>
              <a:gdLst/>
              <a:ahLst/>
              <a:cxnLst/>
              <a:rect l="l" t="t" r="r" b="b"/>
              <a:pathLst>
                <a:path w="6629400" h="3129279">
                  <a:moveTo>
                    <a:pt x="4952987" y="1566672"/>
                  </a:moveTo>
                  <a:lnTo>
                    <a:pt x="4961622" y="1539448"/>
                  </a:lnTo>
                  <a:lnTo>
                    <a:pt x="4971720" y="1504411"/>
                  </a:lnTo>
                  <a:lnTo>
                    <a:pt x="4983271" y="1462926"/>
                  </a:lnTo>
                  <a:lnTo>
                    <a:pt x="4996263" y="1416360"/>
                  </a:lnTo>
                  <a:lnTo>
                    <a:pt x="5010687" y="1366081"/>
                  </a:lnTo>
                  <a:lnTo>
                    <a:pt x="5026533" y="1313456"/>
                  </a:lnTo>
                  <a:lnTo>
                    <a:pt x="5043790" y="1259852"/>
                  </a:lnTo>
                  <a:lnTo>
                    <a:pt x="5062448" y="1206637"/>
                  </a:lnTo>
                  <a:lnTo>
                    <a:pt x="5082496" y="1155176"/>
                  </a:lnTo>
                  <a:lnTo>
                    <a:pt x="5103924" y="1106838"/>
                  </a:lnTo>
                  <a:lnTo>
                    <a:pt x="5126723" y="1062990"/>
                  </a:lnTo>
                  <a:lnTo>
                    <a:pt x="5151221" y="1022312"/>
                  </a:lnTo>
                  <a:lnTo>
                    <a:pt x="5177632" y="982564"/>
                  </a:lnTo>
                  <a:lnTo>
                    <a:pt x="5205791" y="943734"/>
                  </a:lnTo>
                  <a:lnTo>
                    <a:pt x="5235533" y="905808"/>
                  </a:lnTo>
                  <a:lnTo>
                    <a:pt x="5266693" y="868771"/>
                  </a:lnTo>
                  <a:lnTo>
                    <a:pt x="5299107" y="832610"/>
                  </a:lnTo>
                  <a:lnTo>
                    <a:pt x="5332609" y="797311"/>
                  </a:lnTo>
                  <a:lnTo>
                    <a:pt x="5367035" y="762861"/>
                  </a:lnTo>
                  <a:lnTo>
                    <a:pt x="5402220" y="729246"/>
                  </a:lnTo>
                  <a:lnTo>
                    <a:pt x="5437999" y="696451"/>
                  </a:lnTo>
                  <a:lnTo>
                    <a:pt x="5474208" y="664463"/>
                  </a:lnTo>
                  <a:lnTo>
                    <a:pt x="5510638" y="633559"/>
                  </a:lnTo>
                  <a:lnTo>
                    <a:pt x="5547366" y="604228"/>
                  </a:lnTo>
                  <a:lnTo>
                    <a:pt x="5584655" y="576155"/>
                  </a:lnTo>
                  <a:lnTo>
                    <a:pt x="5622764" y="549022"/>
                  </a:lnTo>
                  <a:lnTo>
                    <a:pt x="5661955" y="522515"/>
                  </a:lnTo>
                  <a:lnTo>
                    <a:pt x="5702490" y="496316"/>
                  </a:lnTo>
                  <a:lnTo>
                    <a:pt x="5744629" y="470111"/>
                  </a:lnTo>
                  <a:lnTo>
                    <a:pt x="5788634" y="443583"/>
                  </a:lnTo>
                  <a:lnTo>
                    <a:pt x="5834766" y="416416"/>
                  </a:lnTo>
                  <a:lnTo>
                    <a:pt x="5883286" y="388294"/>
                  </a:lnTo>
                  <a:lnTo>
                    <a:pt x="5934456" y="358901"/>
                  </a:lnTo>
                  <a:lnTo>
                    <a:pt x="5975095" y="336008"/>
                  </a:lnTo>
                  <a:lnTo>
                    <a:pt x="6019453" y="311717"/>
                  </a:lnTo>
                  <a:lnTo>
                    <a:pt x="6066859" y="286316"/>
                  </a:lnTo>
                  <a:lnTo>
                    <a:pt x="6116642" y="260095"/>
                  </a:lnTo>
                  <a:lnTo>
                    <a:pt x="6168132" y="233341"/>
                  </a:lnTo>
                  <a:lnTo>
                    <a:pt x="6220658" y="206343"/>
                  </a:lnTo>
                  <a:lnTo>
                    <a:pt x="6273550" y="179390"/>
                  </a:lnTo>
                  <a:lnTo>
                    <a:pt x="6326137" y="152770"/>
                  </a:lnTo>
                  <a:lnTo>
                    <a:pt x="6377748" y="126772"/>
                  </a:lnTo>
                  <a:lnTo>
                    <a:pt x="6427714" y="101684"/>
                  </a:lnTo>
                  <a:lnTo>
                    <a:pt x="6475363" y="77795"/>
                  </a:lnTo>
                  <a:lnTo>
                    <a:pt x="6520026" y="55394"/>
                  </a:lnTo>
                  <a:lnTo>
                    <a:pt x="6561031" y="34768"/>
                  </a:lnTo>
                  <a:lnTo>
                    <a:pt x="6597708" y="16207"/>
                  </a:lnTo>
                  <a:lnTo>
                    <a:pt x="6629387" y="0"/>
                  </a:lnTo>
                </a:path>
                <a:path w="6629400" h="3129279">
                  <a:moveTo>
                    <a:pt x="4952987" y="1562100"/>
                  </a:moveTo>
                  <a:lnTo>
                    <a:pt x="4961622" y="1589323"/>
                  </a:lnTo>
                  <a:lnTo>
                    <a:pt x="4971720" y="1624360"/>
                  </a:lnTo>
                  <a:lnTo>
                    <a:pt x="4983271" y="1665845"/>
                  </a:lnTo>
                  <a:lnTo>
                    <a:pt x="4996263" y="1712411"/>
                  </a:lnTo>
                  <a:lnTo>
                    <a:pt x="5010687" y="1762690"/>
                  </a:lnTo>
                  <a:lnTo>
                    <a:pt x="5026533" y="1815315"/>
                  </a:lnTo>
                  <a:lnTo>
                    <a:pt x="5043790" y="1868919"/>
                  </a:lnTo>
                  <a:lnTo>
                    <a:pt x="5062448" y="1922134"/>
                  </a:lnTo>
                  <a:lnTo>
                    <a:pt x="5082496" y="1973595"/>
                  </a:lnTo>
                  <a:lnTo>
                    <a:pt x="5103924" y="2021933"/>
                  </a:lnTo>
                  <a:lnTo>
                    <a:pt x="5126723" y="2065782"/>
                  </a:lnTo>
                  <a:lnTo>
                    <a:pt x="5151221" y="2106460"/>
                  </a:lnTo>
                  <a:lnTo>
                    <a:pt x="5177632" y="2146211"/>
                  </a:lnTo>
                  <a:lnTo>
                    <a:pt x="5205791" y="2185052"/>
                  </a:lnTo>
                  <a:lnTo>
                    <a:pt x="5235533" y="2223000"/>
                  </a:lnTo>
                  <a:lnTo>
                    <a:pt x="5266693" y="2260071"/>
                  </a:lnTo>
                  <a:lnTo>
                    <a:pt x="5299107" y="2296284"/>
                  </a:lnTo>
                  <a:lnTo>
                    <a:pt x="5332609" y="2331656"/>
                  </a:lnTo>
                  <a:lnTo>
                    <a:pt x="5367035" y="2366203"/>
                  </a:lnTo>
                  <a:lnTo>
                    <a:pt x="5402220" y="2399943"/>
                  </a:lnTo>
                  <a:lnTo>
                    <a:pt x="5437999" y="2432893"/>
                  </a:lnTo>
                  <a:lnTo>
                    <a:pt x="5474208" y="2465069"/>
                  </a:lnTo>
                  <a:lnTo>
                    <a:pt x="5510638" y="2495784"/>
                  </a:lnTo>
                  <a:lnTo>
                    <a:pt x="5547366" y="2524960"/>
                  </a:lnTo>
                  <a:lnTo>
                    <a:pt x="5584655" y="2552910"/>
                  </a:lnTo>
                  <a:lnTo>
                    <a:pt x="5622764" y="2579945"/>
                  </a:lnTo>
                  <a:lnTo>
                    <a:pt x="5661955" y="2606380"/>
                  </a:lnTo>
                  <a:lnTo>
                    <a:pt x="5702490" y="2632526"/>
                  </a:lnTo>
                  <a:lnTo>
                    <a:pt x="5744629" y="2658697"/>
                  </a:lnTo>
                  <a:lnTo>
                    <a:pt x="5788634" y="2685203"/>
                  </a:lnTo>
                  <a:lnTo>
                    <a:pt x="5834766" y="2712359"/>
                  </a:lnTo>
                  <a:lnTo>
                    <a:pt x="5883286" y="2740477"/>
                  </a:lnTo>
                  <a:lnTo>
                    <a:pt x="5934456" y="2769869"/>
                  </a:lnTo>
                  <a:lnTo>
                    <a:pt x="5975095" y="2792905"/>
                  </a:lnTo>
                  <a:lnTo>
                    <a:pt x="6019453" y="2817318"/>
                  </a:lnTo>
                  <a:lnTo>
                    <a:pt x="6066859" y="2842820"/>
                  </a:lnTo>
                  <a:lnTo>
                    <a:pt x="6116642" y="2869123"/>
                  </a:lnTo>
                  <a:lnTo>
                    <a:pt x="6168132" y="2895938"/>
                  </a:lnTo>
                  <a:lnTo>
                    <a:pt x="6220658" y="2922977"/>
                  </a:lnTo>
                  <a:lnTo>
                    <a:pt x="6273550" y="2949950"/>
                  </a:lnTo>
                  <a:lnTo>
                    <a:pt x="6326137" y="2976570"/>
                  </a:lnTo>
                  <a:lnTo>
                    <a:pt x="6377748" y="3002548"/>
                  </a:lnTo>
                  <a:lnTo>
                    <a:pt x="6427714" y="3027595"/>
                  </a:lnTo>
                  <a:lnTo>
                    <a:pt x="6475363" y="3051423"/>
                  </a:lnTo>
                  <a:lnTo>
                    <a:pt x="6520026" y="3073743"/>
                  </a:lnTo>
                  <a:lnTo>
                    <a:pt x="6561031" y="3094267"/>
                  </a:lnTo>
                  <a:lnTo>
                    <a:pt x="6597708" y="3112706"/>
                  </a:lnTo>
                  <a:lnTo>
                    <a:pt x="6629387" y="3128771"/>
                  </a:lnTo>
                </a:path>
                <a:path w="6629400" h="3129279">
                  <a:moveTo>
                    <a:pt x="1676400" y="1566672"/>
                  </a:moveTo>
                  <a:lnTo>
                    <a:pt x="1667768" y="1539448"/>
                  </a:lnTo>
                  <a:lnTo>
                    <a:pt x="1657676" y="1504411"/>
                  </a:lnTo>
                  <a:lnTo>
                    <a:pt x="1646139" y="1462926"/>
                  </a:lnTo>
                  <a:lnTo>
                    <a:pt x="1633169" y="1416360"/>
                  </a:lnTo>
                  <a:lnTo>
                    <a:pt x="1618780" y="1366081"/>
                  </a:lnTo>
                  <a:lnTo>
                    <a:pt x="1602986" y="1313456"/>
                  </a:lnTo>
                  <a:lnTo>
                    <a:pt x="1585802" y="1259852"/>
                  </a:lnTo>
                  <a:lnTo>
                    <a:pt x="1567239" y="1206637"/>
                  </a:lnTo>
                  <a:lnTo>
                    <a:pt x="1547313" y="1155176"/>
                  </a:lnTo>
                  <a:lnTo>
                    <a:pt x="1526038" y="1106838"/>
                  </a:lnTo>
                  <a:lnTo>
                    <a:pt x="1503426" y="1062990"/>
                  </a:lnTo>
                  <a:lnTo>
                    <a:pt x="1478948" y="1022312"/>
                  </a:lnTo>
                  <a:lnTo>
                    <a:pt x="1452588" y="982564"/>
                  </a:lnTo>
                  <a:lnTo>
                    <a:pt x="1424504" y="943734"/>
                  </a:lnTo>
                  <a:lnTo>
                    <a:pt x="1394854" y="905808"/>
                  </a:lnTo>
                  <a:lnTo>
                    <a:pt x="1363795" y="868771"/>
                  </a:lnTo>
                  <a:lnTo>
                    <a:pt x="1331486" y="832610"/>
                  </a:lnTo>
                  <a:lnTo>
                    <a:pt x="1298085" y="797311"/>
                  </a:lnTo>
                  <a:lnTo>
                    <a:pt x="1263749" y="762861"/>
                  </a:lnTo>
                  <a:lnTo>
                    <a:pt x="1228637" y="729246"/>
                  </a:lnTo>
                  <a:lnTo>
                    <a:pt x="1192906" y="696451"/>
                  </a:lnTo>
                  <a:lnTo>
                    <a:pt x="1156715" y="664464"/>
                  </a:lnTo>
                  <a:lnTo>
                    <a:pt x="1120303" y="633559"/>
                  </a:lnTo>
                  <a:lnTo>
                    <a:pt x="1083626" y="604228"/>
                  </a:lnTo>
                  <a:lnTo>
                    <a:pt x="1046421" y="576155"/>
                  </a:lnTo>
                  <a:lnTo>
                    <a:pt x="1008421" y="549022"/>
                  </a:lnTo>
                  <a:lnTo>
                    <a:pt x="969364" y="522515"/>
                  </a:lnTo>
                  <a:lnTo>
                    <a:pt x="928985" y="496316"/>
                  </a:lnTo>
                  <a:lnTo>
                    <a:pt x="887018" y="470111"/>
                  </a:lnTo>
                  <a:lnTo>
                    <a:pt x="843200" y="443583"/>
                  </a:lnTo>
                  <a:lnTo>
                    <a:pt x="797266" y="416416"/>
                  </a:lnTo>
                  <a:lnTo>
                    <a:pt x="748951" y="388294"/>
                  </a:lnTo>
                  <a:lnTo>
                    <a:pt x="697991" y="358902"/>
                  </a:lnTo>
                  <a:lnTo>
                    <a:pt x="657371" y="336008"/>
                  </a:lnTo>
                  <a:lnTo>
                    <a:pt x="613067" y="311717"/>
                  </a:lnTo>
                  <a:lnTo>
                    <a:pt x="565745" y="286316"/>
                  </a:lnTo>
                  <a:lnTo>
                    <a:pt x="516070" y="260095"/>
                  </a:lnTo>
                  <a:lnTo>
                    <a:pt x="464707" y="233341"/>
                  </a:lnTo>
                  <a:lnTo>
                    <a:pt x="412321" y="206343"/>
                  </a:lnTo>
                  <a:lnTo>
                    <a:pt x="359577" y="179390"/>
                  </a:lnTo>
                  <a:lnTo>
                    <a:pt x="307141" y="152770"/>
                  </a:lnTo>
                  <a:lnTo>
                    <a:pt x="255678" y="126772"/>
                  </a:lnTo>
                  <a:lnTo>
                    <a:pt x="205852" y="101684"/>
                  </a:lnTo>
                  <a:lnTo>
                    <a:pt x="158330" y="77795"/>
                  </a:lnTo>
                  <a:lnTo>
                    <a:pt x="113775" y="55394"/>
                  </a:lnTo>
                  <a:lnTo>
                    <a:pt x="72854" y="34768"/>
                  </a:lnTo>
                  <a:lnTo>
                    <a:pt x="36231" y="16207"/>
                  </a:lnTo>
                  <a:lnTo>
                    <a:pt x="4571" y="0"/>
                  </a:lnTo>
                </a:path>
                <a:path w="6629400" h="3129279">
                  <a:moveTo>
                    <a:pt x="1671827" y="1562100"/>
                  </a:moveTo>
                  <a:lnTo>
                    <a:pt x="1663195" y="1589323"/>
                  </a:lnTo>
                  <a:lnTo>
                    <a:pt x="1653100" y="1624360"/>
                  </a:lnTo>
                  <a:lnTo>
                    <a:pt x="1641551" y="1665845"/>
                  </a:lnTo>
                  <a:lnTo>
                    <a:pt x="1628560" y="1712411"/>
                  </a:lnTo>
                  <a:lnTo>
                    <a:pt x="1614136" y="1762690"/>
                  </a:lnTo>
                  <a:lnTo>
                    <a:pt x="1598291" y="1815315"/>
                  </a:lnTo>
                  <a:lnTo>
                    <a:pt x="1581033" y="1868919"/>
                  </a:lnTo>
                  <a:lnTo>
                    <a:pt x="1562374" y="1922134"/>
                  </a:lnTo>
                  <a:lnTo>
                    <a:pt x="1542324" y="1973595"/>
                  </a:lnTo>
                  <a:lnTo>
                    <a:pt x="1520893" y="2021933"/>
                  </a:lnTo>
                  <a:lnTo>
                    <a:pt x="1498091" y="2065782"/>
                  </a:lnTo>
                  <a:lnTo>
                    <a:pt x="1473804" y="2106460"/>
                  </a:lnTo>
                  <a:lnTo>
                    <a:pt x="1447599" y="2146211"/>
                  </a:lnTo>
                  <a:lnTo>
                    <a:pt x="1419639" y="2185052"/>
                  </a:lnTo>
                  <a:lnTo>
                    <a:pt x="1390086" y="2223000"/>
                  </a:lnTo>
                  <a:lnTo>
                    <a:pt x="1359099" y="2260071"/>
                  </a:lnTo>
                  <a:lnTo>
                    <a:pt x="1326842" y="2296284"/>
                  </a:lnTo>
                  <a:lnTo>
                    <a:pt x="1293476" y="2331656"/>
                  </a:lnTo>
                  <a:lnTo>
                    <a:pt x="1259161" y="2366203"/>
                  </a:lnTo>
                  <a:lnTo>
                    <a:pt x="1224060" y="2399943"/>
                  </a:lnTo>
                  <a:lnTo>
                    <a:pt x="1188334" y="2432893"/>
                  </a:lnTo>
                  <a:lnTo>
                    <a:pt x="1152144" y="2465070"/>
                  </a:lnTo>
                  <a:lnTo>
                    <a:pt x="1115731" y="2495784"/>
                  </a:lnTo>
                  <a:lnTo>
                    <a:pt x="1079050" y="2524960"/>
                  </a:lnTo>
                  <a:lnTo>
                    <a:pt x="1041833" y="2552910"/>
                  </a:lnTo>
                  <a:lnTo>
                    <a:pt x="1003813" y="2579945"/>
                  </a:lnTo>
                  <a:lnTo>
                    <a:pt x="964721" y="2606380"/>
                  </a:lnTo>
                  <a:lnTo>
                    <a:pt x="924289" y="2632526"/>
                  </a:lnTo>
                  <a:lnTo>
                    <a:pt x="882250" y="2658697"/>
                  </a:lnTo>
                  <a:lnTo>
                    <a:pt x="838335" y="2685203"/>
                  </a:lnTo>
                  <a:lnTo>
                    <a:pt x="792276" y="2712359"/>
                  </a:lnTo>
                  <a:lnTo>
                    <a:pt x="743807" y="2740477"/>
                  </a:lnTo>
                  <a:lnTo>
                    <a:pt x="692657" y="2769870"/>
                  </a:lnTo>
                  <a:lnTo>
                    <a:pt x="652179" y="2792905"/>
                  </a:lnTo>
                  <a:lnTo>
                    <a:pt x="607999" y="2817318"/>
                  </a:lnTo>
                  <a:lnTo>
                    <a:pt x="560783" y="2842820"/>
                  </a:lnTo>
                  <a:lnTo>
                    <a:pt x="511197" y="2869123"/>
                  </a:lnTo>
                  <a:lnTo>
                    <a:pt x="459909" y="2895938"/>
                  </a:lnTo>
                  <a:lnTo>
                    <a:pt x="407584" y="2922977"/>
                  </a:lnTo>
                  <a:lnTo>
                    <a:pt x="354890" y="2949950"/>
                  </a:lnTo>
                  <a:lnTo>
                    <a:pt x="302492" y="2976570"/>
                  </a:lnTo>
                  <a:lnTo>
                    <a:pt x="251057" y="3002548"/>
                  </a:lnTo>
                  <a:lnTo>
                    <a:pt x="201252" y="3027595"/>
                  </a:lnTo>
                  <a:lnTo>
                    <a:pt x="153743" y="3051423"/>
                  </a:lnTo>
                  <a:lnTo>
                    <a:pt x="109197" y="3073743"/>
                  </a:lnTo>
                  <a:lnTo>
                    <a:pt x="68280" y="3094267"/>
                  </a:lnTo>
                  <a:lnTo>
                    <a:pt x="31659" y="3112706"/>
                  </a:lnTo>
                  <a:lnTo>
                    <a:pt x="0" y="3128772"/>
                  </a:lnTo>
                </a:path>
              </a:pathLst>
            </a:custGeom>
            <a:ln w="635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68758" y="2019363"/>
              <a:ext cx="189369" cy="18859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11221" y="2019363"/>
              <a:ext cx="189357" cy="188594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895731" y="2826527"/>
            <a:ext cx="1123950" cy="598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500" spc="135" dirty="0">
                <a:latin typeface="Symbol"/>
                <a:cs typeface="Symbol"/>
              </a:rPr>
              <a:t></a:t>
            </a:r>
            <a:r>
              <a:rPr sz="3500" i="1" spc="135" dirty="0">
                <a:latin typeface="Times New Roman"/>
                <a:cs typeface="Times New Roman"/>
              </a:rPr>
              <a:t>b</a:t>
            </a:r>
            <a:r>
              <a:rPr sz="3500" i="1" spc="90" dirty="0">
                <a:latin typeface="Times New Roman"/>
                <a:cs typeface="Times New Roman"/>
              </a:rPr>
              <a:t> </a:t>
            </a:r>
            <a:r>
              <a:rPr sz="5625" i="1" spc="-37" baseline="-2222" dirty="0">
                <a:latin typeface="Times New Roman"/>
                <a:cs typeface="Times New Roman"/>
              </a:rPr>
              <a:t>B</a:t>
            </a:r>
            <a:r>
              <a:rPr sz="3975" spc="-37" baseline="-22012" dirty="0">
                <a:latin typeface="Times New Roman"/>
                <a:cs typeface="Times New Roman"/>
              </a:rPr>
              <a:t>1</a:t>
            </a:r>
            <a:endParaRPr sz="3975" baseline="-2201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96391" y="-57724"/>
            <a:ext cx="2002155" cy="212026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601980">
              <a:lnSpc>
                <a:spcPct val="100000"/>
              </a:lnSpc>
              <a:spcBef>
                <a:spcPts val="880"/>
              </a:spcBef>
            </a:pPr>
            <a:r>
              <a:rPr sz="3750" i="1" spc="-50" dirty="0">
                <a:latin typeface="Times New Roman"/>
                <a:cs typeface="Times New Roman"/>
              </a:rPr>
              <a:t>y</a:t>
            </a:r>
            <a:endParaRPr sz="37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765"/>
              </a:spcBef>
              <a:tabLst>
                <a:tab pos="541655" algn="l"/>
              </a:tabLst>
            </a:pPr>
            <a:r>
              <a:rPr sz="5250" i="1" spc="-75" baseline="-2380" dirty="0">
                <a:latin typeface="Times New Roman"/>
                <a:cs typeface="Times New Roman"/>
              </a:rPr>
              <a:t>b</a:t>
            </a:r>
            <a:r>
              <a:rPr sz="5250" i="1" baseline="-2380" dirty="0">
                <a:latin typeface="Times New Roman"/>
                <a:cs typeface="Times New Roman"/>
              </a:rPr>
              <a:t>	</a:t>
            </a:r>
            <a:r>
              <a:rPr sz="3750" i="1" spc="-25" dirty="0">
                <a:latin typeface="Times New Roman"/>
                <a:cs typeface="Times New Roman"/>
              </a:rPr>
              <a:t>B</a:t>
            </a:r>
            <a:r>
              <a:rPr sz="3975" spc="-37" baseline="-19916" dirty="0">
                <a:latin typeface="Times New Roman"/>
                <a:cs typeface="Times New Roman"/>
              </a:rPr>
              <a:t>2</a:t>
            </a:r>
            <a:endParaRPr sz="3975" baseline="-19916">
              <a:latin typeface="Times New Roman"/>
              <a:cs typeface="Times New Roman"/>
            </a:endParaRPr>
          </a:p>
          <a:p>
            <a:pPr marR="17780" algn="r">
              <a:lnSpc>
                <a:spcPct val="100000"/>
              </a:lnSpc>
              <a:spcBef>
                <a:spcPts val="1685"/>
              </a:spcBef>
            </a:pPr>
            <a:r>
              <a:rPr sz="3550" i="1" spc="-50" dirty="0">
                <a:latin typeface="Times New Roman"/>
                <a:cs typeface="Times New Roman"/>
              </a:rPr>
              <a:t>a</a:t>
            </a:r>
            <a:endParaRPr sz="3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83" y="203392"/>
            <a:ext cx="8477250" cy="73279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94640" marR="5080" indent="-282575">
              <a:lnSpc>
                <a:spcPts val="2550"/>
              </a:lnSpc>
              <a:spcBef>
                <a:spcPts val="595"/>
              </a:spcBef>
              <a:tabLst>
                <a:tab pos="2432685" algn="l"/>
                <a:tab pos="3913504" algn="l"/>
                <a:tab pos="4184015" algn="l"/>
                <a:tab pos="4396740" algn="l"/>
                <a:tab pos="5412740" algn="l"/>
                <a:tab pos="7107555" algn="l"/>
              </a:tabLst>
            </a:pPr>
            <a:r>
              <a:rPr sz="2400" spc="-10" dirty="0">
                <a:latin typeface="Times New Roman"/>
                <a:cs typeface="Times New Roman"/>
              </a:rPr>
              <a:t>ОПРЕДЕЛЕНИЕ.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Величина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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,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равная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отношению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фокусного </a:t>
            </a:r>
            <a:r>
              <a:rPr sz="2400" i="1" dirty="0">
                <a:latin typeface="Times New Roman"/>
                <a:cs typeface="Times New Roman"/>
              </a:rPr>
              <a:t>расстояния</a:t>
            </a:r>
            <a:r>
              <a:rPr sz="2400" i="1" spc="19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гиперболы</a:t>
            </a:r>
            <a:r>
              <a:rPr sz="2400" i="1" spc="19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к</a:t>
            </a:r>
            <a:r>
              <a:rPr sz="2400" i="1" spc="19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ее</a:t>
            </a:r>
            <a:r>
              <a:rPr sz="2400" i="1" spc="2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действительной</a:t>
            </a:r>
            <a:r>
              <a:rPr sz="2400" i="1" spc="204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оси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называется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385" y="872729"/>
            <a:ext cx="47567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эксцентриситетом</a:t>
            </a:r>
            <a:r>
              <a:rPr sz="2400" b="1" i="1" spc="-114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гиперболы,</a:t>
            </a:r>
            <a:r>
              <a:rPr sz="2400" i="1" spc="-1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т.е.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14047" y="1408430"/>
            <a:ext cx="360680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413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05181" y="140843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833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42468" y="1154948"/>
            <a:ext cx="201930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9487" y="889863"/>
            <a:ext cx="877569" cy="925194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635"/>
              </a:spcBef>
              <a:tabLst>
                <a:tab pos="711200" algn="l"/>
              </a:tabLst>
            </a:pPr>
            <a:r>
              <a:rPr sz="2500" spc="-25" dirty="0">
                <a:latin typeface="Times New Roman"/>
                <a:cs typeface="Times New Roman"/>
              </a:rPr>
              <a:t>2</a:t>
            </a:r>
            <a:r>
              <a:rPr sz="2500" i="1" spc="-25" dirty="0">
                <a:latin typeface="Times New Roman"/>
                <a:cs typeface="Times New Roman"/>
              </a:rPr>
              <a:t>c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c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703580" algn="l"/>
              </a:tabLst>
            </a:pPr>
            <a:r>
              <a:rPr sz="2500" spc="-25" dirty="0">
                <a:latin typeface="Times New Roman"/>
                <a:cs typeface="Times New Roman"/>
              </a:rPr>
              <a:t>2</a:t>
            </a:r>
            <a:r>
              <a:rPr sz="2500" i="1" spc="-25" dirty="0">
                <a:latin typeface="Times New Roman"/>
                <a:cs typeface="Times New Roman"/>
              </a:rPr>
              <a:t>a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6041" y="1136696"/>
            <a:ext cx="447040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50" dirty="0">
                <a:latin typeface="Symbol"/>
                <a:cs typeface="Symbol"/>
              </a:rPr>
              <a:t></a:t>
            </a:r>
            <a:r>
              <a:rPr sz="2650" spc="9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4303" y="1880855"/>
            <a:ext cx="10001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Так</a:t>
            </a:r>
            <a:r>
              <a:rPr sz="2400" spc="-25" dirty="0">
                <a:latin typeface="Times New Roman"/>
                <a:cs typeface="Times New Roman"/>
              </a:rPr>
              <a:t> как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5899" y="1863790"/>
            <a:ext cx="153162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93065" algn="l"/>
              </a:tabLst>
            </a:pP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то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626" y="2235321"/>
            <a:ext cx="8537575" cy="289369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20"/>
              </a:spcBef>
              <a:tabLst>
                <a:tab pos="1447165" algn="l"/>
                <a:tab pos="1733550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Величина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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характеризует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форму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гиперболы.</a:t>
            </a:r>
            <a:endParaRPr sz="2400">
              <a:latin typeface="Times New Roman"/>
              <a:cs typeface="Times New Roman"/>
            </a:endParaRPr>
          </a:p>
          <a:p>
            <a:pPr marL="307975" marR="55880" indent="-283210">
              <a:lnSpc>
                <a:spcPts val="2590"/>
              </a:lnSpc>
              <a:spcBef>
                <a:spcPts val="705"/>
              </a:spcBef>
              <a:tabLst>
                <a:tab pos="922019" algn="l"/>
                <a:tab pos="2385695" algn="l"/>
                <a:tab pos="3255645" algn="l"/>
                <a:tab pos="4963160" algn="l"/>
                <a:tab pos="5982335" algn="l"/>
                <a:tab pos="7047230" algn="l"/>
              </a:tabLst>
            </a:pPr>
            <a:r>
              <a:rPr sz="2400" spc="-20" dirty="0">
                <a:latin typeface="Times New Roman"/>
                <a:cs typeface="Times New Roman"/>
              </a:rPr>
              <a:t>Зная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эксцентриситет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легко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найти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фокальные </a:t>
            </a:r>
            <a:r>
              <a:rPr sz="2400" dirty="0">
                <a:latin typeface="Times New Roman"/>
                <a:cs typeface="Times New Roman"/>
              </a:rPr>
              <a:t>радиусы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  <a:spcBef>
                <a:spcPts val="390"/>
              </a:spcBef>
              <a:tabLst>
                <a:tab pos="7309484" algn="l"/>
              </a:tabLst>
            </a:pP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точка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</a:t>
            </a:r>
            <a:r>
              <a:rPr sz="2400" i="1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лежит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правой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ветке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гиперболы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(т.е.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</a:t>
            </a:r>
            <a:endParaRPr sz="2400">
              <a:latin typeface="Times New Roman"/>
              <a:cs typeface="Times New Roman"/>
            </a:endParaRPr>
          </a:p>
          <a:p>
            <a:pPr marR="25400" algn="ctr">
              <a:lnSpc>
                <a:spcPct val="100000"/>
              </a:lnSpc>
              <a:spcBef>
                <a:spcPts val="370"/>
              </a:spcBef>
              <a:tabLst>
                <a:tab pos="2961005" algn="l"/>
              </a:tabLst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92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  <a:spcBef>
                <a:spcPts val="380"/>
              </a:spcBef>
              <a:tabLst>
                <a:tab pos="1096645" algn="l"/>
                <a:tab pos="1502410" algn="l"/>
                <a:tab pos="5900420" algn="l"/>
                <a:tab pos="657542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лежит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левой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ветке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(т.е.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</a:t>
            </a:r>
            <a:endParaRPr sz="2400">
              <a:latin typeface="Times New Roman"/>
              <a:cs typeface="Times New Roman"/>
            </a:endParaRPr>
          </a:p>
          <a:p>
            <a:pPr marR="24765" algn="ctr">
              <a:lnSpc>
                <a:spcPct val="100000"/>
              </a:lnSpc>
              <a:spcBef>
                <a:spcPts val="370"/>
              </a:spcBef>
              <a:tabLst>
                <a:tab pos="3392170" algn="l"/>
              </a:tabLst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7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100059" y="1837029"/>
            <a:ext cx="1181735" cy="408305"/>
            <a:chOff x="2100059" y="1837029"/>
            <a:chExt cx="1181735" cy="408305"/>
          </a:xfrm>
        </p:grpSpPr>
        <p:sp>
          <p:nvSpPr>
            <p:cNvPr id="13" name="object 13"/>
            <p:cNvSpPr/>
            <p:nvPr/>
          </p:nvSpPr>
          <p:spPr>
            <a:xfrm>
              <a:off x="2105799" y="2090419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30">
                  <a:moveTo>
                    <a:pt x="0" y="23621"/>
                  </a:moveTo>
                  <a:lnTo>
                    <a:pt x="41909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47709" y="2095753"/>
              <a:ext cx="60960" cy="138430"/>
            </a:xfrm>
            <a:custGeom>
              <a:avLst/>
              <a:gdLst/>
              <a:ahLst/>
              <a:cxnLst/>
              <a:rect l="l" t="t" r="r" b="b"/>
              <a:pathLst>
                <a:path w="60960" h="138430">
                  <a:moveTo>
                    <a:pt x="0" y="0"/>
                  </a:moveTo>
                  <a:lnTo>
                    <a:pt x="60960" y="137921"/>
                  </a:lnTo>
                </a:path>
              </a:pathLst>
            </a:custGeom>
            <a:ln w="229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14003" y="1842769"/>
              <a:ext cx="1068070" cy="391160"/>
            </a:xfrm>
            <a:custGeom>
              <a:avLst/>
              <a:gdLst/>
              <a:ahLst/>
              <a:cxnLst/>
              <a:rect l="l" t="t" r="r" b="b"/>
              <a:pathLst>
                <a:path w="1068070" h="391160">
                  <a:moveTo>
                    <a:pt x="0" y="390906"/>
                  </a:moveTo>
                  <a:lnTo>
                    <a:pt x="77724" y="0"/>
                  </a:lnTo>
                </a:path>
                <a:path w="1068070" h="391160">
                  <a:moveTo>
                    <a:pt x="77724" y="0"/>
                  </a:moveTo>
                  <a:lnTo>
                    <a:pt x="1067562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572265" y="1881225"/>
            <a:ext cx="2258695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38505" algn="l"/>
                <a:tab pos="1801495" algn="l"/>
              </a:tabLst>
            </a:pPr>
            <a:r>
              <a:rPr sz="2550" i="1" dirty="0">
                <a:latin typeface="Times New Roman"/>
                <a:cs typeface="Times New Roman"/>
              </a:rPr>
              <a:t>c</a:t>
            </a:r>
            <a:r>
              <a:rPr sz="2550" i="1" spc="-5" dirty="0">
                <a:latin typeface="Times New Roman"/>
                <a:cs typeface="Times New Roman"/>
              </a:rPr>
              <a:t> </a:t>
            </a:r>
            <a:r>
              <a:rPr sz="2550" spc="-60" dirty="0">
                <a:latin typeface="Symbol"/>
                <a:cs typeface="Symbol"/>
              </a:rPr>
              <a:t></a:t>
            </a:r>
            <a:r>
              <a:rPr sz="2550" dirty="0">
                <a:latin typeface="Times New Roman"/>
                <a:cs typeface="Times New Roman"/>
              </a:rPr>
              <a:t>	</a:t>
            </a:r>
            <a:r>
              <a:rPr sz="2550" i="1" spc="105" dirty="0">
                <a:latin typeface="Times New Roman"/>
                <a:cs typeface="Times New Roman"/>
              </a:rPr>
              <a:t>a</a:t>
            </a:r>
            <a:r>
              <a:rPr sz="2700" spc="157" baseline="35493" dirty="0">
                <a:latin typeface="Times New Roman"/>
                <a:cs typeface="Times New Roman"/>
              </a:rPr>
              <a:t>2</a:t>
            </a:r>
            <a:r>
              <a:rPr sz="2700" spc="412" baseline="35493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Symbol"/>
                <a:cs typeface="Symbol"/>
              </a:rPr>
              <a:t></a:t>
            </a:r>
            <a:r>
              <a:rPr sz="2550" spc="-235" dirty="0">
                <a:latin typeface="Times New Roman"/>
                <a:cs typeface="Times New Roman"/>
              </a:rPr>
              <a:t> </a:t>
            </a:r>
            <a:r>
              <a:rPr sz="2550" i="1" spc="60" dirty="0">
                <a:latin typeface="Times New Roman"/>
                <a:cs typeface="Times New Roman"/>
              </a:rPr>
              <a:t>b</a:t>
            </a:r>
            <a:r>
              <a:rPr sz="2700" spc="89" baseline="35493" dirty="0">
                <a:latin typeface="Times New Roman"/>
                <a:cs typeface="Times New Roman"/>
              </a:rPr>
              <a:t>2</a:t>
            </a:r>
            <a:r>
              <a:rPr sz="2700" baseline="35493" dirty="0">
                <a:latin typeface="Times New Roman"/>
                <a:cs typeface="Times New Roman"/>
              </a:rPr>
              <a:t>	</a:t>
            </a:r>
            <a:r>
              <a:rPr sz="2550" dirty="0">
                <a:latin typeface="Symbol"/>
                <a:cs typeface="Symbol"/>
              </a:rPr>
              <a:t></a:t>
            </a:r>
            <a:r>
              <a:rPr sz="2550" spc="-35" dirty="0">
                <a:latin typeface="Times New Roman"/>
                <a:cs typeface="Times New Roman"/>
              </a:rPr>
              <a:t> </a:t>
            </a:r>
            <a:r>
              <a:rPr sz="2550" i="1" spc="-50" dirty="0">
                <a:latin typeface="Times New Roman"/>
                <a:cs typeface="Times New Roman"/>
              </a:rPr>
              <a:t>a</a:t>
            </a:r>
            <a:endParaRPr sz="2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583" y="216153"/>
            <a:ext cx="8554085" cy="334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2735"/>
              </a:lnSpc>
              <a:spcBef>
                <a:spcPts val="100"/>
              </a:spcBef>
            </a:pPr>
            <a:r>
              <a:rPr sz="2400" b="1" i="1" spc="-10" dirty="0">
                <a:latin typeface="Times New Roman"/>
                <a:cs typeface="Times New Roman"/>
              </a:rPr>
              <a:t>Замечания.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ts val="2585"/>
              </a:lnSpc>
              <a:tabLst>
                <a:tab pos="4472940" algn="l"/>
                <a:tab pos="5230495" algn="l"/>
              </a:tabLst>
            </a:pPr>
            <a:r>
              <a:rPr sz="2400" dirty="0">
                <a:latin typeface="Times New Roman"/>
                <a:cs typeface="Times New Roman"/>
              </a:rPr>
              <a:t>1)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уравнении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=</a:t>
            </a:r>
            <a:r>
              <a:rPr sz="2400" i="1" spc="-20" dirty="0">
                <a:latin typeface="Times New Roman"/>
                <a:cs typeface="Times New Roman"/>
              </a:rPr>
              <a:t>b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то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гипербола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называется</a:t>
            </a:r>
            <a:endParaRPr sz="2400">
              <a:latin typeface="Times New Roman"/>
              <a:cs typeface="Times New Roman"/>
            </a:endParaRPr>
          </a:p>
          <a:p>
            <a:pPr marL="333375">
              <a:lnSpc>
                <a:spcPts val="2585"/>
              </a:lnSpc>
            </a:pP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равнобочной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33375">
              <a:lnSpc>
                <a:spcPts val="2605"/>
              </a:lnSpc>
            </a:pPr>
            <a:r>
              <a:rPr sz="2400" spc="-10" dirty="0">
                <a:latin typeface="Times New Roman"/>
                <a:cs typeface="Times New Roman"/>
              </a:rPr>
              <a:t>Асимптоты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равнобочной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гиперболы,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перпендикулярны.</a:t>
            </a:r>
            <a:endParaRPr sz="2400">
              <a:latin typeface="Times New Roman"/>
              <a:cs typeface="Times New Roman"/>
            </a:endParaRPr>
          </a:p>
          <a:p>
            <a:pPr marL="332740" marR="43180" algn="just">
              <a:lnSpc>
                <a:spcPct val="89200"/>
              </a:lnSpc>
              <a:spcBef>
                <a:spcPts val="185"/>
              </a:spcBef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35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можно</a:t>
            </a:r>
            <a:r>
              <a:rPr sz="2400" spc="36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выбрать</a:t>
            </a:r>
            <a:r>
              <a:rPr sz="2400" spc="36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36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34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так,</a:t>
            </a:r>
            <a:r>
              <a:rPr sz="2400" spc="355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чтобы </a:t>
            </a:r>
            <a:r>
              <a:rPr sz="2400" dirty="0">
                <a:latin typeface="Times New Roman"/>
                <a:cs typeface="Times New Roman"/>
              </a:rPr>
              <a:t>координатные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совпали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асимптотами.</a:t>
            </a:r>
            <a:r>
              <a:rPr sz="2400" spc="2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Тогда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 гиперболы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будет</a:t>
            </a:r>
            <a:endParaRPr sz="2400">
              <a:latin typeface="Times New Roman"/>
              <a:cs typeface="Times New Roman"/>
            </a:endParaRPr>
          </a:p>
          <a:p>
            <a:pPr marL="3632200" algn="just">
              <a:lnSpc>
                <a:spcPts val="2440"/>
              </a:lnSpc>
              <a:tabLst>
                <a:tab pos="7890509" algn="l"/>
              </a:tabLst>
            </a:pPr>
            <a:r>
              <a:rPr sz="2400" i="1" dirty="0">
                <a:latin typeface="Times New Roman"/>
                <a:cs typeface="Times New Roman"/>
              </a:rPr>
              <a:t>xy</a:t>
            </a:r>
            <a:r>
              <a:rPr sz="2400" dirty="0">
                <a:latin typeface="Times New Roman"/>
                <a:cs typeface="Times New Roman"/>
              </a:rPr>
              <a:t>=0,5a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40" baseline="2430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(3)</a:t>
            </a:r>
            <a:endParaRPr sz="2400">
              <a:latin typeface="Times New Roman"/>
              <a:cs typeface="Times New Roman"/>
            </a:endParaRPr>
          </a:p>
          <a:p>
            <a:pPr marL="333375" marR="41910" indent="-54610" algn="just">
              <a:lnSpc>
                <a:spcPts val="2590"/>
              </a:lnSpc>
              <a:spcBef>
                <a:spcPts val="185"/>
              </a:spcBef>
            </a:pP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5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(3)</a:t>
            </a:r>
            <a:r>
              <a:rPr sz="2400" spc="5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уравнением</a:t>
            </a:r>
            <a:r>
              <a:rPr sz="2400" b="1" i="1" spc="5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равнобочной</a:t>
            </a:r>
            <a:r>
              <a:rPr sz="2400" b="1" i="1" spc="5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гипер-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болы,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отнесенной</a:t>
            </a:r>
            <a:r>
              <a:rPr sz="2400" b="1" i="1" spc="-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асимптотам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883" y="244079"/>
            <a:ext cx="85807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5880" algn="r">
              <a:lnSpc>
                <a:spcPts val="2875"/>
              </a:lnSpc>
              <a:spcBef>
                <a:spcPts val="100"/>
              </a:spcBef>
              <a:tabLst>
                <a:tab pos="7383145" algn="l"/>
                <a:tab pos="7835265" algn="l"/>
                <a:tab pos="8165465" algn="l"/>
              </a:tabLst>
            </a:pPr>
            <a:r>
              <a:rPr sz="2400" dirty="0">
                <a:latin typeface="Times New Roman"/>
                <a:cs typeface="Times New Roman"/>
              </a:rPr>
              <a:t>2)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выбрать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чтобы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фокусы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1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endParaRPr sz="2400" baseline="-24305">
              <a:latin typeface="Times New Roman"/>
              <a:cs typeface="Times New Roman"/>
            </a:endParaRPr>
          </a:p>
          <a:p>
            <a:pPr marR="54610" algn="r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были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одинаковом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расстоянии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(0;0),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но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лежали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Oy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284" y="973939"/>
            <a:ext cx="53962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то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будет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иметь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вид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99141" y="1781810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>
                <a:moveTo>
                  <a:pt x="0" y="0"/>
                </a:moveTo>
                <a:lnTo>
                  <a:pt x="368045" y="0"/>
                </a:lnTo>
              </a:path>
            </a:pathLst>
          </a:custGeom>
          <a:ln w="11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2655" y="1781810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>
                <a:moveTo>
                  <a:pt x="0" y="0"/>
                </a:moveTo>
                <a:lnTo>
                  <a:pt x="388619" y="0"/>
                </a:lnTo>
              </a:path>
            </a:pathLst>
          </a:custGeom>
          <a:ln w="11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98306" y="1528776"/>
            <a:ext cx="1190625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1500"/>
              </a:lnSpc>
              <a:spcBef>
                <a:spcPts val="125"/>
              </a:spcBef>
              <a:tabLst>
                <a:tab pos="766445" algn="l"/>
              </a:tabLst>
            </a:pPr>
            <a:r>
              <a:rPr sz="2500" dirty="0">
                <a:latin typeface="Symbol"/>
                <a:cs typeface="Symbol"/>
              </a:rPr>
              <a:t></a:t>
            </a:r>
            <a:r>
              <a:rPr sz="2500" spc="310" dirty="0">
                <a:latin typeface="Times New Roman"/>
                <a:cs typeface="Times New Roman"/>
              </a:rPr>
              <a:t> </a:t>
            </a:r>
            <a:r>
              <a:rPr sz="3750" i="1" baseline="34444" dirty="0">
                <a:latin typeface="Times New Roman"/>
                <a:cs typeface="Times New Roman"/>
              </a:rPr>
              <a:t>y</a:t>
            </a:r>
            <a:r>
              <a:rPr sz="3750" i="1" spc="-555" baseline="34444" dirty="0">
                <a:latin typeface="Times New Roman"/>
                <a:cs typeface="Times New Roman"/>
              </a:rPr>
              <a:t> </a:t>
            </a:r>
            <a:r>
              <a:rPr sz="2700" spc="-75" baseline="83333" dirty="0">
                <a:latin typeface="Times New Roman"/>
                <a:cs typeface="Times New Roman"/>
              </a:rPr>
              <a:t>2</a:t>
            </a:r>
            <a:r>
              <a:rPr sz="2700" baseline="83333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  <a:p>
            <a:pPr marR="30480" algn="r">
              <a:lnSpc>
                <a:spcPts val="1500"/>
              </a:lnSpc>
            </a:pP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1426" y="1666698"/>
            <a:ext cx="1102360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746125" algn="l"/>
              </a:tabLst>
            </a:pPr>
            <a:r>
              <a:rPr sz="3750" i="1" spc="112" baseline="-25555" dirty="0">
                <a:latin typeface="Times New Roman"/>
                <a:cs typeface="Times New Roman"/>
              </a:rPr>
              <a:t>b</a:t>
            </a:r>
            <a:r>
              <a:rPr sz="1800" spc="75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3750" i="1" baseline="-25555" dirty="0">
                <a:latin typeface="Times New Roman"/>
                <a:cs typeface="Times New Roman"/>
              </a:rPr>
              <a:t>a</a:t>
            </a:r>
            <a:r>
              <a:rPr sz="3750" i="1" spc="-569" baseline="-2555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9489" y="1186643"/>
            <a:ext cx="636270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3750" baseline="-60000" dirty="0">
                <a:latin typeface="Symbol"/>
                <a:cs typeface="Symbol"/>
              </a:rPr>
              <a:t></a:t>
            </a:r>
            <a:r>
              <a:rPr sz="3750" spc="217" baseline="-60000" dirty="0">
                <a:latin typeface="Times New Roman"/>
                <a:cs typeface="Times New Roman"/>
              </a:rPr>
              <a:t> </a:t>
            </a:r>
            <a:r>
              <a:rPr sz="3750" i="1" baseline="-25555" dirty="0">
                <a:latin typeface="Times New Roman"/>
                <a:cs typeface="Times New Roman"/>
              </a:rPr>
              <a:t>x</a:t>
            </a:r>
            <a:r>
              <a:rPr sz="3750" i="1" spc="-607" baseline="-2555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93298" y="3922683"/>
            <a:ext cx="51752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5"/>
              </a:spcBef>
            </a:pPr>
            <a:r>
              <a:rPr sz="2250" i="1" spc="-25" dirty="0">
                <a:latin typeface="Times New Roman"/>
                <a:cs typeface="Times New Roman"/>
              </a:rPr>
              <a:t>A</a:t>
            </a:r>
            <a:r>
              <a:rPr sz="2175" spc="-37" baseline="-21072" dirty="0">
                <a:latin typeface="Times New Roman"/>
                <a:cs typeface="Times New Roman"/>
              </a:rPr>
              <a:t>1</a:t>
            </a:r>
            <a:endParaRPr sz="2175" baseline="-2107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17999" y="4619273"/>
            <a:ext cx="113664" cy="2374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350" spc="-50" dirty="0"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7603" y="4452635"/>
            <a:ext cx="193675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50" i="1" spc="-50" dirty="0">
                <a:latin typeface="Times New Roman"/>
                <a:cs typeface="Times New Roman"/>
              </a:rPr>
              <a:t>F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93298" y="2368203"/>
            <a:ext cx="51752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105"/>
              </a:spcBef>
            </a:pPr>
            <a:r>
              <a:rPr sz="2250" i="1" spc="-25" dirty="0">
                <a:latin typeface="Times New Roman"/>
                <a:cs typeface="Times New Roman"/>
              </a:rPr>
              <a:t>A</a:t>
            </a:r>
            <a:r>
              <a:rPr sz="2175" spc="-37" baseline="-21072" dirty="0">
                <a:latin typeface="Times New Roman"/>
                <a:cs typeface="Times New Roman"/>
              </a:rPr>
              <a:t>2</a:t>
            </a:r>
            <a:endParaRPr sz="2175" baseline="-21072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06035" y="3281986"/>
            <a:ext cx="161290" cy="3511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00" i="1" spc="-50" dirty="0">
                <a:latin typeface="Times New Roman"/>
                <a:cs typeface="Times New Roman"/>
              </a:rPr>
              <a:t>b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06570" y="1894601"/>
            <a:ext cx="112395" cy="234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50" spc="-50" dirty="0">
                <a:latin typeface="Times New Roman"/>
                <a:cs typeface="Times New Roman"/>
              </a:rPr>
              <a:t>2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78553" y="1730128"/>
            <a:ext cx="191135" cy="350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00" i="1" spc="-50" dirty="0">
                <a:latin typeface="Times New Roman"/>
                <a:cs typeface="Times New Roman"/>
              </a:rPr>
              <a:t>F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28767" y="3101847"/>
            <a:ext cx="156210" cy="3778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00" i="1" spc="-50" dirty="0">
                <a:latin typeface="Times New Roman"/>
                <a:cs typeface="Times New Roman"/>
              </a:rPr>
              <a:t>x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91507" y="1066394"/>
            <a:ext cx="15240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i="1" spc="-50" dirty="0">
                <a:latin typeface="Times New Roman"/>
                <a:cs typeface="Times New Roman"/>
              </a:rPr>
              <a:t>y</a:t>
            </a:r>
            <a:endParaRPr sz="225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626142" y="1224788"/>
            <a:ext cx="1969770" cy="4211320"/>
            <a:chOff x="6626142" y="1224788"/>
            <a:chExt cx="1969770" cy="4211320"/>
          </a:xfrm>
        </p:grpSpPr>
        <p:sp>
          <p:nvSpPr>
            <p:cNvPr id="19" name="object 19"/>
            <p:cNvSpPr/>
            <p:nvPr/>
          </p:nvSpPr>
          <p:spPr>
            <a:xfrm>
              <a:off x="6634366" y="3335527"/>
              <a:ext cx="1777364" cy="0"/>
            </a:xfrm>
            <a:custGeom>
              <a:avLst/>
              <a:gdLst/>
              <a:ahLst/>
              <a:cxnLst/>
              <a:rect l="l" t="t" r="r" b="b"/>
              <a:pathLst>
                <a:path w="1777365">
                  <a:moveTo>
                    <a:pt x="1776984" y="0"/>
                  </a:moveTo>
                  <a:lnTo>
                    <a:pt x="0" y="0"/>
                  </a:lnTo>
                </a:path>
              </a:pathLst>
            </a:custGeom>
            <a:ln w="164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318373" y="3280664"/>
              <a:ext cx="263525" cy="115570"/>
            </a:xfrm>
            <a:custGeom>
              <a:avLst/>
              <a:gdLst/>
              <a:ahLst/>
              <a:cxnLst/>
              <a:rect l="l" t="t" r="r" b="b"/>
              <a:pathLst>
                <a:path w="263525" h="115570">
                  <a:moveTo>
                    <a:pt x="262902" y="60198"/>
                  </a:moveTo>
                  <a:lnTo>
                    <a:pt x="0" y="0"/>
                  </a:lnTo>
                  <a:lnTo>
                    <a:pt x="82308" y="60198"/>
                  </a:lnTo>
                  <a:lnTo>
                    <a:pt x="0" y="115062"/>
                  </a:lnTo>
                  <a:lnTo>
                    <a:pt x="262902" y="601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10475" y="1389380"/>
              <a:ext cx="0" cy="4046220"/>
            </a:xfrm>
            <a:custGeom>
              <a:avLst/>
              <a:gdLst/>
              <a:ahLst/>
              <a:cxnLst/>
              <a:rect l="l" t="t" r="r" b="b"/>
              <a:pathLst>
                <a:path h="4046220">
                  <a:moveTo>
                    <a:pt x="0" y="4046219"/>
                  </a:moveTo>
                  <a:lnTo>
                    <a:pt x="0" y="0"/>
                  </a:lnTo>
                </a:path>
              </a:pathLst>
            </a:custGeom>
            <a:ln w="164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55624" y="1224788"/>
              <a:ext cx="116205" cy="262890"/>
            </a:xfrm>
            <a:custGeom>
              <a:avLst/>
              <a:gdLst/>
              <a:ahLst/>
              <a:cxnLst/>
              <a:rect l="l" t="t" r="r" b="b"/>
              <a:pathLst>
                <a:path w="116204" h="262890">
                  <a:moveTo>
                    <a:pt x="115824" y="262890"/>
                  </a:moveTo>
                  <a:lnTo>
                    <a:pt x="60959" y="0"/>
                  </a:lnTo>
                  <a:lnTo>
                    <a:pt x="0" y="262890"/>
                  </a:lnTo>
                  <a:lnTo>
                    <a:pt x="60959" y="180594"/>
                  </a:lnTo>
                  <a:lnTo>
                    <a:pt x="115824" y="2628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64152" y="2307748"/>
              <a:ext cx="87325" cy="8655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74832" y="4259230"/>
              <a:ext cx="87312" cy="8731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64152" y="4588414"/>
              <a:ext cx="87325" cy="81216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64152" y="1989232"/>
              <a:ext cx="87325" cy="8731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6634366" y="1372616"/>
              <a:ext cx="1953260" cy="3915410"/>
            </a:xfrm>
            <a:custGeom>
              <a:avLst/>
              <a:gdLst/>
              <a:ahLst/>
              <a:cxnLst/>
              <a:rect l="l" t="t" r="r" b="b"/>
              <a:pathLst>
                <a:path w="1953259" h="3915410">
                  <a:moveTo>
                    <a:pt x="488442" y="976122"/>
                  </a:moveTo>
                  <a:lnTo>
                    <a:pt x="1459230" y="976122"/>
                  </a:lnTo>
                </a:path>
                <a:path w="1953259" h="3915410">
                  <a:moveTo>
                    <a:pt x="488442" y="2927604"/>
                  </a:moveTo>
                  <a:lnTo>
                    <a:pt x="1459230" y="2927604"/>
                  </a:lnTo>
                </a:path>
                <a:path w="1953259" h="3915410">
                  <a:moveTo>
                    <a:pt x="488442" y="2927604"/>
                  </a:moveTo>
                  <a:lnTo>
                    <a:pt x="488442" y="986790"/>
                  </a:lnTo>
                </a:path>
                <a:path w="1953259" h="3915410">
                  <a:moveTo>
                    <a:pt x="1459230" y="2922270"/>
                  </a:moveTo>
                  <a:lnTo>
                    <a:pt x="1459230" y="981456"/>
                  </a:lnTo>
                </a:path>
                <a:path w="1953259" h="3915410">
                  <a:moveTo>
                    <a:pt x="1953006" y="3915156"/>
                  </a:moveTo>
                  <a:lnTo>
                    <a:pt x="0" y="0"/>
                  </a:lnTo>
                </a:path>
                <a:path w="1953259" h="3915410">
                  <a:moveTo>
                    <a:pt x="0" y="3915156"/>
                  </a:moveTo>
                  <a:lnTo>
                    <a:pt x="1953006" y="0"/>
                  </a:lnTo>
                </a:path>
              </a:pathLst>
            </a:custGeom>
            <a:ln w="164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645796" y="1329181"/>
              <a:ext cx="1925320" cy="3996690"/>
            </a:xfrm>
            <a:custGeom>
              <a:avLst/>
              <a:gdLst/>
              <a:ahLst/>
              <a:cxnLst/>
              <a:rect l="l" t="t" r="r" b="b"/>
              <a:pathLst>
                <a:path w="1925320" h="3996690">
                  <a:moveTo>
                    <a:pt x="1919478" y="27432"/>
                  </a:moveTo>
                  <a:lnTo>
                    <a:pt x="1875282" y="0"/>
                  </a:lnTo>
                  <a:lnTo>
                    <a:pt x="1859280" y="27432"/>
                  </a:lnTo>
                  <a:lnTo>
                    <a:pt x="1837182" y="76200"/>
                  </a:lnTo>
                  <a:lnTo>
                    <a:pt x="1809750" y="125730"/>
                  </a:lnTo>
                  <a:lnTo>
                    <a:pt x="1782305" y="185928"/>
                  </a:lnTo>
                  <a:lnTo>
                    <a:pt x="1722120" y="300990"/>
                  </a:lnTo>
                  <a:lnTo>
                    <a:pt x="1689354" y="355854"/>
                  </a:lnTo>
                  <a:lnTo>
                    <a:pt x="1661922" y="410718"/>
                  </a:lnTo>
                  <a:lnTo>
                    <a:pt x="1617726" y="487680"/>
                  </a:lnTo>
                  <a:lnTo>
                    <a:pt x="1573530" y="559308"/>
                  </a:lnTo>
                  <a:lnTo>
                    <a:pt x="1530096" y="619506"/>
                  </a:lnTo>
                  <a:lnTo>
                    <a:pt x="1485900" y="685038"/>
                  </a:lnTo>
                  <a:lnTo>
                    <a:pt x="1370825" y="794766"/>
                  </a:lnTo>
                  <a:lnTo>
                    <a:pt x="1310627" y="844296"/>
                  </a:lnTo>
                  <a:lnTo>
                    <a:pt x="1250429" y="887730"/>
                  </a:lnTo>
                  <a:lnTo>
                    <a:pt x="1223010" y="901446"/>
                  </a:lnTo>
                  <a:lnTo>
                    <a:pt x="1223010" y="899160"/>
                  </a:lnTo>
                  <a:lnTo>
                    <a:pt x="1184148" y="915162"/>
                  </a:lnTo>
                  <a:lnTo>
                    <a:pt x="1096505" y="942594"/>
                  </a:lnTo>
                  <a:lnTo>
                    <a:pt x="1053084" y="959358"/>
                  </a:lnTo>
                  <a:lnTo>
                    <a:pt x="1014222" y="970026"/>
                  </a:lnTo>
                  <a:lnTo>
                    <a:pt x="981443" y="975360"/>
                  </a:lnTo>
                  <a:lnTo>
                    <a:pt x="964679" y="986790"/>
                  </a:lnTo>
                  <a:lnTo>
                    <a:pt x="949515" y="991844"/>
                  </a:lnTo>
                  <a:lnTo>
                    <a:pt x="937260" y="986790"/>
                  </a:lnTo>
                  <a:lnTo>
                    <a:pt x="904481" y="981456"/>
                  </a:lnTo>
                  <a:lnTo>
                    <a:pt x="866381" y="970026"/>
                  </a:lnTo>
                  <a:lnTo>
                    <a:pt x="827532" y="954024"/>
                  </a:lnTo>
                  <a:lnTo>
                    <a:pt x="739902" y="926592"/>
                  </a:lnTo>
                  <a:lnTo>
                    <a:pt x="701802" y="909828"/>
                  </a:lnTo>
                  <a:lnTo>
                    <a:pt x="701802" y="911542"/>
                  </a:lnTo>
                  <a:lnTo>
                    <a:pt x="679691" y="899160"/>
                  </a:lnTo>
                  <a:lnTo>
                    <a:pt x="614172" y="854964"/>
                  </a:lnTo>
                  <a:lnTo>
                    <a:pt x="553974" y="805434"/>
                  </a:lnTo>
                  <a:lnTo>
                    <a:pt x="444246" y="695706"/>
                  </a:lnTo>
                  <a:lnTo>
                    <a:pt x="394703" y="630174"/>
                  </a:lnTo>
                  <a:lnTo>
                    <a:pt x="350520" y="569976"/>
                  </a:lnTo>
                  <a:lnTo>
                    <a:pt x="307086" y="498348"/>
                  </a:lnTo>
                  <a:lnTo>
                    <a:pt x="262877" y="427482"/>
                  </a:lnTo>
                  <a:lnTo>
                    <a:pt x="235458" y="372618"/>
                  </a:lnTo>
                  <a:lnTo>
                    <a:pt x="209448" y="329374"/>
                  </a:lnTo>
                  <a:lnTo>
                    <a:pt x="185178" y="284543"/>
                  </a:lnTo>
                  <a:lnTo>
                    <a:pt x="162064" y="238658"/>
                  </a:lnTo>
                  <a:lnTo>
                    <a:pt x="116992" y="145681"/>
                  </a:lnTo>
                  <a:lnTo>
                    <a:pt x="93840" y="99580"/>
                  </a:lnTo>
                  <a:lnTo>
                    <a:pt x="69519" y="54406"/>
                  </a:lnTo>
                  <a:lnTo>
                    <a:pt x="43434" y="10668"/>
                  </a:lnTo>
                  <a:lnTo>
                    <a:pt x="0" y="38100"/>
                  </a:lnTo>
                  <a:lnTo>
                    <a:pt x="26416" y="83756"/>
                  </a:lnTo>
                  <a:lnTo>
                    <a:pt x="51104" y="130340"/>
                  </a:lnTo>
                  <a:lnTo>
                    <a:pt x="74701" y="177533"/>
                  </a:lnTo>
                  <a:lnTo>
                    <a:pt x="120980" y="272364"/>
                  </a:lnTo>
                  <a:lnTo>
                    <a:pt x="144894" y="319341"/>
                  </a:lnTo>
                  <a:lnTo>
                    <a:pt x="170154" y="365569"/>
                  </a:lnTo>
                  <a:lnTo>
                    <a:pt x="197358" y="410718"/>
                  </a:lnTo>
                  <a:lnTo>
                    <a:pt x="218681" y="454914"/>
                  </a:lnTo>
                  <a:lnTo>
                    <a:pt x="268224" y="537210"/>
                  </a:lnTo>
                  <a:lnTo>
                    <a:pt x="312420" y="608076"/>
                  </a:lnTo>
                  <a:lnTo>
                    <a:pt x="355841" y="668274"/>
                  </a:lnTo>
                  <a:lnTo>
                    <a:pt x="405384" y="729234"/>
                  </a:lnTo>
                  <a:lnTo>
                    <a:pt x="405384" y="734568"/>
                  </a:lnTo>
                  <a:lnTo>
                    <a:pt x="422148" y="751332"/>
                  </a:lnTo>
                  <a:lnTo>
                    <a:pt x="515112" y="844296"/>
                  </a:lnTo>
                  <a:lnTo>
                    <a:pt x="575310" y="893064"/>
                  </a:lnTo>
                  <a:lnTo>
                    <a:pt x="652272" y="942594"/>
                  </a:lnTo>
                  <a:lnTo>
                    <a:pt x="679691" y="959358"/>
                  </a:lnTo>
                  <a:lnTo>
                    <a:pt x="701802" y="964692"/>
                  </a:lnTo>
                  <a:lnTo>
                    <a:pt x="717791" y="971727"/>
                  </a:lnTo>
                  <a:lnTo>
                    <a:pt x="739902" y="981456"/>
                  </a:lnTo>
                  <a:lnTo>
                    <a:pt x="827532" y="1008888"/>
                  </a:lnTo>
                  <a:lnTo>
                    <a:pt x="866381" y="1024890"/>
                  </a:lnTo>
                  <a:lnTo>
                    <a:pt x="904481" y="1035558"/>
                  </a:lnTo>
                  <a:lnTo>
                    <a:pt x="937260" y="1041654"/>
                  </a:lnTo>
                  <a:lnTo>
                    <a:pt x="959358" y="1052322"/>
                  </a:lnTo>
                  <a:lnTo>
                    <a:pt x="967320" y="1028776"/>
                  </a:lnTo>
                  <a:lnTo>
                    <a:pt x="970788" y="1035558"/>
                  </a:lnTo>
                  <a:lnTo>
                    <a:pt x="981443" y="1032090"/>
                  </a:lnTo>
                  <a:lnTo>
                    <a:pt x="992873" y="1028369"/>
                  </a:lnTo>
                  <a:lnTo>
                    <a:pt x="1003541" y="1026629"/>
                  </a:lnTo>
                  <a:lnTo>
                    <a:pt x="1014222" y="1024890"/>
                  </a:lnTo>
                  <a:lnTo>
                    <a:pt x="1053084" y="1014222"/>
                  </a:lnTo>
                  <a:lnTo>
                    <a:pt x="1096505" y="997458"/>
                  </a:lnTo>
                  <a:lnTo>
                    <a:pt x="1184148" y="970026"/>
                  </a:lnTo>
                  <a:lnTo>
                    <a:pt x="1206246" y="960932"/>
                  </a:lnTo>
                  <a:lnTo>
                    <a:pt x="1223010" y="954024"/>
                  </a:lnTo>
                  <a:lnTo>
                    <a:pt x="1244346" y="947928"/>
                  </a:lnTo>
                  <a:lnTo>
                    <a:pt x="1277874" y="931926"/>
                  </a:lnTo>
                  <a:lnTo>
                    <a:pt x="1348727" y="882396"/>
                  </a:lnTo>
                  <a:lnTo>
                    <a:pt x="1408925" y="832866"/>
                  </a:lnTo>
                  <a:lnTo>
                    <a:pt x="1502651" y="744080"/>
                  </a:lnTo>
                  <a:lnTo>
                    <a:pt x="1524749" y="723138"/>
                  </a:lnTo>
                  <a:lnTo>
                    <a:pt x="1524749" y="717804"/>
                  </a:lnTo>
                  <a:lnTo>
                    <a:pt x="1554505" y="678014"/>
                  </a:lnTo>
                  <a:lnTo>
                    <a:pt x="1582496" y="639089"/>
                  </a:lnTo>
                  <a:lnTo>
                    <a:pt x="1608988" y="600532"/>
                  </a:lnTo>
                  <a:lnTo>
                    <a:pt x="1634197" y="561797"/>
                  </a:lnTo>
                  <a:lnTo>
                    <a:pt x="1658404" y="522376"/>
                  </a:lnTo>
                  <a:lnTo>
                    <a:pt x="1681848" y="481736"/>
                  </a:lnTo>
                  <a:lnTo>
                    <a:pt x="1704784" y="439356"/>
                  </a:lnTo>
                  <a:lnTo>
                    <a:pt x="1727454" y="394716"/>
                  </a:lnTo>
                  <a:lnTo>
                    <a:pt x="1760220" y="339852"/>
                  </a:lnTo>
                  <a:lnTo>
                    <a:pt x="1820405" y="224790"/>
                  </a:lnTo>
                  <a:lnTo>
                    <a:pt x="1847850" y="163830"/>
                  </a:lnTo>
                  <a:lnTo>
                    <a:pt x="1875282" y="115062"/>
                  </a:lnTo>
                  <a:lnTo>
                    <a:pt x="1897380" y="65532"/>
                  </a:lnTo>
                  <a:lnTo>
                    <a:pt x="1919478" y="27432"/>
                  </a:lnTo>
                  <a:close/>
                </a:path>
                <a:path w="1925320" h="3996690">
                  <a:moveTo>
                    <a:pt x="1924812" y="3963924"/>
                  </a:moveTo>
                  <a:lnTo>
                    <a:pt x="1902701" y="3919728"/>
                  </a:lnTo>
                  <a:lnTo>
                    <a:pt x="1875282" y="3870198"/>
                  </a:lnTo>
                  <a:lnTo>
                    <a:pt x="1847850" y="3815334"/>
                  </a:lnTo>
                  <a:lnTo>
                    <a:pt x="1820405" y="3755136"/>
                  </a:lnTo>
                  <a:lnTo>
                    <a:pt x="1760220" y="3640074"/>
                  </a:lnTo>
                  <a:lnTo>
                    <a:pt x="1734896" y="3598126"/>
                  </a:lnTo>
                  <a:lnTo>
                    <a:pt x="1710359" y="3555657"/>
                  </a:lnTo>
                  <a:lnTo>
                    <a:pt x="1661883" y="3470262"/>
                  </a:lnTo>
                  <a:lnTo>
                    <a:pt x="1637118" y="3427920"/>
                  </a:lnTo>
                  <a:lnTo>
                    <a:pt x="1611452" y="3386175"/>
                  </a:lnTo>
                  <a:lnTo>
                    <a:pt x="1584439" y="3345332"/>
                  </a:lnTo>
                  <a:lnTo>
                    <a:pt x="1555673" y="3305670"/>
                  </a:lnTo>
                  <a:lnTo>
                    <a:pt x="1524749" y="3267456"/>
                  </a:lnTo>
                  <a:lnTo>
                    <a:pt x="1469898" y="3207258"/>
                  </a:lnTo>
                  <a:lnTo>
                    <a:pt x="1408925" y="3147060"/>
                  </a:lnTo>
                  <a:lnTo>
                    <a:pt x="1348727" y="3097530"/>
                  </a:lnTo>
                  <a:lnTo>
                    <a:pt x="1283208" y="3053334"/>
                  </a:lnTo>
                  <a:lnTo>
                    <a:pt x="1277874" y="3053334"/>
                  </a:lnTo>
                  <a:lnTo>
                    <a:pt x="1250429" y="3037332"/>
                  </a:lnTo>
                  <a:lnTo>
                    <a:pt x="1228331" y="3031998"/>
                  </a:lnTo>
                  <a:lnTo>
                    <a:pt x="1190231" y="3015234"/>
                  </a:lnTo>
                  <a:lnTo>
                    <a:pt x="1101852" y="2982468"/>
                  </a:lnTo>
                  <a:lnTo>
                    <a:pt x="1058405" y="2971038"/>
                  </a:lnTo>
                  <a:lnTo>
                    <a:pt x="1019543" y="2960370"/>
                  </a:lnTo>
                  <a:lnTo>
                    <a:pt x="986777" y="2949702"/>
                  </a:lnTo>
                  <a:lnTo>
                    <a:pt x="976122" y="2949702"/>
                  </a:lnTo>
                  <a:lnTo>
                    <a:pt x="965847" y="2979572"/>
                  </a:lnTo>
                  <a:lnTo>
                    <a:pt x="959358" y="2960370"/>
                  </a:lnTo>
                  <a:lnTo>
                    <a:pt x="943343" y="2960370"/>
                  </a:lnTo>
                  <a:lnTo>
                    <a:pt x="909828" y="2971038"/>
                  </a:lnTo>
                  <a:lnTo>
                    <a:pt x="871728" y="2982468"/>
                  </a:lnTo>
                  <a:lnTo>
                    <a:pt x="827532" y="2993136"/>
                  </a:lnTo>
                  <a:lnTo>
                    <a:pt x="739902" y="3025902"/>
                  </a:lnTo>
                  <a:lnTo>
                    <a:pt x="701802" y="3042666"/>
                  </a:lnTo>
                  <a:lnTo>
                    <a:pt x="679691" y="3048000"/>
                  </a:lnTo>
                  <a:lnTo>
                    <a:pt x="652272" y="3064764"/>
                  </a:lnTo>
                  <a:lnTo>
                    <a:pt x="575310" y="3108198"/>
                  </a:lnTo>
                  <a:lnTo>
                    <a:pt x="515112" y="3157728"/>
                  </a:lnTo>
                  <a:lnTo>
                    <a:pt x="480529" y="3193948"/>
                  </a:lnTo>
                  <a:lnTo>
                    <a:pt x="446735" y="3230842"/>
                  </a:lnTo>
                  <a:lnTo>
                    <a:pt x="413829" y="3268484"/>
                  </a:lnTo>
                  <a:lnTo>
                    <a:pt x="381939" y="3306927"/>
                  </a:lnTo>
                  <a:lnTo>
                    <a:pt x="351193" y="3346234"/>
                  </a:lnTo>
                  <a:lnTo>
                    <a:pt x="321691" y="3386467"/>
                  </a:lnTo>
                  <a:lnTo>
                    <a:pt x="293573" y="3427679"/>
                  </a:lnTo>
                  <a:lnTo>
                    <a:pt x="266954" y="3469932"/>
                  </a:lnTo>
                  <a:lnTo>
                    <a:pt x="241947" y="3513277"/>
                  </a:lnTo>
                  <a:lnTo>
                    <a:pt x="218681" y="3557778"/>
                  </a:lnTo>
                  <a:lnTo>
                    <a:pt x="197358" y="3596640"/>
                  </a:lnTo>
                  <a:lnTo>
                    <a:pt x="169926" y="3651504"/>
                  </a:lnTo>
                  <a:lnTo>
                    <a:pt x="109728" y="3766566"/>
                  </a:lnTo>
                  <a:lnTo>
                    <a:pt x="76200" y="3826764"/>
                  </a:lnTo>
                  <a:lnTo>
                    <a:pt x="48755" y="3881628"/>
                  </a:lnTo>
                  <a:lnTo>
                    <a:pt x="27432" y="3931158"/>
                  </a:lnTo>
                  <a:lnTo>
                    <a:pt x="5334" y="3974592"/>
                  </a:lnTo>
                  <a:lnTo>
                    <a:pt x="48755" y="3996690"/>
                  </a:lnTo>
                  <a:lnTo>
                    <a:pt x="65532" y="3969258"/>
                  </a:lnTo>
                  <a:lnTo>
                    <a:pt x="87617" y="3919728"/>
                  </a:lnTo>
                  <a:lnTo>
                    <a:pt x="115062" y="3864864"/>
                  </a:lnTo>
                  <a:lnTo>
                    <a:pt x="147828" y="3804666"/>
                  </a:lnTo>
                  <a:lnTo>
                    <a:pt x="208026" y="3689604"/>
                  </a:lnTo>
                  <a:lnTo>
                    <a:pt x="230644" y="3645001"/>
                  </a:lnTo>
                  <a:lnTo>
                    <a:pt x="253911" y="3601047"/>
                  </a:lnTo>
                  <a:lnTo>
                    <a:pt x="277914" y="3557740"/>
                  </a:lnTo>
                  <a:lnTo>
                    <a:pt x="302780" y="3515093"/>
                  </a:lnTo>
                  <a:lnTo>
                    <a:pt x="328625" y="3473107"/>
                  </a:lnTo>
                  <a:lnTo>
                    <a:pt x="355574" y="3431768"/>
                  </a:lnTo>
                  <a:lnTo>
                    <a:pt x="383755" y="3391077"/>
                  </a:lnTo>
                  <a:lnTo>
                    <a:pt x="413270" y="3351047"/>
                  </a:lnTo>
                  <a:lnTo>
                    <a:pt x="444246" y="3311652"/>
                  </a:lnTo>
                  <a:lnTo>
                    <a:pt x="499110" y="3256788"/>
                  </a:lnTo>
                  <a:lnTo>
                    <a:pt x="553974" y="3195828"/>
                  </a:lnTo>
                  <a:lnTo>
                    <a:pt x="614172" y="3147060"/>
                  </a:lnTo>
                  <a:lnTo>
                    <a:pt x="663702" y="3115094"/>
                  </a:lnTo>
                  <a:lnTo>
                    <a:pt x="674370" y="3108198"/>
                  </a:lnTo>
                  <a:lnTo>
                    <a:pt x="679691" y="3108198"/>
                  </a:lnTo>
                  <a:lnTo>
                    <a:pt x="701802" y="3095383"/>
                  </a:lnTo>
                  <a:lnTo>
                    <a:pt x="701802" y="3097530"/>
                  </a:lnTo>
                  <a:lnTo>
                    <a:pt x="717791" y="3090278"/>
                  </a:lnTo>
                  <a:lnTo>
                    <a:pt x="748512" y="3076308"/>
                  </a:lnTo>
                  <a:lnTo>
                    <a:pt x="796505" y="3059023"/>
                  </a:lnTo>
                  <a:lnTo>
                    <a:pt x="845299" y="3044113"/>
                  </a:lnTo>
                  <a:lnTo>
                    <a:pt x="894397" y="3030029"/>
                  </a:lnTo>
                  <a:lnTo>
                    <a:pt x="943343" y="3015234"/>
                  </a:lnTo>
                  <a:lnTo>
                    <a:pt x="976122" y="3009900"/>
                  </a:lnTo>
                  <a:lnTo>
                    <a:pt x="973518" y="3002229"/>
                  </a:lnTo>
                  <a:lnTo>
                    <a:pt x="1004963" y="3010547"/>
                  </a:lnTo>
                  <a:lnTo>
                    <a:pt x="1050493" y="3023031"/>
                  </a:lnTo>
                  <a:lnTo>
                    <a:pt x="1095768" y="3036379"/>
                  </a:lnTo>
                  <a:lnTo>
                    <a:pt x="1140625" y="3051048"/>
                  </a:lnTo>
                  <a:lnTo>
                    <a:pt x="1184859" y="3067469"/>
                  </a:lnTo>
                  <a:lnTo>
                    <a:pt x="1211580" y="3078924"/>
                  </a:lnTo>
                  <a:lnTo>
                    <a:pt x="1228331" y="3086100"/>
                  </a:lnTo>
                  <a:lnTo>
                    <a:pt x="1228331" y="3083814"/>
                  </a:lnTo>
                  <a:lnTo>
                    <a:pt x="1255776" y="3097530"/>
                  </a:lnTo>
                  <a:lnTo>
                    <a:pt x="1266431" y="3104934"/>
                  </a:lnTo>
                  <a:lnTo>
                    <a:pt x="1310627" y="3135630"/>
                  </a:lnTo>
                  <a:lnTo>
                    <a:pt x="1370825" y="3185160"/>
                  </a:lnTo>
                  <a:lnTo>
                    <a:pt x="1485900" y="3300222"/>
                  </a:lnTo>
                  <a:lnTo>
                    <a:pt x="1485900" y="3305556"/>
                  </a:lnTo>
                  <a:lnTo>
                    <a:pt x="1502651" y="3326358"/>
                  </a:lnTo>
                  <a:lnTo>
                    <a:pt x="1530096" y="3360420"/>
                  </a:lnTo>
                  <a:lnTo>
                    <a:pt x="1573530" y="3426714"/>
                  </a:lnTo>
                  <a:lnTo>
                    <a:pt x="1617726" y="3497580"/>
                  </a:lnTo>
                  <a:lnTo>
                    <a:pt x="1661883" y="3574504"/>
                  </a:lnTo>
                  <a:lnTo>
                    <a:pt x="1689354" y="3624072"/>
                  </a:lnTo>
                  <a:lnTo>
                    <a:pt x="1722120" y="3678936"/>
                  </a:lnTo>
                  <a:lnTo>
                    <a:pt x="1782305" y="3793998"/>
                  </a:lnTo>
                  <a:lnTo>
                    <a:pt x="1809750" y="3854196"/>
                  </a:lnTo>
                  <a:lnTo>
                    <a:pt x="1837182" y="3909060"/>
                  </a:lnTo>
                  <a:lnTo>
                    <a:pt x="1864601" y="3958590"/>
                  </a:lnTo>
                  <a:lnTo>
                    <a:pt x="1880603" y="3991356"/>
                  </a:lnTo>
                  <a:lnTo>
                    <a:pt x="1924812" y="39639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131030" y="2271777"/>
            <a:ext cx="471805" cy="3479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0195">
              <a:lnSpc>
                <a:spcPct val="100000"/>
              </a:lnSpc>
              <a:spcBef>
                <a:spcPts val="110"/>
              </a:spcBef>
            </a:pPr>
            <a:r>
              <a:rPr sz="2100" i="1" spc="-50" dirty="0">
                <a:latin typeface="Times New Roman"/>
                <a:cs typeface="Times New Roman"/>
              </a:rPr>
              <a:t>a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99967" y="3254554"/>
            <a:ext cx="325120" cy="3511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00" spc="40" dirty="0">
                <a:latin typeface="Symbol"/>
                <a:cs typeface="Symbol"/>
              </a:rPr>
              <a:t></a:t>
            </a:r>
            <a:r>
              <a:rPr sz="2100" i="1" spc="40" dirty="0">
                <a:latin typeface="Times New Roman"/>
                <a:cs typeface="Times New Roman"/>
              </a:rPr>
              <a:t>b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4278" y="2273285"/>
            <a:ext cx="4315460" cy="72009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1567815">
              <a:lnSpc>
                <a:spcPts val="2590"/>
              </a:lnSpc>
              <a:spcBef>
                <a:spcPts val="430"/>
              </a:spcBef>
            </a:pP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этой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гиперболы: </a:t>
            </a:r>
            <a:r>
              <a:rPr sz="2400" dirty="0">
                <a:latin typeface="Times New Roman"/>
                <a:cs typeface="Times New Roman"/>
              </a:rPr>
              <a:t>действительная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 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Oy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4543" y="2930266"/>
            <a:ext cx="27584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мнимая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Ox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9037" y="3258552"/>
            <a:ext cx="30918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444625" algn="l"/>
                <a:tab pos="2535555" algn="l"/>
              </a:tabLst>
            </a:pP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(0;–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92" baseline="-2430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(0;</a:t>
            </a:r>
            <a:r>
              <a:rPr sz="2400" i="1" spc="-20" dirty="0">
                <a:latin typeface="Times New Roman"/>
                <a:cs typeface="Times New Roman"/>
              </a:rPr>
              <a:t>c</a:t>
            </a:r>
            <a:r>
              <a:rPr sz="2400" spc="-2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(где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03384" y="3258552"/>
            <a:ext cx="1270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319047" y="3176670"/>
            <a:ext cx="1174115" cy="404495"/>
            <a:chOff x="4319047" y="3176670"/>
            <a:chExt cx="1174115" cy="404495"/>
          </a:xfrm>
        </p:grpSpPr>
        <p:sp>
          <p:nvSpPr>
            <p:cNvPr id="36" name="object 36"/>
            <p:cNvSpPr/>
            <p:nvPr/>
          </p:nvSpPr>
          <p:spPr>
            <a:xfrm>
              <a:off x="4324743" y="3426968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29">
                  <a:moveTo>
                    <a:pt x="0" y="23622"/>
                  </a:moveTo>
                  <a:lnTo>
                    <a:pt x="41910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366653" y="3433063"/>
              <a:ext cx="60960" cy="136525"/>
            </a:xfrm>
            <a:custGeom>
              <a:avLst/>
              <a:gdLst/>
              <a:ahLst/>
              <a:cxnLst/>
              <a:rect l="l" t="t" r="r" b="b"/>
              <a:pathLst>
                <a:path w="60960" h="136525">
                  <a:moveTo>
                    <a:pt x="0" y="0"/>
                  </a:moveTo>
                  <a:lnTo>
                    <a:pt x="60959" y="136398"/>
                  </a:lnTo>
                </a:path>
              </a:pathLst>
            </a:custGeom>
            <a:ln w="227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32947" y="3182366"/>
              <a:ext cx="1060450" cy="387350"/>
            </a:xfrm>
            <a:custGeom>
              <a:avLst/>
              <a:gdLst/>
              <a:ahLst/>
              <a:cxnLst/>
              <a:rect l="l" t="t" r="r" b="b"/>
              <a:pathLst>
                <a:path w="1060450" h="387350">
                  <a:moveTo>
                    <a:pt x="0" y="387096"/>
                  </a:moveTo>
                  <a:lnTo>
                    <a:pt x="76962" y="0"/>
                  </a:lnTo>
                </a:path>
                <a:path w="1060450" h="387350">
                  <a:moveTo>
                    <a:pt x="76962" y="0"/>
                  </a:moveTo>
                  <a:lnTo>
                    <a:pt x="1059929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795161" y="3219793"/>
            <a:ext cx="1689100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734060" algn="l"/>
              </a:tabLst>
            </a:pPr>
            <a:r>
              <a:rPr sz="2500" i="1" dirty="0">
                <a:latin typeface="Times New Roman"/>
                <a:cs typeface="Times New Roman"/>
              </a:rPr>
              <a:t>c</a:t>
            </a:r>
            <a:r>
              <a:rPr sz="2500" i="1" spc="3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105" dirty="0">
                <a:latin typeface="Times New Roman"/>
                <a:cs typeface="Times New Roman"/>
              </a:rPr>
              <a:t>a</a:t>
            </a:r>
            <a:r>
              <a:rPr sz="2700" spc="157" baseline="35493" dirty="0">
                <a:latin typeface="Times New Roman"/>
                <a:cs typeface="Times New Roman"/>
              </a:rPr>
              <a:t>2</a:t>
            </a:r>
            <a:r>
              <a:rPr sz="2700" spc="405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</a:t>
            </a:r>
            <a:r>
              <a:rPr sz="2500" spc="-229" dirty="0">
                <a:latin typeface="Times New Roman"/>
                <a:cs typeface="Times New Roman"/>
              </a:rPr>
              <a:t> </a:t>
            </a:r>
            <a:r>
              <a:rPr sz="2500" i="1" spc="65" dirty="0">
                <a:latin typeface="Times New Roman"/>
                <a:cs typeface="Times New Roman"/>
              </a:rPr>
              <a:t>b</a:t>
            </a:r>
            <a:r>
              <a:rPr sz="2700" spc="97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4437" y="3721086"/>
            <a:ext cx="15252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асимптоты: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094875" y="3938270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1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097509" y="3934541"/>
            <a:ext cx="184785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i="1" spc="-50" dirty="0">
                <a:latin typeface="Times New Roman"/>
                <a:cs typeface="Times New Roman"/>
              </a:rPr>
              <a:t>b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80838" y="3687021"/>
            <a:ext cx="114681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</a:t>
            </a:r>
            <a:r>
              <a:rPr sz="2500" spc="-155" dirty="0">
                <a:latin typeface="Times New Roman"/>
                <a:cs typeface="Times New Roman"/>
              </a:rPr>
              <a:t> </a:t>
            </a:r>
            <a:r>
              <a:rPr sz="3750" i="1" baseline="34444" dirty="0">
                <a:latin typeface="Times New Roman"/>
                <a:cs typeface="Times New Roman"/>
              </a:rPr>
              <a:t>a</a:t>
            </a:r>
            <a:r>
              <a:rPr sz="3750" i="1" spc="-44" baseline="34444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4437" y="4254486"/>
            <a:ext cx="5880100" cy="104902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95275" marR="5080" indent="-283210">
              <a:lnSpc>
                <a:spcPts val="2590"/>
              </a:lnSpc>
              <a:spcBef>
                <a:spcPts val="430"/>
              </a:spcBef>
              <a:tabLst>
                <a:tab pos="3596004" algn="l"/>
                <a:tab pos="4563110" algn="l"/>
              </a:tabLst>
            </a:pPr>
            <a:r>
              <a:rPr sz="2400" dirty="0">
                <a:latin typeface="Times New Roman"/>
                <a:cs typeface="Times New Roman"/>
              </a:rPr>
              <a:t>фокальные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радиусы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находятся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формулам</a:t>
            </a:r>
            <a:endParaRPr sz="2400">
              <a:latin typeface="Times New Roman"/>
              <a:cs typeface="Times New Roman"/>
            </a:endParaRPr>
          </a:p>
          <a:p>
            <a:pPr marL="295275">
              <a:lnSpc>
                <a:spcPts val="2545"/>
              </a:lnSpc>
            </a:pPr>
            <a:r>
              <a:rPr sz="2400" dirty="0">
                <a:latin typeface="Times New Roman"/>
                <a:cs typeface="Times New Roman"/>
              </a:rPr>
              <a:t>а)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0: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11672" y="5227258"/>
            <a:ext cx="2684780" cy="11430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34290" algn="r">
              <a:lnSpc>
                <a:spcPts val="2970"/>
              </a:lnSpc>
              <a:spcBef>
                <a:spcPts val="135"/>
              </a:spcBef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=|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+</a:t>
            </a:r>
            <a:r>
              <a:rPr sz="2500" spc="-20" dirty="0">
                <a:latin typeface="Symbol"/>
                <a:cs typeface="Symbol"/>
              </a:rPr>
              <a:t></a:t>
            </a:r>
            <a:r>
              <a:rPr sz="2400" i="1" spc="-20" dirty="0">
                <a:latin typeface="Times New Roman"/>
                <a:cs typeface="Times New Roman"/>
              </a:rPr>
              <a:t>y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ts val="2815"/>
              </a:lnSpc>
            </a:pPr>
            <a:r>
              <a:rPr sz="2400" dirty="0">
                <a:latin typeface="Times New Roman"/>
                <a:cs typeface="Times New Roman"/>
              </a:rPr>
              <a:t>б)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25" dirty="0">
                <a:latin typeface="Times New Roman"/>
                <a:cs typeface="Times New Roman"/>
              </a:rPr>
              <a:t> 0:</a:t>
            </a:r>
            <a:endParaRPr sz="2400">
              <a:latin typeface="Times New Roman"/>
              <a:cs typeface="Times New Roman"/>
            </a:endParaRPr>
          </a:p>
          <a:p>
            <a:pPr marR="30480" algn="r">
              <a:lnSpc>
                <a:spcPts val="2965"/>
              </a:lnSpc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=|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|=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–(</a:t>
            </a:r>
            <a:r>
              <a:rPr sz="2400" i="1" spc="-1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+</a:t>
            </a:r>
            <a:r>
              <a:rPr sz="2500" spc="-10" dirty="0">
                <a:latin typeface="Symbol"/>
                <a:cs typeface="Symbol"/>
              </a:rPr>
              <a:t>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20293" y="5227258"/>
            <a:ext cx="2711450" cy="11430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=|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+</a:t>
            </a:r>
            <a:r>
              <a:rPr sz="2500" spc="-20" dirty="0">
                <a:latin typeface="Symbol"/>
                <a:cs typeface="Symbol"/>
              </a:rPr>
              <a:t></a:t>
            </a:r>
            <a:r>
              <a:rPr sz="2400" i="1" spc="-20" dirty="0">
                <a:latin typeface="Times New Roman"/>
                <a:cs typeface="Times New Roman"/>
              </a:rPr>
              <a:t>y</a:t>
            </a:r>
            <a:r>
              <a:rPr sz="2400" spc="-2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18110">
              <a:lnSpc>
                <a:spcPct val="100000"/>
              </a:lnSpc>
              <a:spcBef>
                <a:spcPts val="2755"/>
              </a:spcBef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=|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|=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–(–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+</a:t>
            </a:r>
            <a:r>
              <a:rPr sz="2500" spc="-10" dirty="0">
                <a:latin typeface="Symbol"/>
                <a:cs typeface="Symbol"/>
              </a:rPr>
              <a:t>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05693" y="4217923"/>
            <a:ext cx="4587240" cy="2557780"/>
            <a:chOff x="4305693" y="4217923"/>
            <a:chExt cx="4587240" cy="2557780"/>
          </a:xfrm>
        </p:grpSpPr>
        <p:sp>
          <p:nvSpPr>
            <p:cNvPr id="3" name="object 3"/>
            <p:cNvSpPr/>
            <p:nvPr/>
          </p:nvSpPr>
          <p:spPr>
            <a:xfrm>
              <a:off x="5616321" y="4236973"/>
              <a:ext cx="0" cy="2519680"/>
            </a:xfrm>
            <a:custGeom>
              <a:avLst/>
              <a:gdLst/>
              <a:ahLst/>
              <a:cxnLst/>
              <a:rect l="l" t="t" r="r" b="b"/>
              <a:pathLst>
                <a:path h="2519679">
                  <a:moveTo>
                    <a:pt x="0" y="0"/>
                  </a:moveTo>
                  <a:lnTo>
                    <a:pt x="0" y="2519172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78914" y="4374705"/>
              <a:ext cx="171069" cy="17183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305693" y="4525771"/>
              <a:ext cx="4587240" cy="2159000"/>
            </a:xfrm>
            <a:custGeom>
              <a:avLst/>
              <a:gdLst/>
              <a:ahLst/>
              <a:cxnLst/>
              <a:rect l="l" t="t" r="r" b="b"/>
              <a:pathLst>
                <a:path w="4587240" h="2159000">
                  <a:moveTo>
                    <a:pt x="4587227" y="1595628"/>
                  </a:moveTo>
                  <a:lnTo>
                    <a:pt x="4396727" y="1538478"/>
                  </a:lnTo>
                  <a:lnTo>
                    <a:pt x="4447527" y="1576578"/>
                  </a:lnTo>
                  <a:lnTo>
                    <a:pt x="2224798" y="1576578"/>
                  </a:lnTo>
                  <a:lnTo>
                    <a:pt x="2228024" y="139636"/>
                  </a:lnTo>
                  <a:lnTo>
                    <a:pt x="2266188" y="190500"/>
                  </a:lnTo>
                  <a:lnTo>
                    <a:pt x="2209800" y="0"/>
                  </a:lnTo>
                  <a:lnTo>
                    <a:pt x="2151888" y="190500"/>
                  </a:lnTo>
                  <a:lnTo>
                    <a:pt x="2189924" y="139776"/>
                  </a:lnTo>
                  <a:lnTo>
                    <a:pt x="2186698" y="1576578"/>
                  </a:lnTo>
                  <a:lnTo>
                    <a:pt x="0" y="1576578"/>
                  </a:lnTo>
                  <a:lnTo>
                    <a:pt x="0" y="1614678"/>
                  </a:lnTo>
                  <a:lnTo>
                    <a:pt x="2186609" y="1614678"/>
                  </a:lnTo>
                  <a:lnTo>
                    <a:pt x="2185403" y="2158746"/>
                  </a:lnTo>
                  <a:lnTo>
                    <a:pt x="2223503" y="2158746"/>
                  </a:lnTo>
                  <a:lnTo>
                    <a:pt x="2224709" y="1614678"/>
                  </a:lnTo>
                  <a:lnTo>
                    <a:pt x="4447527" y="1614678"/>
                  </a:lnTo>
                  <a:lnTo>
                    <a:pt x="4396727" y="1652778"/>
                  </a:lnTo>
                  <a:lnTo>
                    <a:pt x="4472927" y="1629918"/>
                  </a:lnTo>
                  <a:lnTo>
                    <a:pt x="4587227" y="15956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5205" y="6040437"/>
              <a:ext cx="171056" cy="17106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36673" y="99567"/>
            <a:ext cx="8477885" cy="2451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8504" algn="just">
              <a:lnSpc>
                <a:spcPts val="3325"/>
              </a:lnSpc>
              <a:spcBef>
                <a:spcPts val="100"/>
              </a:spcBef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sz="2800" u="heavy" spc="7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Парабола</a:t>
            </a:r>
            <a:endParaRPr sz="2800">
              <a:latin typeface="Times New Roman"/>
              <a:cs typeface="Times New Roman"/>
            </a:endParaRPr>
          </a:p>
          <a:p>
            <a:pPr marL="295275" marR="8890" indent="-283210" algn="just">
              <a:lnSpc>
                <a:spcPts val="2590"/>
              </a:lnSpc>
              <a:spcBef>
                <a:spcPts val="290"/>
              </a:spcBef>
            </a:pPr>
            <a:r>
              <a:rPr sz="2400" spc="-15" dirty="0">
                <a:latin typeface="Times New Roman"/>
                <a:cs typeface="Times New Roman"/>
              </a:rPr>
              <a:t>Пусть</a:t>
            </a:r>
            <a:r>
              <a:rPr sz="2400" spc="850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40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некотора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пряма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плоскост</a:t>
            </a:r>
            <a:r>
              <a:rPr sz="2400" spc="45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869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некотора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точка</a:t>
            </a:r>
            <a:r>
              <a:rPr sz="2400" spc="-5" dirty="0">
                <a:latin typeface="Times New Roman"/>
                <a:cs typeface="Times New Roman"/>
              </a:rPr>
              <a:t> плоскост</a:t>
            </a:r>
            <a:r>
              <a:rPr sz="2400" dirty="0">
                <a:latin typeface="Times New Roman"/>
                <a:cs typeface="Times New Roman"/>
              </a:rPr>
              <a:t>и,</a:t>
            </a:r>
            <a:r>
              <a:rPr sz="2400" spc="-5" dirty="0">
                <a:latin typeface="Times New Roman"/>
                <a:cs typeface="Times New Roman"/>
              </a:rPr>
              <a:t> н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-5" dirty="0">
                <a:latin typeface="Times New Roman"/>
                <a:cs typeface="Times New Roman"/>
              </a:rPr>
              <a:t> лежаща</a:t>
            </a:r>
            <a:r>
              <a:rPr sz="2400" dirty="0">
                <a:latin typeface="Times New Roman"/>
                <a:cs typeface="Times New Roman"/>
              </a:rPr>
              <a:t>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прямой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365" dirty="0">
                <a:latin typeface="Lucida Sans Unicode"/>
                <a:cs typeface="Lucida Sans Unicode"/>
              </a:rPr>
              <a:t>ℓ</a:t>
            </a:r>
            <a:r>
              <a:rPr sz="2400" spc="-36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275" marR="5080" indent="-283210" algn="just">
              <a:lnSpc>
                <a:spcPct val="89400"/>
              </a:lnSpc>
            </a:pPr>
            <a:r>
              <a:rPr sz="2400" dirty="0">
                <a:latin typeface="Times New Roman"/>
                <a:cs typeface="Times New Roman"/>
              </a:rPr>
              <a:t>ОПРЕДЕЛЕНИЕ.</a:t>
            </a:r>
            <a:r>
              <a:rPr sz="2400" spc="280" dirty="0"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Параболой</a:t>
            </a:r>
            <a:r>
              <a:rPr sz="2400" b="1" i="1" spc="290" dirty="0">
                <a:solidFill>
                  <a:srgbClr val="CC0000"/>
                </a:solidFill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называется</a:t>
            </a:r>
            <a:r>
              <a:rPr sz="2400" i="1" spc="280" dirty="0">
                <a:latin typeface="Times New Roman"/>
                <a:cs typeface="Times New Roman"/>
              </a:rPr>
              <a:t>   </a:t>
            </a:r>
            <a:r>
              <a:rPr sz="2400" i="1" spc="-10" dirty="0">
                <a:latin typeface="Times New Roman"/>
                <a:cs typeface="Times New Roman"/>
              </a:rPr>
              <a:t>геометрическое </a:t>
            </a:r>
            <a:r>
              <a:rPr sz="2400" i="1" dirty="0">
                <a:latin typeface="Times New Roman"/>
                <a:cs typeface="Times New Roman"/>
              </a:rPr>
              <a:t>место</a:t>
            </a:r>
            <a:r>
              <a:rPr sz="2400" i="1" spc="484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точек</a:t>
            </a:r>
            <a:r>
              <a:rPr sz="2400" i="1" spc="484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плоскости,</a:t>
            </a:r>
            <a:r>
              <a:rPr sz="2400" i="1" spc="49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расстояние</a:t>
            </a:r>
            <a:r>
              <a:rPr sz="2400" i="1" spc="49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от</a:t>
            </a:r>
            <a:r>
              <a:rPr sz="2400" i="1" spc="484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которых</a:t>
            </a:r>
            <a:r>
              <a:rPr sz="2400" i="1" spc="484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до </a:t>
            </a:r>
            <a:r>
              <a:rPr sz="2400" i="1" dirty="0">
                <a:latin typeface="Times New Roman"/>
                <a:cs typeface="Times New Roman"/>
              </a:rPr>
              <a:t>фиксированной</a:t>
            </a:r>
            <a:r>
              <a:rPr sz="2400" i="1" spc="38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прямой</a:t>
            </a:r>
            <a:r>
              <a:rPr sz="2400" i="1" spc="400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260" dirty="0">
                <a:latin typeface="Lucida Sans Unicode"/>
                <a:cs typeface="Lucida Sans Unicode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40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до</a:t>
            </a:r>
            <a:r>
              <a:rPr sz="2400" i="1" spc="40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фиксированной</a:t>
            </a:r>
            <a:r>
              <a:rPr sz="2400" i="1" spc="40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точки</a:t>
            </a:r>
            <a:r>
              <a:rPr sz="2400" i="1" spc="40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4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(</a:t>
            </a:r>
            <a:r>
              <a:rPr sz="2400" i="1" spc="-25" dirty="0">
                <a:latin typeface="Times New Roman"/>
                <a:cs typeface="Times New Roman"/>
              </a:rPr>
              <a:t>не</a:t>
            </a:r>
            <a:endParaRPr sz="2400">
              <a:latin typeface="Times New Roman"/>
              <a:cs typeface="Times New Roman"/>
            </a:endParaRPr>
          </a:p>
          <a:p>
            <a:pPr marL="295275" algn="just">
              <a:lnSpc>
                <a:spcPts val="2585"/>
              </a:lnSpc>
            </a:pPr>
            <a:r>
              <a:rPr sz="2400" i="1" dirty="0">
                <a:latin typeface="Times New Roman"/>
                <a:cs typeface="Times New Roman"/>
              </a:rPr>
              <a:t>лежащей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на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прямой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spc="-370" dirty="0">
                <a:latin typeface="Lucida Sans Unicode"/>
                <a:cs typeface="Lucida Sans Unicode"/>
              </a:rPr>
              <a:t>ℓ</a:t>
            </a:r>
            <a:r>
              <a:rPr sz="2400" spc="-370" dirty="0">
                <a:latin typeface="Times New Roman"/>
                <a:cs typeface="Times New Roman"/>
              </a:rPr>
              <a:t>)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одинаково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6546" y="2488306"/>
            <a:ext cx="62477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7145" algn="l"/>
                <a:tab pos="1955800" algn="l"/>
                <a:tab pos="3460750" algn="l"/>
                <a:tab pos="4858385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Точку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F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называют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фокусом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41525" y="2488170"/>
            <a:ext cx="17754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2065" algn="l"/>
                <a:tab pos="160972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прямую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775" dirty="0">
                <a:latin typeface="Lucida Sans Unicode"/>
                <a:cs typeface="Lucida Sans Unicode"/>
              </a:rPr>
              <a:t>ℓ</a:t>
            </a:r>
            <a:r>
              <a:rPr sz="2400" dirty="0">
                <a:latin typeface="Lucida Sans Unicode"/>
                <a:cs typeface="Lucida Sans Unicode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550" y="2820402"/>
            <a:ext cx="8479155" cy="1377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>
              <a:lnSpc>
                <a:spcPts val="2735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директрисой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275" marR="5080" indent="-283210" algn="just">
              <a:lnSpc>
                <a:spcPct val="89800"/>
              </a:lnSpc>
              <a:spcBef>
                <a:spcPts val="150"/>
              </a:spcBef>
            </a:pPr>
            <a:r>
              <a:rPr sz="2400" spc="-5" dirty="0">
                <a:latin typeface="Times New Roman"/>
                <a:cs typeface="Times New Roman"/>
              </a:rPr>
              <a:t>Выбере</a:t>
            </a:r>
            <a:r>
              <a:rPr sz="2400" dirty="0">
                <a:latin typeface="Times New Roman"/>
                <a:cs typeface="Times New Roman"/>
              </a:rPr>
              <a:t>м</a:t>
            </a:r>
            <a:r>
              <a:rPr sz="2400" spc="9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декартов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9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прямоугольну</a:t>
            </a:r>
            <a:r>
              <a:rPr sz="2400" dirty="0">
                <a:latin typeface="Times New Roman"/>
                <a:cs typeface="Times New Roman"/>
              </a:rPr>
              <a:t>ю</a:t>
            </a:r>
            <a:r>
              <a:rPr sz="2400" spc="969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систем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9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координа</a:t>
            </a:r>
            <a:r>
              <a:rPr sz="2400" dirty="0">
                <a:latin typeface="Times New Roman"/>
                <a:cs typeface="Times New Roman"/>
              </a:rPr>
              <a:t>т</a:t>
            </a:r>
            <a:r>
              <a:rPr sz="2400" spc="9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</a:t>
            </a:r>
            <a:r>
              <a:rPr sz="2400" spc="2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20" dirty="0">
                <a:latin typeface="Times New Roman"/>
                <a:cs typeface="Times New Roman"/>
              </a:rPr>
              <a:t>чтобы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директриса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парабол</a:t>
            </a:r>
            <a:r>
              <a:rPr sz="2400" dirty="0">
                <a:latin typeface="Times New Roman"/>
                <a:cs typeface="Times New Roman"/>
              </a:rPr>
              <a:t>ы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25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был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перпендикулярн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ос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93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Ox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фоку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7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7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лежал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положительной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части</a:t>
            </a:r>
            <a:r>
              <a:rPr sz="2400" spc="75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Ox</a:t>
            </a:r>
            <a:r>
              <a:rPr sz="2400" i="1" spc="7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и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расстояни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7203" y="4131042"/>
            <a:ext cx="4220845" cy="106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16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было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одинаковым.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такой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системе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3718" y="5126976"/>
            <a:ext cx="4163060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>
              <a:lnSpc>
                <a:spcPts val="2735"/>
              </a:lnSpc>
              <a:spcBef>
                <a:spcPts val="100"/>
              </a:spcBef>
              <a:tabLst>
                <a:tab pos="1810385" algn="l"/>
                <a:tab pos="2355215" algn="l"/>
              </a:tabLst>
            </a:pP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(0,5</a:t>
            </a:r>
            <a:r>
              <a:rPr sz="2400" i="1" spc="-10" dirty="0">
                <a:latin typeface="Times New Roman"/>
                <a:cs typeface="Times New Roman"/>
              </a:rPr>
              <a:t>p</a:t>
            </a:r>
            <a:r>
              <a:rPr sz="2400" spc="-10" dirty="0">
                <a:latin typeface="Times New Roman"/>
                <a:cs typeface="Times New Roman"/>
              </a:rPr>
              <a:t>;0)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365" dirty="0">
                <a:latin typeface="Lucida Sans Unicode"/>
                <a:cs typeface="Lucida Sans Unicode"/>
              </a:rPr>
              <a:t>ℓ</a:t>
            </a:r>
            <a:r>
              <a:rPr sz="2400" spc="-365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0,5</a:t>
            </a:r>
            <a:r>
              <a:rPr sz="2400" i="1" dirty="0">
                <a:latin typeface="Times New Roman"/>
                <a:cs typeface="Times New Roman"/>
              </a:rPr>
              <a:t>p </a:t>
            </a:r>
            <a:r>
              <a:rPr sz="2400" dirty="0">
                <a:latin typeface="Times New Roman"/>
                <a:cs typeface="Times New Roman"/>
              </a:rPr>
              <a:t>=0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  <a:tabLst>
                <a:tab pos="656590" algn="l"/>
                <a:tab pos="3073400" algn="l"/>
                <a:tab pos="3411220" algn="l"/>
              </a:tabLst>
            </a:pPr>
            <a:r>
              <a:rPr sz="2400" spc="-25" dirty="0">
                <a:latin typeface="Times New Roman"/>
                <a:cs typeface="Times New Roman"/>
              </a:rPr>
              <a:t>где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p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расстояние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F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165" dirty="0">
                <a:latin typeface="Lucida Sans Unicode"/>
                <a:cs typeface="Lucida Sans Unicode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36314" y="6057901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52595" y="6174994"/>
            <a:ext cx="243840" cy="45465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i="1" spc="-50" dirty="0">
                <a:latin typeface="Times New Roman"/>
                <a:cs typeface="Times New Roman"/>
              </a:rPr>
              <a:t>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03393" y="4263897"/>
            <a:ext cx="320675" cy="450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750" i="1" spc="-50" dirty="0">
                <a:latin typeface="Times New Roman"/>
                <a:cs typeface="Times New Roman"/>
              </a:rPr>
              <a:t>M</a:t>
            </a:r>
            <a:endParaRPr sz="27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616321" y="4412615"/>
            <a:ext cx="2548890" cy="1715135"/>
            <a:chOff x="5616321" y="4412615"/>
            <a:chExt cx="2548890" cy="1715135"/>
          </a:xfrm>
        </p:grpSpPr>
        <p:sp>
          <p:nvSpPr>
            <p:cNvPr id="17" name="object 17"/>
            <p:cNvSpPr/>
            <p:nvPr/>
          </p:nvSpPr>
          <p:spPr>
            <a:xfrm>
              <a:off x="5616321" y="4422140"/>
              <a:ext cx="2543810" cy="0"/>
            </a:xfrm>
            <a:custGeom>
              <a:avLst/>
              <a:gdLst/>
              <a:ahLst/>
              <a:cxnLst/>
              <a:rect l="l" t="t" r="r" b="b"/>
              <a:pathLst>
                <a:path w="2543809">
                  <a:moveTo>
                    <a:pt x="2543555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30821" y="4465574"/>
              <a:ext cx="829310" cy="1657350"/>
            </a:xfrm>
            <a:custGeom>
              <a:avLst/>
              <a:gdLst/>
              <a:ahLst/>
              <a:cxnLst/>
              <a:rect l="l" t="t" r="r" b="b"/>
              <a:pathLst>
                <a:path w="829309" h="1657350">
                  <a:moveTo>
                    <a:pt x="829055" y="0"/>
                  </a:moveTo>
                  <a:lnTo>
                    <a:pt x="0" y="165735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739263" y="6143346"/>
            <a:ext cx="18097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-375" dirty="0">
                <a:latin typeface="Consolas"/>
                <a:cs typeface="Consolas"/>
              </a:rPr>
              <a:t>ℓ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2603" y="326643"/>
            <a:ext cx="51504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1065" algn="l"/>
                <a:tab pos="2365375" algn="l"/>
                <a:tab pos="3802379" algn="l"/>
              </a:tabLst>
            </a:pPr>
            <a:r>
              <a:rPr b="1" u="none" dirty="0">
                <a:latin typeface="Times New Roman"/>
                <a:cs typeface="Times New Roman"/>
              </a:rPr>
              <a:t>§</a:t>
            </a:r>
            <a:r>
              <a:rPr b="1" u="none" spc="-5" dirty="0">
                <a:latin typeface="Times New Roman"/>
                <a:cs typeface="Times New Roman"/>
              </a:rPr>
              <a:t> </a:t>
            </a:r>
            <a:r>
              <a:rPr b="1" u="none" spc="-25" dirty="0">
                <a:latin typeface="Times New Roman"/>
                <a:cs typeface="Times New Roman"/>
              </a:rPr>
              <a:t>15.</a:t>
            </a:r>
            <a:r>
              <a:rPr b="1" u="none" dirty="0">
                <a:latin typeface="Times New Roman"/>
                <a:cs typeface="Times New Roman"/>
              </a:rPr>
              <a:t>	</a:t>
            </a:r>
            <a:r>
              <a:rPr b="1" u="none" spc="-10" dirty="0">
                <a:latin typeface="Times New Roman"/>
                <a:cs typeface="Times New Roman"/>
              </a:rPr>
              <a:t>Кривые</a:t>
            </a:r>
            <a:r>
              <a:rPr b="1" u="none" dirty="0">
                <a:latin typeface="Times New Roman"/>
                <a:cs typeface="Times New Roman"/>
              </a:rPr>
              <a:t>	</a:t>
            </a:r>
            <a:r>
              <a:rPr b="1" u="none" spc="-10" dirty="0">
                <a:latin typeface="Times New Roman"/>
                <a:cs typeface="Times New Roman"/>
              </a:rPr>
              <a:t>второго</a:t>
            </a:r>
            <a:r>
              <a:rPr b="1" u="none" dirty="0">
                <a:latin typeface="Times New Roman"/>
                <a:cs typeface="Times New Roman"/>
              </a:rPr>
              <a:t>	</a:t>
            </a:r>
            <a:r>
              <a:rPr b="1" u="none" spc="-10" dirty="0">
                <a:latin typeface="Times New Roman"/>
                <a:cs typeface="Times New Roman"/>
              </a:rPr>
              <a:t>порядка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6683" y="1054353"/>
            <a:ext cx="4676775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Кривые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второго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делятся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735"/>
              </a:lnSpc>
              <a:tabLst>
                <a:tab pos="4010025" algn="l"/>
              </a:tabLst>
            </a:pPr>
            <a:r>
              <a:rPr sz="2400" dirty="0">
                <a:latin typeface="Times New Roman"/>
                <a:cs typeface="Times New Roman"/>
              </a:rPr>
              <a:t>1)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вырожденные</a:t>
            </a:r>
            <a:r>
              <a:rPr sz="2400" b="1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0117" y="1382776"/>
            <a:ext cx="2572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2)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невырожденные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683" y="1784350"/>
            <a:ext cx="8479155" cy="24358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94640" marR="5080" indent="-282575" algn="just">
              <a:lnSpc>
                <a:spcPct val="89800"/>
              </a:lnSpc>
              <a:spcBef>
                <a:spcPts val="390"/>
              </a:spcBef>
            </a:pPr>
            <a:r>
              <a:rPr sz="2400" dirty="0">
                <a:latin typeface="Times New Roman"/>
                <a:cs typeface="Times New Roman"/>
              </a:rPr>
              <a:t>Вырожденные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кривые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второго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это</a:t>
            </a:r>
            <a:r>
              <a:rPr sz="2400" spc="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прямые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точки, </a:t>
            </a:r>
            <a:r>
              <a:rPr sz="2400" dirty="0">
                <a:latin typeface="Times New Roman"/>
                <a:cs typeface="Times New Roman"/>
              </a:rPr>
              <a:t>которые</a:t>
            </a:r>
            <a:r>
              <a:rPr sz="2400" spc="2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задаются</a:t>
            </a:r>
            <a:r>
              <a:rPr sz="2400" spc="2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уравнением</a:t>
            </a:r>
            <a:r>
              <a:rPr sz="2400" spc="28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второй</a:t>
            </a:r>
            <a:r>
              <a:rPr sz="2400" spc="2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степени.</a:t>
            </a:r>
            <a:r>
              <a:rPr sz="2400" spc="285" dirty="0">
                <a:latin typeface="Times New Roman"/>
                <a:cs typeface="Times New Roman"/>
              </a:rPr>
              <a:t>   </a:t>
            </a:r>
            <a:r>
              <a:rPr sz="2400" spc="-20" dirty="0">
                <a:latin typeface="Times New Roman"/>
                <a:cs typeface="Times New Roman"/>
              </a:rPr>
              <a:t>Если </a:t>
            </a:r>
            <a:r>
              <a:rPr sz="2400" dirty="0">
                <a:latin typeface="Times New Roman"/>
                <a:cs typeface="Times New Roman"/>
              </a:rPr>
              <a:t>уравнению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второго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удовлетворяет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ни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одна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точка </a:t>
            </a:r>
            <a:r>
              <a:rPr sz="2400" dirty="0">
                <a:latin typeface="Times New Roman"/>
                <a:cs typeface="Times New Roman"/>
              </a:rPr>
              <a:t>плоскости,</a:t>
            </a:r>
            <a:r>
              <a:rPr sz="2400" spc="3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то</a:t>
            </a:r>
            <a:r>
              <a:rPr sz="2400" spc="3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тоже</a:t>
            </a:r>
            <a:r>
              <a:rPr sz="2400" spc="3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говорят,</a:t>
            </a:r>
            <a:r>
              <a:rPr sz="2400" spc="3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3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36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определяет </a:t>
            </a:r>
            <a:r>
              <a:rPr sz="2400" dirty="0">
                <a:latin typeface="Times New Roman"/>
                <a:cs typeface="Times New Roman"/>
              </a:rPr>
              <a:t>вырожденную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кривую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(мнимую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кривую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второго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порядка).</a:t>
            </a:r>
            <a:endParaRPr sz="2400">
              <a:latin typeface="Times New Roman"/>
              <a:cs typeface="Times New Roman"/>
            </a:endParaRPr>
          </a:p>
          <a:p>
            <a:pPr marL="295275" marR="5715" indent="-283210" algn="just">
              <a:lnSpc>
                <a:spcPts val="2580"/>
              </a:lnSpc>
              <a:spcBef>
                <a:spcPts val="625"/>
              </a:spcBef>
            </a:pPr>
            <a:r>
              <a:rPr sz="2400" dirty="0">
                <a:latin typeface="Times New Roman"/>
                <a:cs typeface="Times New Roman"/>
              </a:rPr>
              <a:t>Невырожденными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кривыми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второго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являются</a:t>
            </a:r>
            <a:r>
              <a:rPr sz="2400" spc="16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эллипс, </a:t>
            </a:r>
            <a:r>
              <a:rPr sz="2400" dirty="0">
                <a:latin typeface="Times New Roman"/>
                <a:cs typeface="Times New Roman"/>
              </a:rPr>
              <a:t>окружность,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гипербола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парабола.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883" y="885684"/>
            <a:ext cx="8552815" cy="1706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algn="just">
              <a:lnSpc>
                <a:spcPts val="2735"/>
              </a:lnSpc>
              <a:spcBef>
                <a:spcPts val="100"/>
              </a:spcBef>
              <a:tabLst>
                <a:tab pos="3807460" algn="l"/>
              </a:tabLst>
            </a:pP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(4):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-30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25" dirty="0">
                <a:latin typeface="Times New Roman"/>
                <a:cs typeface="Times New Roman"/>
              </a:rPr>
              <a:t>2</a:t>
            </a:r>
            <a:r>
              <a:rPr sz="2400" i="1" spc="-25" dirty="0">
                <a:latin typeface="Times New Roman"/>
                <a:cs typeface="Times New Roman"/>
              </a:rPr>
              <a:t>px</a:t>
            </a:r>
            <a:endParaRPr sz="2400">
              <a:latin typeface="Times New Roman"/>
              <a:cs typeface="Times New Roman"/>
            </a:endParaRPr>
          </a:p>
          <a:p>
            <a:pPr marL="292100" algn="just">
              <a:lnSpc>
                <a:spcPts val="2585"/>
              </a:lnSpc>
            </a:pP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</a:t>
            </a:r>
            <a:r>
              <a:rPr sz="2400" b="1" i="1" spc="-7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уравнением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46075" marR="27940" algn="just">
              <a:lnSpc>
                <a:spcPct val="89900"/>
              </a:lnSpc>
              <a:spcBef>
                <a:spcPts val="145"/>
              </a:spcBef>
            </a:pP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5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координат,</a:t>
            </a:r>
            <a:r>
              <a:rPr sz="2400" spc="5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5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парабола</a:t>
            </a:r>
            <a:r>
              <a:rPr sz="2400" spc="5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55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такое </a:t>
            </a:r>
            <a:r>
              <a:rPr sz="2400" dirty="0">
                <a:latin typeface="Times New Roman"/>
                <a:cs typeface="Times New Roman"/>
              </a:rPr>
              <a:t>уравнение,</a:t>
            </a:r>
            <a:r>
              <a:rPr sz="2400" spc="56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57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585" dirty="0"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канонической</a:t>
            </a:r>
            <a:r>
              <a:rPr sz="2400" b="1" i="1" spc="570" dirty="0">
                <a:solidFill>
                  <a:srgbClr val="CC0000"/>
                </a:solidFill>
                <a:latin typeface="Times New Roman"/>
                <a:cs typeface="Times New Roman"/>
              </a:rPr>
              <a:t>  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системой координат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589" y="241032"/>
            <a:ext cx="7936865" cy="2053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5940" algn="ctr">
              <a:lnSpc>
                <a:spcPts val="2735"/>
              </a:lnSpc>
              <a:spcBef>
                <a:spcPts val="100"/>
              </a:spcBef>
              <a:tabLst>
                <a:tab pos="3186430" algn="l"/>
                <a:tab pos="6052820" algn="l"/>
              </a:tabLst>
            </a:pPr>
            <a:r>
              <a:rPr sz="2400" spc="-10" dirty="0">
                <a:latin typeface="Times New Roman"/>
                <a:cs typeface="Times New Roman"/>
              </a:rPr>
              <a:t>ИССЛЕДОВАНИЕ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КАНОНИЧЕСКОГО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УРАВНЕНИЯ</a:t>
            </a:r>
            <a:endParaRPr sz="2400">
              <a:latin typeface="Times New Roman"/>
              <a:cs typeface="Times New Roman"/>
            </a:endParaRPr>
          </a:p>
          <a:p>
            <a:pPr marL="884555" algn="ctr">
              <a:lnSpc>
                <a:spcPts val="2735"/>
              </a:lnSpc>
            </a:pPr>
            <a:r>
              <a:rPr sz="2400" spc="-10" dirty="0">
                <a:latin typeface="Times New Roman"/>
                <a:cs typeface="Times New Roman"/>
              </a:rPr>
              <a:t>ПАРАБОЛЫ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ct val="100000"/>
              </a:lnSpc>
              <a:spcBef>
                <a:spcPts val="1845"/>
              </a:spcBef>
              <a:buAutoNum type="arabicParenR"/>
              <a:tabLst>
                <a:tab pos="341630" algn="l"/>
                <a:tab pos="4857115" algn="l"/>
              </a:tabLst>
            </a:pPr>
            <a:r>
              <a:rPr sz="2400" dirty="0">
                <a:latin typeface="Times New Roman"/>
                <a:cs typeface="Times New Roman"/>
              </a:rPr>
              <a:t>Парабола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лежит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полуплоскости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 </a:t>
            </a:r>
            <a:r>
              <a:rPr sz="2400" spc="-520" dirty="0">
                <a:latin typeface="Lucida Sans Unicode"/>
                <a:cs typeface="Lucida Sans Unicode"/>
              </a:rPr>
              <a:t>≥</a:t>
            </a:r>
            <a:r>
              <a:rPr sz="2400" spc="-160" dirty="0">
                <a:latin typeface="Lucida Sans Unicode"/>
                <a:cs typeface="Lucida Sans Unicode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0.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ts val="2735"/>
              </a:lnSpc>
              <a:spcBef>
                <a:spcPts val="310"/>
              </a:spcBef>
              <a:buAutoNum type="arabicParenR"/>
              <a:tabLst>
                <a:tab pos="341630" algn="l"/>
                <a:tab pos="5187950" algn="l"/>
              </a:tabLst>
            </a:pPr>
            <a:r>
              <a:rPr sz="2400" dirty="0">
                <a:latin typeface="Times New Roman"/>
                <a:cs typeface="Times New Roman"/>
              </a:rPr>
              <a:t>Парабола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(ось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0" dirty="0">
                <a:latin typeface="Times New Roman"/>
                <a:cs typeface="Times New Roman"/>
              </a:rPr>
              <a:t>Ox</a:t>
            </a:r>
            <a:r>
              <a:rPr sz="2400" spc="-2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b="1" i="1" spc="-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832" y="2304423"/>
            <a:ext cx="4848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3)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832" y="2998758"/>
            <a:ext cx="25761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4800" algn="l"/>
              </a:tabLst>
            </a:pPr>
            <a:r>
              <a:rPr sz="2400" spc="-10" dirty="0">
                <a:latin typeface="Times New Roman"/>
                <a:cs typeface="Times New Roman"/>
              </a:rPr>
              <a:t>Исследуем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кривую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4822" y="2998758"/>
            <a:ext cx="397065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3045" algn="l"/>
                <a:tab pos="3813175" algn="l"/>
              </a:tabLst>
            </a:pPr>
            <a:r>
              <a:rPr sz="2400" spc="-10" dirty="0">
                <a:latin typeface="Times New Roman"/>
                <a:cs typeface="Times New Roman"/>
              </a:rPr>
              <a:t>методами,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разработанными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518" y="3287352"/>
            <a:ext cx="4673600" cy="123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03935" indent="342900">
              <a:lnSpc>
                <a:spcPct val="111000"/>
              </a:lnSpc>
              <a:spcBef>
                <a:spcPts val="100"/>
              </a:spcBef>
              <a:tabLst>
                <a:tab pos="2493645" algn="l"/>
              </a:tabLst>
            </a:pPr>
            <a:r>
              <a:rPr sz="2400" dirty="0">
                <a:latin typeface="Times New Roman"/>
                <a:cs typeface="Times New Roman"/>
              </a:rPr>
              <a:t>математическом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анализе: </a:t>
            </a:r>
            <a:r>
              <a:rPr sz="2400" dirty="0">
                <a:latin typeface="Times New Roman"/>
                <a:cs typeface="Times New Roman"/>
              </a:rPr>
              <a:t>а)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[0;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dirty="0">
                <a:latin typeface="Symbol"/>
                <a:cs typeface="Symbol"/>
              </a:rPr>
              <a:t>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(0)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2400" dirty="0">
                <a:latin typeface="Times New Roman"/>
                <a:cs typeface="Times New Roman"/>
              </a:rPr>
              <a:t>б)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асимптот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нет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(проверить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самим);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6518" y="4817187"/>
            <a:ext cx="88519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6715" algn="l"/>
              </a:tabLst>
            </a:pPr>
            <a:r>
              <a:rPr sz="2400" spc="-25" dirty="0">
                <a:latin typeface="Times New Roman"/>
                <a:cs typeface="Times New Roman"/>
              </a:rPr>
              <a:t>в)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i="1" spc="60" dirty="0">
                <a:latin typeface="Times New Roman"/>
                <a:cs typeface="Times New Roman"/>
              </a:rPr>
              <a:t>y</a:t>
            </a:r>
            <a:r>
              <a:rPr sz="3750" spc="89" baseline="3333" dirty="0">
                <a:latin typeface="Symbol"/>
                <a:cs typeface="Symbol"/>
              </a:rPr>
              <a:t></a:t>
            </a:r>
            <a:r>
              <a:rPr sz="3750" spc="-52" baseline="3333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26009" y="4829033"/>
            <a:ext cx="395795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функция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всюду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возрастает;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6927" y="5870645"/>
            <a:ext cx="1236345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025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г)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3750" baseline="3333" dirty="0">
                <a:latin typeface="Symbol"/>
                <a:cs typeface="Symbol"/>
              </a:rPr>
              <a:t></a:t>
            </a:r>
            <a:r>
              <a:rPr sz="3750" spc="7" baseline="333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8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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06959" y="5887451"/>
            <a:ext cx="36442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всюду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выпуклая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127273" y="2331612"/>
            <a:ext cx="729615" cy="395605"/>
            <a:chOff x="6127273" y="2331612"/>
            <a:chExt cx="729615" cy="395605"/>
          </a:xfrm>
        </p:grpSpPr>
        <p:sp>
          <p:nvSpPr>
            <p:cNvPr id="12" name="object 12"/>
            <p:cNvSpPr/>
            <p:nvPr/>
          </p:nvSpPr>
          <p:spPr>
            <a:xfrm>
              <a:off x="6132969" y="2576576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30">
                  <a:moveTo>
                    <a:pt x="0" y="23621"/>
                  </a:moveTo>
                  <a:lnTo>
                    <a:pt x="41910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74879" y="2582672"/>
              <a:ext cx="60325" cy="132715"/>
            </a:xfrm>
            <a:custGeom>
              <a:avLst/>
              <a:gdLst/>
              <a:ahLst/>
              <a:cxnLst/>
              <a:rect l="l" t="t" r="r" b="b"/>
              <a:pathLst>
                <a:path w="60325" h="132714">
                  <a:moveTo>
                    <a:pt x="0" y="0"/>
                  </a:moveTo>
                  <a:lnTo>
                    <a:pt x="60198" y="132587"/>
                  </a:lnTo>
                </a:path>
              </a:pathLst>
            </a:custGeom>
            <a:ln w="227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41160" y="2337308"/>
              <a:ext cx="615950" cy="378460"/>
            </a:xfrm>
            <a:custGeom>
              <a:avLst/>
              <a:gdLst/>
              <a:ahLst/>
              <a:cxnLst/>
              <a:rect l="l" t="t" r="r" b="b"/>
              <a:pathLst>
                <a:path w="615950" h="378460">
                  <a:moveTo>
                    <a:pt x="0" y="377952"/>
                  </a:moveTo>
                  <a:lnTo>
                    <a:pt x="76200" y="0"/>
                  </a:lnTo>
                </a:path>
                <a:path w="615950" h="378460">
                  <a:moveTo>
                    <a:pt x="76200" y="0"/>
                  </a:moveTo>
                  <a:lnTo>
                    <a:pt x="615708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434527" y="2300986"/>
            <a:ext cx="142176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02335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</a:t>
            </a:r>
            <a:r>
              <a:rPr sz="2500" dirty="0">
                <a:latin typeface="Times New Roman"/>
                <a:cs typeface="Times New Roman"/>
              </a:rPr>
              <a:t>	2</a:t>
            </a:r>
            <a:r>
              <a:rPr sz="2500" spc="-280" dirty="0">
                <a:latin typeface="Times New Roman"/>
                <a:cs typeface="Times New Roman"/>
              </a:rPr>
              <a:t> </a:t>
            </a:r>
            <a:r>
              <a:rPr sz="2500" i="1" spc="-25" dirty="0">
                <a:latin typeface="Times New Roman"/>
                <a:cs typeface="Times New Roman"/>
              </a:rPr>
              <a:t>px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707117" y="3002889"/>
            <a:ext cx="736600" cy="398780"/>
            <a:chOff x="3707117" y="3002889"/>
            <a:chExt cx="736600" cy="398780"/>
          </a:xfrm>
        </p:grpSpPr>
        <p:sp>
          <p:nvSpPr>
            <p:cNvPr id="17" name="object 17"/>
            <p:cNvSpPr/>
            <p:nvPr/>
          </p:nvSpPr>
          <p:spPr>
            <a:xfrm>
              <a:off x="3712857" y="3250183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79" h="24129">
                  <a:moveTo>
                    <a:pt x="0" y="23621"/>
                  </a:moveTo>
                  <a:lnTo>
                    <a:pt x="42672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55529" y="3255517"/>
              <a:ext cx="60960" cy="134620"/>
            </a:xfrm>
            <a:custGeom>
              <a:avLst/>
              <a:gdLst/>
              <a:ahLst/>
              <a:cxnLst/>
              <a:rect l="l" t="t" r="r" b="b"/>
              <a:pathLst>
                <a:path w="60960" h="134620">
                  <a:moveTo>
                    <a:pt x="0" y="0"/>
                  </a:moveTo>
                  <a:lnTo>
                    <a:pt x="60960" y="134112"/>
                  </a:lnTo>
                </a:path>
              </a:pathLst>
            </a:custGeom>
            <a:ln w="229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21823" y="3008629"/>
              <a:ext cx="622300" cy="381000"/>
            </a:xfrm>
            <a:custGeom>
              <a:avLst/>
              <a:gdLst/>
              <a:ahLst/>
              <a:cxnLst/>
              <a:rect l="l" t="t" r="r" b="b"/>
              <a:pathLst>
                <a:path w="622300" h="381000">
                  <a:moveTo>
                    <a:pt x="0" y="381000"/>
                  </a:moveTo>
                  <a:lnTo>
                    <a:pt x="77724" y="0"/>
                  </a:lnTo>
                </a:path>
                <a:path w="622300" h="381000">
                  <a:moveTo>
                    <a:pt x="77724" y="0"/>
                  </a:moveTo>
                  <a:lnTo>
                    <a:pt x="621792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198861" y="2971814"/>
            <a:ext cx="1243965" cy="4133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20090" algn="l"/>
              </a:tabLst>
            </a:pPr>
            <a:r>
              <a:rPr sz="2550" i="1" dirty="0">
                <a:latin typeface="Times New Roman"/>
                <a:cs typeface="Times New Roman"/>
              </a:rPr>
              <a:t>y</a:t>
            </a:r>
            <a:r>
              <a:rPr sz="2550" i="1" spc="45" dirty="0">
                <a:latin typeface="Times New Roman"/>
                <a:cs typeface="Times New Roman"/>
              </a:rPr>
              <a:t> </a:t>
            </a:r>
            <a:r>
              <a:rPr sz="2550" spc="-60" dirty="0">
                <a:latin typeface="Symbol"/>
                <a:cs typeface="Symbol"/>
              </a:rPr>
              <a:t></a:t>
            </a:r>
            <a:r>
              <a:rPr sz="2550" dirty="0">
                <a:latin typeface="Times New Roman"/>
                <a:cs typeface="Times New Roman"/>
              </a:rPr>
              <a:t>	</a:t>
            </a:r>
            <a:r>
              <a:rPr sz="2550" spc="-20" dirty="0">
                <a:latin typeface="Times New Roman"/>
                <a:cs typeface="Times New Roman"/>
              </a:rPr>
              <a:t>2</a:t>
            </a:r>
            <a:r>
              <a:rPr sz="2550" spc="-285" dirty="0">
                <a:latin typeface="Times New Roman"/>
                <a:cs typeface="Times New Roman"/>
              </a:rPr>
              <a:t> </a:t>
            </a:r>
            <a:r>
              <a:rPr sz="2550" i="1" spc="-25" dirty="0">
                <a:latin typeface="Times New Roman"/>
                <a:cs typeface="Times New Roman"/>
              </a:rPr>
              <a:t>px</a:t>
            </a:r>
            <a:endParaRPr sz="255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296555" y="4633614"/>
            <a:ext cx="642620" cy="807085"/>
            <a:chOff x="1296555" y="4633614"/>
            <a:chExt cx="642620" cy="807085"/>
          </a:xfrm>
        </p:grpSpPr>
        <p:sp>
          <p:nvSpPr>
            <p:cNvPr id="22" name="object 22"/>
            <p:cNvSpPr/>
            <p:nvPr/>
          </p:nvSpPr>
          <p:spPr>
            <a:xfrm>
              <a:off x="1324749" y="4877816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80" h="24129">
                  <a:moveTo>
                    <a:pt x="0" y="23622"/>
                  </a:moveTo>
                  <a:lnTo>
                    <a:pt x="42671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67421" y="4883150"/>
              <a:ext cx="60960" cy="132715"/>
            </a:xfrm>
            <a:custGeom>
              <a:avLst/>
              <a:gdLst/>
              <a:ahLst/>
              <a:cxnLst/>
              <a:rect l="l" t="t" r="r" b="b"/>
              <a:pathLst>
                <a:path w="60959" h="132714">
                  <a:moveTo>
                    <a:pt x="0" y="0"/>
                  </a:moveTo>
                  <a:lnTo>
                    <a:pt x="60960" y="132587"/>
                  </a:lnTo>
                </a:path>
              </a:pathLst>
            </a:custGeom>
            <a:ln w="227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33715" y="4639310"/>
              <a:ext cx="481965" cy="700405"/>
            </a:xfrm>
            <a:custGeom>
              <a:avLst/>
              <a:gdLst/>
              <a:ahLst/>
              <a:cxnLst/>
              <a:rect l="l" t="t" r="r" b="b"/>
              <a:pathLst>
                <a:path w="481964" h="700404">
                  <a:moveTo>
                    <a:pt x="0" y="376427"/>
                  </a:moveTo>
                  <a:lnTo>
                    <a:pt x="77724" y="0"/>
                  </a:lnTo>
                </a:path>
                <a:path w="481964" h="700404">
                  <a:moveTo>
                    <a:pt x="77724" y="0"/>
                  </a:moveTo>
                  <a:lnTo>
                    <a:pt x="481584" y="0"/>
                  </a:lnTo>
                </a:path>
                <a:path w="481964" h="700404">
                  <a:moveTo>
                    <a:pt x="80010" y="700277"/>
                  </a:moveTo>
                  <a:lnTo>
                    <a:pt x="121920" y="676655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55635" y="5322062"/>
              <a:ext cx="60960" cy="106680"/>
            </a:xfrm>
            <a:custGeom>
              <a:avLst/>
              <a:gdLst/>
              <a:ahLst/>
              <a:cxnLst/>
              <a:rect l="l" t="t" r="r" b="b"/>
              <a:pathLst>
                <a:path w="60959" h="106679">
                  <a:moveTo>
                    <a:pt x="0" y="0"/>
                  </a:moveTo>
                  <a:lnTo>
                    <a:pt x="60959" y="106679"/>
                  </a:lnTo>
                </a:path>
              </a:pathLst>
            </a:custGeom>
            <a:ln w="227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96555" y="5069078"/>
              <a:ext cx="642620" cy="360045"/>
            </a:xfrm>
            <a:custGeom>
              <a:avLst/>
              <a:gdLst/>
              <a:ahLst/>
              <a:cxnLst/>
              <a:rect l="l" t="t" r="r" b="b"/>
              <a:pathLst>
                <a:path w="642619" h="360045">
                  <a:moveTo>
                    <a:pt x="326135" y="359663"/>
                  </a:moveTo>
                  <a:lnTo>
                    <a:pt x="403097" y="48006"/>
                  </a:lnTo>
                </a:path>
                <a:path w="642619" h="360045">
                  <a:moveTo>
                    <a:pt x="403097" y="48006"/>
                  </a:moveTo>
                  <a:lnTo>
                    <a:pt x="596645" y="48006"/>
                  </a:lnTo>
                </a:path>
                <a:path w="642619" h="360045">
                  <a:moveTo>
                    <a:pt x="0" y="0"/>
                  </a:moveTo>
                  <a:lnTo>
                    <a:pt x="642365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324365" y="5080854"/>
            <a:ext cx="56515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0209" algn="l"/>
              </a:tabLst>
            </a:pPr>
            <a:r>
              <a:rPr sz="2500" spc="-50" dirty="0">
                <a:latin typeface="Times New Roman"/>
                <a:cs typeface="Times New Roman"/>
              </a:rPr>
              <a:t>2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93212" y="4603833"/>
            <a:ext cx="988694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37845" algn="l"/>
              </a:tabLst>
            </a:pPr>
            <a:r>
              <a:rPr sz="2500" dirty="0">
                <a:latin typeface="Times New Roman"/>
                <a:cs typeface="Times New Roman"/>
              </a:rPr>
              <a:t>2</a:t>
            </a:r>
            <a:r>
              <a:rPr sz="2500" spc="-260" dirty="0">
                <a:latin typeface="Times New Roman"/>
                <a:cs typeface="Times New Roman"/>
              </a:rPr>
              <a:t> </a:t>
            </a:r>
            <a:r>
              <a:rPr sz="2500" i="1" spc="-60" dirty="0">
                <a:latin typeface="Times New Roman"/>
                <a:cs typeface="Times New Roman"/>
              </a:rPr>
              <a:t>p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3750" baseline="-37777" dirty="0">
                <a:latin typeface="Symbol"/>
                <a:cs typeface="Symbol"/>
              </a:rPr>
              <a:t></a:t>
            </a:r>
            <a:r>
              <a:rPr sz="3750" spc="-37" baseline="-37777" dirty="0">
                <a:latin typeface="Times New Roman"/>
                <a:cs typeface="Times New Roman"/>
              </a:rPr>
              <a:t> </a:t>
            </a:r>
            <a:r>
              <a:rPr sz="3750" spc="-75" baseline="-37777" dirty="0">
                <a:latin typeface="Times New Roman"/>
                <a:cs typeface="Times New Roman"/>
              </a:rPr>
              <a:t>0</a:t>
            </a:r>
            <a:endParaRPr sz="3750" baseline="-37777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609737" y="5683618"/>
            <a:ext cx="756285" cy="888365"/>
            <a:chOff x="1609737" y="5683618"/>
            <a:chExt cx="756285" cy="888365"/>
          </a:xfrm>
        </p:grpSpPr>
        <p:sp>
          <p:nvSpPr>
            <p:cNvPr id="30" name="object 30"/>
            <p:cNvSpPr/>
            <p:nvPr/>
          </p:nvSpPr>
          <p:spPr>
            <a:xfrm>
              <a:off x="1695081" y="5930137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80" h="24129">
                  <a:moveTo>
                    <a:pt x="0" y="23622"/>
                  </a:moveTo>
                  <a:lnTo>
                    <a:pt x="42671" y="0"/>
                  </a:lnTo>
                </a:path>
              </a:pathLst>
            </a:custGeom>
            <a:ln w="11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37753" y="5935471"/>
              <a:ext cx="60325" cy="134620"/>
            </a:xfrm>
            <a:custGeom>
              <a:avLst/>
              <a:gdLst/>
              <a:ahLst/>
              <a:cxnLst/>
              <a:rect l="l" t="t" r="r" b="b"/>
              <a:pathLst>
                <a:path w="60325" h="134620">
                  <a:moveTo>
                    <a:pt x="0" y="0"/>
                  </a:moveTo>
                  <a:lnTo>
                    <a:pt x="60198" y="134112"/>
                  </a:lnTo>
                </a:path>
              </a:pathLst>
            </a:custGeom>
            <a:ln w="229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04047" y="5689345"/>
              <a:ext cx="481965" cy="752475"/>
            </a:xfrm>
            <a:custGeom>
              <a:avLst/>
              <a:gdLst/>
              <a:ahLst/>
              <a:cxnLst/>
              <a:rect l="l" t="t" r="r" b="b"/>
              <a:pathLst>
                <a:path w="481964" h="752475">
                  <a:moveTo>
                    <a:pt x="0" y="380238"/>
                  </a:moveTo>
                  <a:lnTo>
                    <a:pt x="77724" y="0"/>
                  </a:lnTo>
                </a:path>
                <a:path w="481964" h="752475">
                  <a:moveTo>
                    <a:pt x="77724" y="0"/>
                  </a:moveTo>
                  <a:lnTo>
                    <a:pt x="481584" y="0"/>
                  </a:lnTo>
                </a:path>
                <a:path w="481964" h="752475">
                  <a:moveTo>
                    <a:pt x="0" y="752094"/>
                  </a:moveTo>
                  <a:lnTo>
                    <a:pt x="41910" y="728472"/>
                  </a:lnTo>
                </a:path>
              </a:pathLst>
            </a:custGeom>
            <a:ln w="11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845957" y="6423151"/>
              <a:ext cx="60960" cy="137160"/>
            </a:xfrm>
            <a:custGeom>
              <a:avLst/>
              <a:gdLst/>
              <a:ahLst/>
              <a:cxnLst/>
              <a:rect l="l" t="t" r="r" b="b"/>
              <a:pathLst>
                <a:path w="60960" h="137159">
                  <a:moveTo>
                    <a:pt x="0" y="0"/>
                  </a:moveTo>
                  <a:lnTo>
                    <a:pt x="60960" y="137159"/>
                  </a:lnTo>
                </a:path>
              </a:pathLst>
            </a:custGeom>
            <a:ln w="229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609737" y="6122923"/>
              <a:ext cx="756285" cy="437515"/>
            </a:xfrm>
            <a:custGeom>
              <a:avLst/>
              <a:gdLst/>
              <a:ahLst/>
              <a:cxnLst/>
              <a:rect l="l" t="t" r="r" b="b"/>
              <a:pathLst>
                <a:path w="756285" h="437515">
                  <a:moveTo>
                    <a:pt x="303275" y="437387"/>
                  </a:moveTo>
                  <a:lnTo>
                    <a:pt x="380238" y="49529"/>
                  </a:lnTo>
                </a:path>
                <a:path w="756285" h="437515">
                  <a:moveTo>
                    <a:pt x="380238" y="49529"/>
                  </a:moveTo>
                  <a:lnTo>
                    <a:pt x="733044" y="49529"/>
                  </a:lnTo>
                </a:path>
                <a:path w="756285" h="437515">
                  <a:moveTo>
                    <a:pt x="0" y="0"/>
                  </a:moveTo>
                  <a:lnTo>
                    <a:pt x="755903" y="0"/>
                  </a:lnTo>
                </a:path>
              </a:pathLst>
            </a:custGeom>
            <a:ln w="114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615409" y="6209978"/>
            <a:ext cx="18669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0" spc="-50" dirty="0">
                <a:latin typeface="Times New Roman"/>
                <a:cs typeface="Times New Roman"/>
              </a:rPr>
              <a:t>4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86933" y="6065093"/>
            <a:ext cx="35306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3750" i="1" spc="75" baseline="-25555" dirty="0">
                <a:latin typeface="Times New Roman"/>
                <a:cs typeface="Times New Roman"/>
              </a:rPr>
              <a:t>x</a:t>
            </a:r>
            <a:r>
              <a:rPr sz="1800" spc="5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63485" y="5869259"/>
            <a:ext cx="1042035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589280" algn="l"/>
              </a:tabLst>
            </a:pPr>
            <a:r>
              <a:rPr sz="3750" baseline="37777" dirty="0">
                <a:latin typeface="Times New Roman"/>
                <a:cs typeface="Times New Roman"/>
              </a:rPr>
              <a:t>2</a:t>
            </a:r>
            <a:r>
              <a:rPr sz="3750" spc="-397" baseline="37777" dirty="0">
                <a:latin typeface="Times New Roman"/>
                <a:cs typeface="Times New Roman"/>
              </a:rPr>
              <a:t> </a:t>
            </a:r>
            <a:r>
              <a:rPr sz="3750" i="1" spc="-75" baseline="37777" dirty="0">
                <a:latin typeface="Times New Roman"/>
                <a:cs typeface="Times New Roman"/>
              </a:rPr>
              <a:t>p</a:t>
            </a:r>
            <a:r>
              <a:rPr sz="3750" i="1" baseline="37777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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83" y="4254486"/>
            <a:ext cx="8479155" cy="1706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  <a:tabLst>
                <a:tab pos="1036319" algn="l"/>
                <a:tab pos="1353185" algn="l"/>
                <a:tab pos="2580005" algn="l"/>
                <a:tab pos="3931920" algn="l"/>
                <a:tab pos="5512435" algn="l"/>
                <a:tab pos="6343015" algn="l"/>
                <a:tab pos="7019925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Точка,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которой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парабола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пересекает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свою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ось,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называется</a:t>
            </a:r>
            <a:endParaRPr sz="2400">
              <a:latin typeface="Times New Roman"/>
              <a:cs typeface="Times New Roman"/>
            </a:endParaRPr>
          </a:p>
          <a:p>
            <a:pPr marL="295275">
              <a:lnSpc>
                <a:spcPts val="2585"/>
              </a:lnSpc>
            </a:pP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вершиной</a:t>
            </a:r>
            <a:r>
              <a:rPr sz="2400" b="1" i="1" spc="-1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585"/>
              </a:lnSpc>
              <a:tabLst>
                <a:tab pos="966469" algn="l"/>
                <a:tab pos="1271270" algn="l"/>
              </a:tabLst>
            </a:pPr>
            <a:r>
              <a:rPr sz="2400" spc="-10" dirty="0">
                <a:latin typeface="Times New Roman"/>
                <a:cs typeface="Times New Roman"/>
              </a:rPr>
              <a:t>Число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p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параметром</a:t>
            </a:r>
            <a:r>
              <a:rPr sz="2400" b="1" i="1" spc="-8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275" marR="5080" indent="-283210">
              <a:lnSpc>
                <a:spcPts val="2590"/>
              </a:lnSpc>
              <a:spcBef>
                <a:spcPts val="180"/>
              </a:spcBef>
              <a:tabLst>
                <a:tab pos="829944" algn="l"/>
                <a:tab pos="5618480" algn="l"/>
                <a:tab pos="7094220" algn="l"/>
                <a:tab pos="7173595" algn="l"/>
                <a:tab pos="7797800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M</a:t>
            </a:r>
            <a:r>
              <a:rPr sz="2400" i="1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произвольная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точка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параболы,</a:t>
            </a:r>
            <a:r>
              <a:rPr sz="2400" dirty="0">
                <a:latin typeface="Times New Roman"/>
                <a:cs typeface="Times New Roman"/>
              </a:rPr>
              <a:t>	то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отрезок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i="1" spc="-25" dirty="0">
                <a:latin typeface="Times New Roman"/>
                <a:cs typeface="Times New Roman"/>
              </a:rPr>
              <a:t>MF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его </a:t>
            </a:r>
            <a:r>
              <a:rPr sz="2400" dirty="0">
                <a:latin typeface="Times New Roman"/>
                <a:cs typeface="Times New Roman"/>
              </a:rPr>
              <a:t>длина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фокальными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радиусами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M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72093" y="417068"/>
            <a:ext cx="4324350" cy="3241675"/>
            <a:chOff x="2172093" y="417068"/>
            <a:chExt cx="4324350" cy="3241675"/>
          </a:xfrm>
        </p:grpSpPr>
        <p:sp>
          <p:nvSpPr>
            <p:cNvPr id="4" name="object 4"/>
            <p:cNvSpPr/>
            <p:nvPr/>
          </p:nvSpPr>
          <p:spPr>
            <a:xfrm>
              <a:off x="2172093" y="417067"/>
              <a:ext cx="4324350" cy="3241675"/>
            </a:xfrm>
            <a:custGeom>
              <a:avLst/>
              <a:gdLst/>
              <a:ahLst/>
              <a:cxnLst/>
              <a:rect l="l" t="t" r="r" b="b"/>
              <a:pathLst>
                <a:path w="4324350" h="3241675">
                  <a:moveTo>
                    <a:pt x="4324350" y="1733550"/>
                  </a:moveTo>
                  <a:lnTo>
                    <a:pt x="4181081" y="1690878"/>
                  </a:lnTo>
                  <a:lnTo>
                    <a:pt x="4218838" y="1719072"/>
                  </a:lnTo>
                  <a:lnTo>
                    <a:pt x="1078992" y="1719072"/>
                  </a:lnTo>
                  <a:lnTo>
                    <a:pt x="1078992" y="104482"/>
                  </a:lnTo>
                  <a:lnTo>
                    <a:pt x="1107948" y="143256"/>
                  </a:lnTo>
                  <a:lnTo>
                    <a:pt x="1065276" y="0"/>
                  </a:lnTo>
                  <a:lnTo>
                    <a:pt x="1021842" y="143256"/>
                  </a:lnTo>
                  <a:lnTo>
                    <a:pt x="1050798" y="105156"/>
                  </a:lnTo>
                  <a:lnTo>
                    <a:pt x="1050798" y="1719072"/>
                  </a:lnTo>
                  <a:lnTo>
                    <a:pt x="0" y="1719072"/>
                  </a:lnTo>
                  <a:lnTo>
                    <a:pt x="0" y="1748028"/>
                  </a:lnTo>
                  <a:lnTo>
                    <a:pt x="1050798" y="1748028"/>
                  </a:lnTo>
                  <a:lnTo>
                    <a:pt x="1050798" y="3241548"/>
                  </a:lnTo>
                  <a:lnTo>
                    <a:pt x="1078992" y="3241548"/>
                  </a:lnTo>
                  <a:lnTo>
                    <a:pt x="1078992" y="1748028"/>
                  </a:lnTo>
                  <a:lnTo>
                    <a:pt x="4218838" y="1748028"/>
                  </a:lnTo>
                  <a:lnTo>
                    <a:pt x="4238231" y="1733550"/>
                  </a:lnTo>
                  <a:lnTo>
                    <a:pt x="4218838" y="1748040"/>
                  </a:lnTo>
                  <a:lnTo>
                    <a:pt x="4181081" y="1776222"/>
                  </a:lnTo>
                  <a:lnTo>
                    <a:pt x="4238231" y="1759204"/>
                  </a:lnTo>
                  <a:lnTo>
                    <a:pt x="4324350" y="1733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27323" y="2101659"/>
              <a:ext cx="154305" cy="15735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460883" y="2143252"/>
            <a:ext cx="24701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i="1" spc="-50" dirty="0">
                <a:latin typeface="Times New Roman"/>
                <a:cs typeface="Times New Roman"/>
              </a:rPr>
              <a:t>F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90951" y="2033271"/>
            <a:ext cx="199390" cy="495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50" i="1" spc="-50" dirty="0">
                <a:latin typeface="Times New Roman"/>
                <a:cs typeface="Times New Roman"/>
              </a:rPr>
              <a:t>x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6295" y="284838"/>
            <a:ext cx="1523365" cy="156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821690" algn="l"/>
              </a:tabLst>
            </a:pPr>
            <a:r>
              <a:rPr sz="2800" spc="-375" dirty="0">
                <a:latin typeface="Consolas"/>
                <a:cs typeface="Consolas"/>
              </a:rPr>
              <a:t>ℓ</a:t>
            </a:r>
            <a:r>
              <a:rPr sz="2800" dirty="0">
                <a:latin typeface="Consolas"/>
                <a:cs typeface="Consolas"/>
              </a:rPr>
              <a:t>	</a:t>
            </a:r>
            <a:r>
              <a:rPr sz="3000" i="1" spc="-50" dirty="0">
                <a:latin typeface="Times New Roman"/>
                <a:cs typeface="Times New Roman"/>
              </a:rPr>
              <a:t>y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20"/>
              </a:spcBef>
            </a:pP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800" i="1" spc="-50" dirty="0"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786265" y="379349"/>
            <a:ext cx="3528060" cy="3492500"/>
            <a:chOff x="2786265" y="379349"/>
            <a:chExt cx="3528060" cy="3492500"/>
          </a:xfrm>
        </p:grpSpPr>
        <p:sp>
          <p:nvSpPr>
            <p:cNvPr id="10" name="object 10"/>
            <p:cNvSpPr/>
            <p:nvPr/>
          </p:nvSpPr>
          <p:spPr>
            <a:xfrm>
              <a:off x="3264039" y="407924"/>
              <a:ext cx="3021330" cy="1719580"/>
            </a:xfrm>
            <a:custGeom>
              <a:avLst/>
              <a:gdLst/>
              <a:ahLst/>
              <a:cxnLst/>
              <a:rect l="l" t="t" r="r" b="b"/>
              <a:pathLst>
                <a:path w="3021329" h="1719580">
                  <a:moveTo>
                    <a:pt x="0" y="1719072"/>
                  </a:moveTo>
                  <a:lnTo>
                    <a:pt x="8392" y="1690357"/>
                  </a:lnTo>
                  <a:lnTo>
                    <a:pt x="17397" y="1653582"/>
                  </a:lnTo>
                  <a:lnTo>
                    <a:pt x="27445" y="1610105"/>
                  </a:lnTo>
                  <a:lnTo>
                    <a:pt x="38965" y="1561283"/>
                  </a:lnTo>
                  <a:lnTo>
                    <a:pt x="52387" y="1508474"/>
                  </a:lnTo>
                  <a:lnTo>
                    <a:pt x="68141" y="1453036"/>
                  </a:lnTo>
                  <a:lnTo>
                    <a:pt x="86656" y="1396327"/>
                  </a:lnTo>
                  <a:lnTo>
                    <a:pt x="108362" y="1339705"/>
                  </a:lnTo>
                  <a:lnTo>
                    <a:pt x="133689" y="1284528"/>
                  </a:lnTo>
                  <a:lnTo>
                    <a:pt x="163067" y="1232154"/>
                  </a:lnTo>
                  <a:lnTo>
                    <a:pt x="185808" y="1195877"/>
                  </a:lnTo>
                  <a:lnTo>
                    <a:pt x="209136" y="1158975"/>
                  </a:lnTo>
                  <a:lnTo>
                    <a:pt x="233315" y="1121566"/>
                  </a:lnTo>
                  <a:lnTo>
                    <a:pt x="258604" y="1083770"/>
                  </a:lnTo>
                  <a:lnTo>
                    <a:pt x="285267" y="1045708"/>
                  </a:lnTo>
                  <a:lnTo>
                    <a:pt x="313564" y="1007499"/>
                  </a:lnTo>
                  <a:lnTo>
                    <a:pt x="343757" y="969264"/>
                  </a:lnTo>
                  <a:lnTo>
                    <a:pt x="376108" y="931121"/>
                  </a:lnTo>
                  <a:lnTo>
                    <a:pt x="410878" y="893192"/>
                  </a:lnTo>
                  <a:lnTo>
                    <a:pt x="448329" y="855597"/>
                  </a:lnTo>
                  <a:lnTo>
                    <a:pt x="488722" y="818454"/>
                  </a:lnTo>
                  <a:lnTo>
                    <a:pt x="532320" y="781885"/>
                  </a:lnTo>
                  <a:lnTo>
                    <a:pt x="579383" y="746009"/>
                  </a:lnTo>
                  <a:lnTo>
                    <a:pt x="630173" y="710946"/>
                  </a:lnTo>
                  <a:lnTo>
                    <a:pt x="664379" y="688776"/>
                  </a:lnTo>
                  <a:lnTo>
                    <a:pt x="700045" y="666553"/>
                  </a:lnTo>
                  <a:lnTo>
                    <a:pt x="737119" y="644310"/>
                  </a:lnTo>
                  <a:lnTo>
                    <a:pt x="775550" y="622078"/>
                  </a:lnTo>
                  <a:lnTo>
                    <a:pt x="815286" y="599891"/>
                  </a:lnTo>
                  <a:lnTo>
                    <a:pt x="856276" y="577779"/>
                  </a:lnTo>
                  <a:lnTo>
                    <a:pt x="898468" y="555775"/>
                  </a:lnTo>
                  <a:lnTo>
                    <a:pt x="941811" y="533912"/>
                  </a:lnTo>
                  <a:lnTo>
                    <a:pt x="986254" y="512221"/>
                  </a:lnTo>
                  <a:lnTo>
                    <a:pt x="1031743" y="490736"/>
                  </a:lnTo>
                  <a:lnTo>
                    <a:pt x="1078230" y="469487"/>
                  </a:lnTo>
                  <a:lnTo>
                    <a:pt x="1125660" y="448507"/>
                  </a:lnTo>
                  <a:lnTo>
                    <a:pt x="1173984" y="427829"/>
                  </a:lnTo>
                  <a:lnTo>
                    <a:pt x="1223149" y="407485"/>
                  </a:lnTo>
                  <a:lnTo>
                    <a:pt x="1273105" y="387506"/>
                  </a:lnTo>
                  <a:lnTo>
                    <a:pt x="1323798" y="367925"/>
                  </a:lnTo>
                  <a:lnTo>
                    <a:pt x="1375179" y="348775"/>
                  </a:lnTo>
                  <a:lnTo>
                    <a:pt x="1427196" y="330087"/>
                  </a:lnTo>
                  <a:lnTo>
                    <a:pt x="1479796" y="311894"/>
                  </a:lnTo>
                  <a:lnTo>
                    <a:pt x="1532929" y="294227"/>
                  </a:lnTo>
                  <a:lnTo>
                    <a:pt x="1586542" y="277120"/>
                  </a:lnTo>
                  <a:lnTo>
                    <a:pt x="1640585" y="260604"/>
                  </a:lnTo>
                  <a:lnTo>
                    <a:pt x="1684387" y="247990"/>
                  </a:lnTo>
                  <a:lnTo>
                    <a:pt x="1730264" y="235621"/>
                  </a:lnTo>
                  <a:lnTo>
                    <a:pt x="1778025" y="223497"/>
                  </a:lnTo>
                  <a:lnTo>
                    <a:pt x="1827478" y="211618"/>
                  </a:lnTo>
                  <a:lnTo>
                    <a:pt x="1878429" y="199984"/>
                  </a:lnTo>
                  <a:lnTo>
                    <a:pt x="1930686" y="188595"/>
                  </a:lnTo>
                  <a:lnTo>
                    <a:pt x="1984057" y="177450"/>
                  </a:lnTo>
                  <a:lnTo>
                    <a:pt x="2038350" y="166551"/>
                  </a:lnTo>
                  <a:lnTo>
                    <a:pt x="2093371" y="155897"/>
                  </a:lnTo>
                  <a:lnTo>
                    <a:pt x="2148929" y="145487"/>
                  </a:lnTo>
                  <a:lnTo>
                    <a:pt x="2204831" y="135323"/>
                  </a:lnTo>
                  <a:lnTo>
                    <a:pt x="2260885" y="125403"/>
                  </a:lnTo>
                  <a:lnTo>
                    <a:pt x="2316897" y="115728"/>
                  </a:lnTo>
                  <a:lnTo>
                    <a:pt x="2372677" y="106299"/>
                  </a:lnTo>
                  <a:lnTo>
                    <a:pt x="2428031" y="97114"/>
                  </a:lnTo>
                  <a:lnTo>
                    <a:pt x="2482767" y="88174"/>
                  </a:lnTo>
                  <a:lnTo>
                    <a:pt x="2536692" y="79479"/>
                  </a:lnTo>
                  <a:lnTo>
                    <a:pt x="2589614" y="71029"/>
                  </a:lnTo>
                  <a:lnTo>
                    <a:pt x="2641340" y="62824"/>
                  </a:lnTo>
                  <a:lnTo>
                    <a:pt x="2691679" y="54864"/>
                  </a:lnTo>
                  <a:lnTo>
                    <a:pt x="2740437" y="47148"/>
                  </a:lnTo>
                  <a:lnTo>
                    <a:pt x="2787423" y="39678"/>
                  </a:lnTo>
                  <a:lnTo>
                    <a:pt x="2832443" y="32453"/>
                  </a:lnTo>
                  <a:lnTo>
                    <a:pt x="2875305" y="25472"/>
                  </a:lnTo>
                  <a:lnTo>
                    <a:pt x="2915818" y="18737"/>
                  </a:lnTo>
                  <a:lnTo>
                    <a:pt x="2953788" y="12246"/>
                  </a:lnTo>
                  <a:lnTo>
                    <a:pt x="2989022" y="6000"/>
                  </a:lnTo>
                  <a:lnTo>
                    <a:pt x="3021329" y="0"/>
                  </a:lnTo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64039" y="2126996"/>
              <a:ext cx="3021330" cy="1717675"/>
            </a:xfrm>
            <a:custGeom>
              <a:avLst/>
              <a:gdLst/>
              <a:ahLst/>
              <a:cxnLst/>
              <a:rect l="l" t="t" r="r" b="b"/>
              <a:pathLst>
                <a:path w="3021329" h="1717675">
                  <a:moveTo>
                    <a:pt x="0" y="0"/>
                  </a:moveTo>
                  <a:lnTo>
                    <a:pt x="8392" y="28713"/>
                  </a:lnTo>
                  <a:lnTo>
                    <a:pt x="17397" y="65483"/>
                  </a:lnTo>
                  <a:lnTo>
                    <a:pt x="27445" y="108946"/>
                  </a:lnTo>
                  <a:lnTo>
                    <a:pt x="38965" y="157740"/>
                  </a:lnTo>
                  <a:lnTo>
                    <a:pt x="52387" y="210502"/>
                  </a:lnTo>
                  <a:lnTo>
                    <a:pt x="68141" y="265870"/>
                  </a:lnTo>
                  <a:lnTo>
                    <a:pt x="86656" y="322482"/>
                  </a:lnTo>
                  <a:lnTo>
                    <a:pt x="108362" y="378976"/>
                  </a:lnTo>
                  <a:lnTo>
                    <a:pt x="133689" y="433987"/>
                  </a:lnTo>
                  <a:lnTo>
                    <a:pt x="163067" y="486156"/>
                  </a:lnTo>
                  <a:lnTo>
                    <a:pt x="185808" y="522432"/>
                  </a:lnTo>
                  <a:lnTo>
                    <a:pt x="209136" y="559334"/>
                  </a:lnTo>
                  <a:lnTo>
                    <a:pt x="233315" y="596743"/>
                  </a:lnTo>
                  <a:lnTo>
                    <a:pt x="258604" y="634539"/>
                  </a:lnTo>
                  <a:lnTo>
                    <a:pt x="285267" y="672601"/>
                  </a:lnTo>
                  <a:lnTo>
                    <a:pt x="313564" y="710810"/>
                  </a:lnTo>
                  <a:lnTo>
                    <a:pt x="343757" y="749045"/>
                  </a:lnTo>
                  <a:lnTo>
                    <a:pt x="376108" y="787188"/>
                  </a:lnTo>
                  <a:lnTo>
                    <a:pt x="410878" y="825117"/>
                  </a:lnTo>
                  <a:lnTo>
                    <a:pt x="448329" y="862712"/>
                  </a:lnTo>
                  <a:lnTo>
                    <a:pt x="488722" y="899855"/>
                  </a:lnTo>
                  <a:lnTo>
                    <a:pt x="532320" y="936424"/>
                  </a:lnTo>
                  <a:lnTo>
                    <a:pt x="579383" y="972300"/>
                  </a:lnTo>
                  <a:lnTo>
                    <a:pt x="630173" y="1007364"/>
                  </a:lnTo>
                  <a:lnTo>
                    <a:pt x="664379" y="1029434"/>
                  </a:lnTo>
                  <a:lnTo>
                    <a:pt x="700045" y="1051566"/>
                  </a:lnTo>
                  <a:lnTo>
                    <a:pt x="737119" y="1073728"/>
                  </a:lnTo>
                  <a:lnTo>
                    <a:pt x="775550" y="1095886"/>
                  </a:lnTo>
                  <a:lnTo>
                    <a:pt x="815286" y="1118008"/>
                  </a:lnTo>
                  <a:lnTo>
                    <a:pt x="856276" y="1140061"/>
                  </a:lnTo>
                  <a:lnTo>
                    <a:pt x="898468" y="1162013"/>
                  </a:lnTo>
                  <a:lnTo>
                    <a:pt x="941811" y="1183831"/>
                  </a:lnTo>
                  <a:lnTo>
                    <a:pt x="986254" y="1205483"/>
                  </a:lnTo>
                  <a:lnTo>
                    <a:pt x="1031743" y="1226935"/>
                  </a:lnTo>
                  <a:lnTo>
                    <a:pt x="1078230" y="1248156"/>
                  </a:lnTo>
                  <a:lnTo>
                    <a:pt x="1125660" y="1269111"/>
                  </a:lnTo>
                  <a:lnTo>
                    <a:pt x="1173984" y="1289770"/>
                  </a:lnTo>
                  <a:lnTo>
                    <a:pt x="1223149" y="1310099"/>
                  </a:lnTo>
                  <a:lnTo>
                    <a:pt x="1273105" y="1330066"/>
                  </a:lnTo>
                  <a:lnTo>
                    <a:pt x="1323798" y="1349637"/>
                  </a:lnTo>
                  <a:lnTo>
                    <a:pt x="1375179" y="1368781"/>
                  </a:lnTo>
                  <a:lnTo>
                    <a:pt x="1427196" y="1387465"/>
                  </a:lnTo>
                  <a:lnTo>
                    <a:pt x="1479796" y="1405655"/>
                  </a:lnTo>
                  <a:lnTo>
                    <a:pt x="1532929" y="1423320"/>
                  </a:lnTo>
                  <a:lnTo>
                    <a:pt x="1586542" y="1440427"/>
                  </a:lnTo>
                  <a:lnTo>
                    <a:pt x="1640585" y="1456944"/>
                  </a:lnTo>
                  <a:lnTo>
                    <a:pt x="1684387" y="1469557"/>
                  </a:lnTo>
                  <a:lnTo>
                    <a:pt x="1730264" y="1481926"/>
                  </a:lnTo>
                  <a:lnTo>
                    <a:pt x="1778025" y="1494050"/>
                  </a:lnTo>
                  <a:lnTo>
                    <a:pt x="1827478" y="1505929"/>
                  </a:lnTo>
                  <a:lnTo>
                    <a:pt x="1878429" y="1517563"/>
                  </a:lnTo>
                  <a:lnTo>
                    <a:pt x="1930686" y="1528952"/>
                  </a:lnTo>
                  <a:lnTo>
                    <a:pt x="1984057" y="1540097"/>
                  </a:lnTo>
                  <a:lnTo>
                    <a:pt x="2038350" y="1550996"/>
                  </a:lnTo>
                  <a:lnTo>
                    <a:pt x="2093371" y="1561650"/>
                  </a:lnTo>
                  <a:lnTo>
                    <a:pt x="2148929" y="1572060"/>
                  </a:lnTo>
                  <a:lnTo>
                    <a:pt x="2204831" y="1582224"/>
                  </a:lnTo>
                  <a:lnTo>
                    <a:pt x="2260885" y="1592144"/>
                  </a:lnTo>
                  <a:lnTo>
                    <a:pt x="2316897" y="1601819"/>
                  </a:lnTo>
                  <a:lnTo>
                    <a:pt x="2372677" y="1611249"/>
                  </a:lnTo>
                  <a:lnTo>
                    <a:pt x="2428031" y="1620433"/>
                  </a:lnTo>
                  <a:lnTo>
                    <a:pt x="2482767" y="1629373"/>
                  </a:lnTo>
                  <a:lnTo>
                    <a:pt x="2536692" y="1638068"/>
                  </a:lnTo>
                  <a:lnTo>
                    <a:pt x="2589614" y="1646518"/>
                  </a:lnTo>
                  <a:lnTo>
                    <a:pt x="2641340" y="1654723"/>
                  </a:lnTo>
                  <a:lnTo>
                    <a:pt x="2691679" y="1662683"/>
                  </a:lnTo>
                  <a:lnTo>
                    <a:pt x="2740437" y="1670399"/>
                  </a:lnTo>
                  <a:lnTo>
                    <a:pt x="2787423" y="1677869"/>
                  </a:lnTo>
                  <a:lnTo>
                    <a:pt x="2832443" y="1685094"/>
                  </a:lnTo>
                  <a:lnTo>
                    <a:pt x="2875305" y="1692075"/>
                  </a:lnTo>
                  <a:lnTo>
                    <a:pt x="2915818" y="1698810"/>
                  </a:lnTo>
                  <a:lnTo>
                    <a:pt x="2953788" y="1705301"/>
                  </a:lnTo>
                  <a:lnTo>
                    <a:pt x="2989022" y="1711547"/>
                  </a:lnTo>
                  <a:lnTo>
                    <a:pt x="3021329" y="1717548"/>
                  </a:lnTo>
                </a:path>
              </a:pathLst>
            </a:custGeom>
            <a:ln w="539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05315" y="428498"/>
              <a:ext cx="0" cy="3240405"/>
            </a:xfrm>
            <a:custGeom>
              <a:avLst/>
              <a:gdLst/>
              <a:ahLst/>
              <a:cxnLst/>
              <a:rect l="l" t="t" r="r" b="b"/>
              <a:pathLst>
                <a:path h="3240404">
                  <a:moveTo>
                    <a:pt x="0" y="0"/>
                  </a:moveTo>
                  <a:lnTo>
                    <a:pt x="0" y="3240024"/>
                  </a:lnTo>
                </a:path>
              </a:pathLst>
            </a:custGeom>
            <a:ln w="38100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11333" y="1278890"/>
              <a:ext cx="128905" cy="866140"/>
            </a:xfrm>
            <a:custGeom>
              <a:avLst/>
              <a:gdLst/>
              <a:ahLst/>
              <a:cxnLst/>
              <a:rect l="l" t="t" r="r" b="b"/>
              <a:pathLst>
                <a:path w="128904" h="866139">
                  <a:moveTo>
                    <a:pt x="0" y="0"/>
                  </a:moveTo>
                  <a:lnTo>
                    <a:pt x="25229" y="5738"/>
                  </a:lnTo>
                  <a:lnTo>
                    <a:pt x="45815" y="21336"/>
                  </a:lnTo>
                  <a:lnTo>
                    <a:pt x="59686" y="44362"/>
                  </a:lnTo>
                  <a:lnTo>
                    <a:pt x="64770" y="72390"/>
                  </a:lnTo>
                  <a:lnTo>
                    <a:pt x="64770" y="361188"/>
                  </a:lnTo>
                  <a:lnTo>
                    <a:pt x="69842" y="389096"/>
                  </a:lnTo>
                  <a:lnTo>
                    <a:pt x="83629" y="411861"/>
                  </a:lnTo>
                  <a:lnTo>
                    <a:pt x="103989" y="427196"/>
                  </a:lnTo>
                  <a:lnTo>
                    <a:pt x="128777" y="432816"/>
                  </a:lnTo>
                  <a:lnTo>
                    <a:pt x="103989" y="438554"/>
                  </a:lnTo>
                  <a:lnTo>
                    <a:pt x="83629" y="454152"/>
                  </a:lnTo>
                  <a:lnTo>
                    <a:pt x="69842" y="477178"/>
                  </a:lnTo>
                  <a:lnTo>
                    <a:pt x="64770" y="505206"/>
                  </a:lnTo>
                  <a:lnTo>
                    <a:pt x="64770" y="793242"/>
                  </a:lnTo>
                  <a:lnTo>
                    <a:pt x="59686" y="821590"/>
                  </a:lnTo>
                  <a:lnTo>
                    <a:pt x="45815" y="844581"/>
                  </a:lnTo>
                  <a:lnTo>
                    <a:pt x="25229" y="860000"/>
                  </a:lnTo>
                  <a:lnTo>
                    <a:pt x="0" y="865632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19703" y="1207833"/>
              <a:ext cx="153542" cy="15430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83077" y="2053653"/>
              <a:ext cx="154304" cy="15430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40277" y="2960433"/>
              <a:ext cx="154304" cy="15735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83" y="368285"/>
            <a:ext cx="84785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5470" algn="l"/>
                <a:tab pos="2983865" algn="l"/>
                <a:tab pos="4196080" algn="l"/>
                <a:tab pos="5715000" algn="l"/>
                <a:tab pos="6370955" algn="l"/>
                <a:tab pos="7331075" algn="l"/>
                <a:tab pos="8279130" algn="l"/>
              </a:tabLst>
            </a:pPr>
            <a:r>
              <a:rPr sz="2400" b="1" i="1" u="none" spc="-10" dirty="0">
                <a:latin typeface="Times New Roman"/>
                <a:cs typeface="Times New Roman"/>
              </a:rPr>
              <a:t>Замечание</a:t>
            </a:r>
            <a:r>
              <a:rPr sz="2400" u="none" spc="-10" dirty="0"/>
              <a:t>.</a:t>
            </a:r>
            <a:r>
              <a:rPr sz="2400" u="none" dirty="0"/>
              <a:t>	</a:t>
            </a:r>
            <a:r>
              <a:rPr sz="2400" u="none" spc="-10" dirty="0"/>
              <a:t>Введем</a:t>
            </a:r>
            <a:r>
              <a:rPr sz="2400" u="none" dirty="0"/>
              <a:t>	</a:t>
            </a:r>
            <a:r>
              <a:rPr sz="2400" u="none" spc="-10" dirty="0"/>
              <a:t>систему</a:t>
            </a:r>
            <a:r>
              <a:rPr sz="2400" u="none" dirty="0"/>
              <a:t>	</a:t>
            </a:r>
            <a:r>
              <a:rPr sz="2400" u="none" spc="-10" dirty="0"/>
              <a:t>координат</a:t>
            </a:r>
            <a:r>
              <a:rPr sz="2400" u="none" dirty="0"/>
              <a:t>	</a:t>
            </a:r>
            <a:r>
              <a:rPr sz="2400" u="none" spc="-20" dirty="0"/>
              <a:t>так,</a:t>
            </a:r>
            <a:r>
              <a:rPr sz="2400" u="none" dirty="0"/>
              <a:t>	</a:t>
            </a:r>
            <a:r>
              <a:rPr sz="2400" u="none" spc="-10" dirty="0"/>
              <a:t>чтобы</a:t>
            </a:r>
            <a:r>
              <a:rPr sz="2400" u="none" dirty="0"/>
              <a:t>	</a:t>
            </a:r>
            <a:r>
              <a:rPr sz="2400" u="none" spc="-10" dirty="0"/>
              <a:t>фокус</a:t>
            </a:r>
            <a:r>
              <a:rPr sz="2400" u="none" dirty="0"/>
              <a:t>	</a:t>
            </a:r>
            <a:r>
              <a:rPr sz="2400" i="1" u="none" spc="-50" dirty="0"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217" y="696708"/>
            <a:ext cx="8197215" cy="104902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30"/>
              </a:spcBef>
            </a:pP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лежал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отрицательной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части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директриса </a:t>
            </a:r>
            <a:r>
              <a:rPr sz="2400" dirty="0">
                <a:latin typeface="Times New Roman"/>
                <a:cs typeface="Times New Roman"/>
              </a:rPr>
              <a:t>была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перпендикулярна</a:t>
            </a:r>
            <a:r>
              <a:rPr sz="2400" spc="40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расстояние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37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i="1" spc="3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36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3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до </a:t>
            </a:r>
            <a:r>
              <a:rPr sz="2400" dirty="0">
                <a:latin typeface="Times New Roman"/>
                <a:cs typeface="Times New Roman"/>
              </a:rPr>
              <a:t>директрисы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было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одинаково.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27463" y="1781048"/>
            <a:ext cx="3252470" cy="2628900"/>
            <a:chOff x="3227463" y="1781048"/>
            <a:chExt cx="3252470" cy="2628900"/>
          </a:xfrm>
        </p:grpSpPr>
        <p:sp>
          <p:nvSpPr>
            <p:cNvPr id="5" name="object 5"/>
            <p:cNvSpPr/>
            <p:nvPr/>
          </p:nvSpPr>
          <p:spPr>
            <a:xfrm>
              <a:off x="5677293" y="1957070"/>
              <a:ext cx="0" cy="2266950"/>
            </a:xfrm>
            <a:custGeom>
              <a:avLst/>
              <a:gdLst/>
              <a:ahLst/>
              <a:cxnLst/>
              <a:rect l="l" t="t" r="r" b="b"/>
              <a:pathLst>
                <a:path h="2266950">
                  <a:moveTo>
                    <a:pt x="0" y="2266950"/>
                  </a:moveTo>
                  <a:lnTo>
                    <a:pt x="0" y="0"/>
                  </a:lnTo>
                </a:path>
              </a:pathLst>
            </a:custGeom>
            <a:ln w="164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22429" y="1797812"/>
              <a:ext cx="116205" cy="258445"/>
            </a:xfrm>
            <a:custGeom>
              <a:avLst/>
              <a:gdLst/>
              <a:ahLst/>
              <a:cxnLst/>
              <a:rect l="l" t="t" r="r" b="b"/>
              <a:pathLst>
                <a:path w="116204" h="258444">
                  <a:moveTo>
                    <a:pt x="115824" y="258318"/>
                  </a:moveTo>
                  <a:lnTo>
                    <a:pt x="54863" y="0"/>
                  </a:lnTo>
                  <a:lnTo>
                    <a:pt x="0" y="258318"/>
                  </a:lnTo>
                  <a:lnTo>
                    <a:pt x="54863" y="176022"/>
                  </a:lnTo>
                  <a:lnTo>
                    <a:pt x="115824" y="2583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27463" y="3093212"/>
              <a:ext cx="3081655" cy="0"/>
            </a:xfrm>
            <a:custGeom>
              <a:avLst/>
              <a:gdLst/>
              <a:ahLst/>
              <a:cxnLst/>
              <a:rect l="l" t="t" r="r" b="b"/>
              <a:pathLst>
                <a:path w="3081654">
                  <a:moveTo>
                    <a:pt x="0" y="0"/>
                  </a:moveTo>
                  <a:lnTo>
                    <a:pt x="3081528" y="0"/>
                  </a:lnTo>
                </a:path>
              </a:pathLst>
            </a:custGeom>
            <a:ln w="164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16027" y="3038348"/>
              <a:ext cx="264160" cy="115570"/>
            </a:xfrm>
            <a:custGeom>
              <a:avLst/>
              <a:gdLst/>
              <a:ahLst/>
              <a:cxnLst/>
              <a:rect l="l" t="t" r="r" b="b"/>
              <a:pathLst>
                <a:path w="264160" h="115569">
                  <a:moveTo>
                    <a:pt x="263651" y="54863"/>
                  </a:moveTo>
                  <a:lnTo>
                    <a:pt x="0" y="0"/>
                  </a:lnTo>
                  <a:lnTo>
                    <a:pt x="82283" y="54863"/>
                  </a:lnTo>
                  <a:lnTo>
                    <a:pt x="0" y="115062"/>
                  </a:lnTo>
                  <a:lnTo>
                    <a:pt x="263651" y="548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07107" y="3715912"/>
              <a:ext cx="86575" cy="8733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07107" y="3052210"/>
              <a:ext cx="86575" cy="8657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12441" y="2409844"/>
              <a:ext cx="86575" cy="8733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403485" y="1781047"/>
              <a:ext cx="2614930" cy="2628900"/>
            </a:xfrm>
            <a:custGeom>
              <a:avLst/>
              <a:gdLst/>
              <a:ahLst/>
              <a:cxnLst/>
              <a:rect l="l" t="t" r="r" b="b"/>
              <a:pathLst>
                <a:path w="2614929" h="2628900">
                  <a:moveTo>
                    <a:pt x="2307336" y="1328166"/>
                  </a:moveTo>
                  <a:lnTo>
                    <a:pt x="2271255" y="1316520"/>
                  </a:lnTo>
                  <a:lnTo>
                    <a:pt x="2301227" y="1306830"/>
                  </a:lnTo>
                  <a:lnTo>
                    <a:pt x="2295906" y="1284732"/>
                  </a:lnTo>
                  <a:lnTo>
                    <a:pt x="2285238" y="1245870"/>
                  </a:lnTo>
                  <a:lnTo>
                    <a:pt x="2273808" y="1202436"/>
                  </a:lnTo>
                  <a:lnTo>
                    <a:pt x="2263127" y="1152906"/>
                  </a:lnTo>
                  <a:lnTo>
                    <a:pt x="2224265" y="1048512"/>
                  </a:lnTo>
                  <a:lnTo>
                    <a:pt x="2218944" y="1032510"/>
                  </a:lnTo>
                  <a:lnTo>
                    <a:pt x="2196846" y="977646"/>
                  </a:lnTo>
                  <a:lnTo>
                    <a:pt x="2169401" y="938784"/>
                  </a:lnTo>
                  <a:lnTo>
                    <a:pt x="2103882" y="834390"/>
                  </a:lnTo>
                  <a:lnTo>
                    <a:pt x="2032254" y="729996"/>
                  </a:lnTo>
                  <a:lnTo>
                    <a:pt x="1995665" y="689317"/>
                  </a:lnTo>
                  <a:lnTo>
                    <a:pt x="1958530" y="650557"/>
                  </a:lnTo>
                  <a:lnTo>
                    <a:pt x="1920341" y="613841"/>
                  </a:lnTo>
                  <a:lnTo>
                    <a:pt x="1880565" y="579247"/>
                  </a:lnTo>
                  <a:lnTo>
                    <a:pt x="1838693" y="546874"/>
                  </a:lnTo>
                  <a:lnTo>
                    <a:pt x="1794167" y="516839"/>
                  </a:lnTo>
                  <a:lnTo>
                    <a:pt x="1746504" y="489204"/>
                  </a:lnTo>
                  <a:lnTo>
                    <a:pt x="1703743" y="466001"/>
                  </a:lnTo>
                  <a:lnTo>
                    <a:pt x="1660537" y="443217"/>
                  </a:lnTo>
                  <a:lnTo>
                    <a:pt x="1616925" y="420903"/>
                  </a:lnTo>
                  <a:lnTo>
                    <a:pt x="1572933" y="399084"/>
                  </a:lnTo>
                  <a:lnTo>
                    <a:pt x="1528610" y="377825"/>
                  </a:lnTo>
                  <a:lnTo>
                    <a:pt x="1484007" y="357136"/>
                  </a:lnTo>
                  <a:lnTo>
                    <a:pt x="1439151" y="337058"/>
                  </a:lnTo>
                  <a:lnTo>
                    <a:pt x="1394079" y="317639"/>
                  </a:lnTo>
                  <a:lnTo>
                    <a:pt x="1348854" y="298907"/>
                  </a:lnTo>
                  <a:lnTo>
                    <a:pt x="1303489" y="280898"/>
                  </a:lnTo>
                  <a:lnTo>
                    <a:pt x="1258062" y="263652"/>
                  </a:lnTo>
                  <a:lnTo>
                    <a:pt x="1048537" y="199529"/>
                  </a:lnTo>
                  <a:lnTo>
                    <a:pt x="1049274" y="198120"/>
                  </a:lnTo>
                  <a:lnTo>
                    <a:pt x="917448" y="159258"/>
                  </a:lnTo>
                  <a:lnTo>
                    <a:pt x="780288" y="131826"/>
                  </a:lnTo>
                  <a:lnTo>
                    <a:pt x="637032" y="104394"/>
                  </a:lnTo>
                  <a:lnTo>
                    <a:pt x="489204" y="76962"/>
                  </a:lnTo>
                  <a:lnTo>
                    <a:pt x="345948" y="55626"/>
                  </a:lnTo>
                  <a:lnTo>
                    <a:pt x="298005" y="48310"/>
                  </a:lnTo>
                  <a:lnTo>
                    <a:pt x="250253" y="39992"/>
                  </a:lnTo>
                  <a:lnTo>
                    <a:pt x="202615" y="31165"/>
                  </a:lnTo>
                  <a:lnTo>
                    <a:pt x="155003" y="22275"/>
                  </a:lnTo>
                  <a:lnTo>
                    <a:pt x="107315" y="13817"/>
                  </a:lnTo>
                  <a:lnTo>
                    <a:pt x="59486" y="6235"/>
                  </a:lnTo>
                  <a:lnTo>
                    <a:pt x="11430" y="0"/>
                  </a:lnTo>
                  <a:lnTo>
                    <a:pt x="0" y="49530"/>
                  </a:lnTo>
                  <a:lnTo>
                    <a:pt x="49530" y="60960"/>
                  </a:lnTo>
                  <a:lnTo>
                    <a:pt x="99060" y="66294"/>
                  </a:lnTo>
                  <a:lnTo>
                    <a:pt x="153924" y="76962"/>
                  </a:lnTo>
                  <a:lnTo>
                    <a:pt x="214122" y="88392"/>
                  </a:lnTo>
                  <a:lnTo>
                    <a:pt x="265036" y="96367"/>
                  </a:lnTo>
                  <a:lnTo>
                    <a:pt x="315709" y="104419"/>
                  </a:lnTo>
                  <a:lnTo>
                    <a:pt x="366153" y="112560"/>
                  </a:lnTo>
                  <a:lnTo>
                    <a:pt x="416433" y="120815"/>
                  </a:lnTo>
                  <a:lnTo>
                    <a:pt x="466559" y="129209"/>
                  </a:lnTo>
                  <a:lnTo>
                    <a:pt x="516572" y="137756"/>
                  </a:lnTo>
                  <a:lnTo>
                    <a:pt x="566534" y="146481"/>
                  </a:lnTo>
                  <a:lnTo>
                    <a:pt x="616458" y="155397"/>
                  </a:lnTo>
                  <a:lnTo>
                    <a:pt x="666381" y="164528"/>
                  </a:lnTo>
                  <a:lnTo>
                    <a:pt x="716356" y="173888"/>
                  </a:lnTo>
                  <a:lnTo>
                    <a:pt x="766419" y="183515"/>
                  </a:lnTo>
                  <a:lnTo>
                    <a:pt x="816584" y="193421"/>
                  </a:lnTo>
                  <a:lnTo>
                    <a:pt x="866914" y="203619"/>
                  </a:lnTo>
                  <a:lnTo>
                    <a:pt x="917448" y="214122"/>
                  </a:lnTo>
                  <a:lnTo>
                    <a:pt x="1032510" y="247650"/>
                  </a:lnTo>
                  <a:lnTo>
                    <a:pt x="1037844" y="249326"/>
                  </a:lnTo>
                  <a:lnTo>
                    <a:pt x="1258062" y="318516"/>
                  </a:lnTo>
                  <a:lnTo>
                    <a:pt x="1445399" y="394589"/>
                  </a:lnTo>
                  <a:lnTo>
                    <a:pt x="1444752" y="395478"/>
                  </a:lnTo>
                  <a:lnTo>
                    <a:pt x="1460754" y="403098"/>
                  </a:lnTo>
                  <a:lnTo>
                    <a:pt x="1537716" y="439674"/>
                  </a:lnTo>
                  <a:lnTo>
                    <a:pt x="1626108" y="483108"/>
                  </a:lnTo>
                  <a:lnTo>
                    <a:pt x="1708404" y="527304"/>
                  </a:lnTo>
                  <a:lnTo>
                    <a:pt x="1790700" y="576834"/>
                  </a:lnTo>
                  <a:lnTo>
                    <a:pt x="1845564" y="620268"/>
                  </a:lnTo>
                  <a:lnTo>
                    <a:pt x="1900428" y="669798"/>
                  </a:lnTo>
                  <a:lnTo>
                    <a:pt x="1949958" y="719328"/>
                  </a:lnTo>
                  <a:lnTo>
                    <a:pt x="1994154" y="768858"/>
                  </a:lnTo>
                  <a:lnTo>
                    <a:pt x="2065020" y="873252"/>
                  </a:lnTo>
                  <a:lnTo>
                    <a:pt x="2158746" y="1015746"/>
                  </a:lnTo>
                  <a:lnTo>
                    <a:pt x="2171941" y="1048512"/>
                  </a:lnTo>
                  <a:lnTo>
                    <a:pt x="2169401" y="1048512"/>
                  </a:lnTo>
                  <a:lnTo>
                    <a:pt x="2196846" y="1122248"/>
                  </a:lnTo>
                  <a:lnTo>
                    <a:pt x="2208263" y="1152906"/>
                  </a:lnTo>
                  <a:lnTo>
                    <a:pt x="2218944" y="1202436"/>
                  </a:lnTo>
                  <a:lnTo>
                    <a:pt x="2230374" y="1245870"/>
                  </a:lnTo>
                  <a:lnTo>
                    <a:pt x="2251697" y="1322832"/>
                  </a:lnTo>
                  <a:lnTo>
                    <a:pt x="2254466" y="1321943"/>
                  </a:lnTo>
                  <a:lnTo>
                    <a:pt x="2242401" y="1357376"/>
                  </a:lnTo>
                  <a:lnTo>
                    <a:pt x="2230539" y="1402880"/>
                  </a:lnTo>
                  <a:lnTo>
                    <a:pt x="2220087" y="1448346"/>
                  </a:lnTo>
                  <a:lnTo>
                    <a:pt x="2208860" y="1493431"/>
                  </a:lnTo>
                  <a:lnTo>
                    <a:pt x="2194712" y="1537817"/>
                  </a:lnTo>
                  <a:lnTo>
                    <a:pt x="2175497" y="1581150"/>
                  </a:lnTo>
                  <a:lnTo>
                    <a:pt x="2177262" y="1581150"/>
                  </a:lnTo>
                  <a:lnTo>
                    <a:pt x="2131301" y="1668780"/>
                  </a:lnTo>
                  <a:lnTo>
                    <a:pt x="2071103" y="1756410"/>
                  </a:lnTo>
                  <a:lnTo>
                    <a:pt x="1999488" y="1855470"/>
                  </a:lnTo>
                  <a:lnTo>
                    <a:pt x="1955292" y="1905000"/>
                  </a:lnTo>
                  <a:lnTo>
                    <a:pt x="1905762" y="1954530"/>
                  </a:lnTo>
                  <a:lnTo>
                    <a:pt x="1850898" y="2003298"/>
                  </a:lnTo>
                  <a:lnTo>
                    <a:pt x="1796034" y="2047494"/>
                  </a:lnTo>
                  <a:lnTo>
                    <a:pt x="1713738" y="2097024"/>
                  </a:lnTo>
                  <a:lnTo>
                    <a:pt x="1631442" y="2140458"/>
                  </a:lnTo>
                  <a:lnTo>
                    <a:pt x="1543812" y="2189988"/>
                  </a:lnTo>
                  <a:lnTo>
                    <a:pt x="1472184" y="2223770"/>
                  </a:lnTo>
                  <a:lnTo>
                    <a:pt x="1472184" y="2222754"/>
                  </a:lnTo>
                  <a:lnTo>
                    <a:pt x="1268730" y="2311146"/>
                  </a:lnTo>
                  <a:lnTo>
                    <a:pt x="1043940" y="2388108"/>
                  </a:lnTo>
                  <a:lnTo>
                    <a:pt x="928116" y="2415540"/>
                  </a:lnTo>
                  <a:lnTo>
                    <a:pt x="790956" y="2442972"/>
                  </a:lnTo>
                  <a:lnTo>
                    <a:pt x="642366" y="2470404"/>
                  </a:lnTo>
                  <a:lnTo>
                    <a:pt x="499872" y="2497836"/>
                  </a:lnTo>
                  <a:lnTo>
                    <a:pt x="351282" y="2519172"/>
                  </a:lnTo>
                  <a:lnTo>
                    <a:pt x="219456" y="2541270"/>
                  </a:lnTo>
                  <a:lnTo>
                    <a:pt x="159258" y="2552700"/>
                  </a:lnTo>
                  <a:lnTo>
                    <a:pt x="104394" y="2558034"/>
                  </a:lnTo>
                  <a:lnTo>
                    <a:pt x="54864" y="2568702"/>
                  </a:lnTo>
                  <a:lnTo>
                    <a:pt x="11430" y="2580132"/>
                  </a:lnTo>
                  <a:lnTo>
                    <a:pt x="16764" y="2628900"/>
                  </a:lnTo>
                  <a:lnTo>
                    <a:pt x="54864" y="2623566"/>
                  </a:lnTo>
                  <a:lnTo>
                    <a:pt x="104394" y="2612898"/>
                  </a:lnTo>
                  <a:lnTo>
                    <a:pt x="159258" y="2607564"/>
                  </a:lnTo>
                  <a:lnTo>
                    <a:pt x="219456" y="2596134"/>
                  </a:lnTo>
                  <a:lnTo>
                    <a:pt x="351282" y="2574036"/>
                  </a:lnTo>
                  <a:lnTo>
                    <a:pt x="499872" y="2552700"/>
                  </a:lnTo>
                  <a:lnTo>
                    <a:pt x="642366" y="2525268"/>
                  </a:lnTo>
                  <a:lnTo>
                    <a:pt x="790956" y="2497836"/>
                  </a:lnTo>
                  <a:lnTo>
                    <a:pt x="928116" y="2470404"/>
                  </a:lnTo>
                  <a:lnTo>
                    <a:pt x="1054608" y="2436876"/>
                  </a:lnTo>
                  <a:lnTo>
                    <a:pt x="1268730" y="2366010"/>
                  </a:lnTo>
                  <a:lnTo>
                    <a:pt x="1450086" y="2287219"/>
                  </a:lnTo>
                  <a:lnTo>
                    <a:pt x="1472184" y="2277618"/>
                  </a:lnTo>
                  <a:lnTo>
                    <a:pt x="1488948" y="2272284"/>
                  </a:lnTo>
                  <a:lnTo>
                    <a:pt x="1581912" y="2228850"/>
                  </a:lnTo>
                  <a:lnTo>
                    <a:pt x="1669542" y="2179320"/>
                  </a:lnTo>
                  <a:lnTo>
                    <a:pt x="1752600" y="2135124"/>
                  </a:lnTo>
                  <a:lnTo>
                    <a:pt x="1823466" y="2091690"/>
                  </a:lnTo>
                  <a:lnTo>
                    <a:pt x="1865045" y="2061565"/>
                  </a:lnTo>
                  <a:lnTo>
                    <a:pt x="1903806" y="2030272"/>
                  </a:lnTo>
                  <a:lnTo>
                    <a:pt x="1940064" y="1997824"/>
                  </a:lnTo>
                  <a:lnTo>
                    <a:pt x="1974113" y="1964194"/>
                  </a:lnTo>
                  <a:lnTo>
                    <a:pt x="2006257" y="1929384"/>
                  </a:lnTo>
                  <a:lnTo>
                    <a:pt x="2036775" y="1893379"/>
                  </a:lnTo>
                  <a:lnTo>
                    <a:pt x="2065997" y="1856193"/>
                  </a:lnTo>
                  <a:lnTo>
                    <a:pt x="2094204" y="1817789"/>
                  </a:lnTo>
                  <a:lnTo>
                    <a:pt x="2121700" y="1778190"/>
                  </a:lnTo>
                  <a:lnTo>
                    <a:pt x="2148789" y="1737360"/>
                  </a:lnTo>
                  <a:lnTo>
                    <a:pt x="2175764" y="1695310"/>
                  </a:lnTo>
                  <a:lnTo>
                    <a:pt x="2202942" y="1652016"/>
                  </a:lnTo>
                  <a:lnTo>
                    <a:pt x="2230374" y="1581150"/>
                  </a:lnTo>
                  <a:lnTo>
                    <a:pt x="2268474" y="1476756"/>
                  </a:lnTo>
                  <a:lnTo>
                    <a:pt x="2279142" y="1427226"/>
                  </a:lnTo>
                  <a:lnTo>
                    <a:pt x="2290559" y="1383030"/>
                  </a:lnTo>
                  <a:lnTo>
                    <a:pt x="2301227" y="1344930"/>
                  </a:lnTo>
                  <a:lnTo>
                    <a:pt x="2307336" y="1328166"/>
                  </a:lnTo>
                  <a:close/>
                </a:path>
                <a:path w="2614929" h="2628900">
                  <a:moveTo>
                    <a:pt x="2614422" y="22098"/>
                  </a:moveTo>
                  <a:lnTo>
                    <a:pt x="2581656" y="22098"/>
                  </a:lnTo>
                  <a:lnTo>
                    <a:pt x="2581656" y="2453640"/>
                  </a:lnTo>
                  <a:lnTo>
                    <a:pt x="2614422" y="2453640"/>
                  </a:lnTo>
                  <a:lnTo>
                    <a:pt x="2614422" y="220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21617" y="2440178"/>
              <a:ext cx="99060" cy="647700"/>
            </a:xfrm>
            <a:custGeom>
              <a:avLst/>
              <a:gdLst/>
              <a:ahLst/>
              <a:cxnLst/>
              <a:rect l="l" t="t" r="r" b="b"/>
              <a:pathLst>
                <a:path w="99060" h="647700">
                  <a:moveTo>
                    <a:pt x="99060" y="0"/>
                  </a:moveTo>
                  <a:lnTo>
                    <a:pt x="82295" y="5333"/>
                  </a:lnTo>
                  <a:lnTo>
                    <a:pt x="66293" y="16001"/>
                  </a:lnTo>
                  <a:lnTo>
                    <a:pt x="54863" y="32765"/>
                  </a:lnTo>
                  <a:lnTo>
                    <a:pt x="49529" y="54863"/>
                  </a:lnTo>
                  <a:lnTo>
                    <a:pt x="49529" y="268985"/>
                  </a:lnTo>
                  <a:lnTo>
                    <a:pt x="44195" y="290321"/>
                  </a:lnTo>
                  <a:lnTo>
                    <a:pt x="32765" y="307085"/>
                  </a:lnTo>
                  <a:lnTo>
                    <a:pt x="22098" y="318515"/>
                  </a:lnTo>
                  <a:lnTo>
                    <a:pt x="0" y="323849"/>
                  </a:lnTo>
                  <a:lnTo>
                    <a:pt x="22098" y="329183"/>
                  </a:lnTo>
                  <a:lnTo>
                    <a:pt x="32765" y="339851"/>
                  </a:lnTo>
                  <a:lnTo>
                    <a:pt x="44195" y="356615"/>
                  </a:lnTo>
                  <a:lnTo>
                    <a:pt x="49529" y="378713"/>
                  </a:lnTo>
                  <a:lnTo>
                    <a:pt x="49529" y="592835"/>
                  </a:lnTo>
                  <a:lnTo>
                    <a:pt x="54863" y="614171"/>
                  </a:lnTo>
                  <a:lnTo>
                    <a:pt x="66293" y="630935"/>
                  </a:lnTo>
                  <a:lnTo>
                    <a:pt x="82295" y="641603"/>
                  </a:lnTo>
                  <a:lnTo>
                    <a:pt x="99060" y="647699"/>
                  </a:lnTo>
                </a:path>
              </a:pathLst>
            </a:custGeom>
            <a:ln w="164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36291" y="3052210"/>
              <a:ext cx="87337" cy="86575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5445893" y="1686308"/>
            <a:ext cx="15494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i="1" spc="-50" dirty="0">
                <a:latin typeface="Times New Roman"/>
                <a:cs typeface="Times New Roman"/>
              </a:rPr>
              <a:t>y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8551" y="1752295"/>
            <a:ext cx="140970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190" dirty="0">
                <a:latin typeface="Consolas"/>
                <a:cs typeface="Consolas"/>
              </a:rPr>
              <a:t>ℓ</a:t>
            </a:r>
            <a:endParaRPr sz="2100">
              <a:latin typeface="Consolas"/>
              <a:cs typeface="Consola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29051" y="3007235"/>
            <a:ext cx="156210" cy="3790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i="1" spc="-50" dirty="0">
                <a:latin typeface="Times New Roman"/>
                <a:cs typeface="Times New Roman"/>
              </a:rPr>
              <a:t>x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33295" y="3098800"/>
            <a:ext cx="18986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i="1" spc="-50" dirty="0">
                <a:latin typeface="Times New Roman"/>
                <a:cs typeface="Times New Roman"/>
              </a:rPr>
              <a:t>F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49653" y="2533345"/>
            <a:ext cx="158750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i="1" spc="-50" dirty="0">
                <a:latin typeface="Times New Roman"/>
                <a:cs typeface="Times New Roman"/>
              </a:rPr>
              <a:t>p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2715" y="4706352"/>
            <a:ext cx="6043930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2735"/>
              </a:lnSpc>
              <a:spcBef>
                <a:spcPts val="100"/>
              </a:spcBef>
              <a:tabLst>
                <a:tab pos="956310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Тогда</a:t>
            </a:r>
            <a:r>
              <a:rPr sz="2400" dirty="0">
                <a:latin typeface="Times New Roman"/>
                <a:cs typeface="Times New Roman"/>
              </a:rPr>
              <a:t>	получим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marL="3346450">
              <a:lnSpc>
                <a:spcPts val="2590"/>
              </a:lnSpc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–2</a:t>
            </a:r>
            <a:r>
              <a:rPr sz="2400" i="1" spc="-20" dirty="0">
                <a:latin typeface="Times New Roman"/>
                <a:cs typeface="Times New Roman"/>
              </a:rPr>
              <a:t>px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ts val="2570"/>
              </a:lnSpc>
            </a:pP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директрисы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фокуса:</a:t>
            </a:r>
            <a:endParaRPr sz="2400">
              <a:latin typeface="Times New Roman"/>
              <a:cs typeface="Times New Roman"/>
            </a:endParaRPr>
          </a:p>
          <a:p>
            <a:pPr marL="1915795">
              <a:lnSpc>
                <a:spcPts val="2715"/>
              </a:lnSpc>
              <a:tabLst>
                <a:tab pos="3608070" algn="l"/>
                <a:tab pos="4152900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0" dirty="0">
                <a:latin typeface="Times New Roman"/>
                <a:cs typeface="Times New Roman"/>
              </a:rPr>
              <a:t>(–0,5</a:t>
            </a:r>
            <a:r>
              <a:rPr sz="2400" i="1" spc="-10" dirty="0">
                <a:latin typeface="Times New Roman"/>
                <a:cs typeface="Times New Roman"/>
              </a:rPr>
              <a:t>p</a:t>
            </a:r>
            <a:r>
              <a:rPr sz="2400" spc="-10" dirty="0">
                <a:latin typeface="Times New Roman"/>
                <a:cs typeface="Times New Roman"/>
              </a:rPr>
              <a:t>;0)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16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0,5</a:t>
            </a:r>
            <a:r>
              <a:rPr sz="2400" i="1" dirty="0">
                <a:latin typeface="Times New Roman"/>
                <a:cs typeface="Times New Roman"/>
              </a:rPr>
              <a:t>p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79778" y="5035536"/>
            <a:ext cx="3810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(5)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83" y="151878"/>
            <a:ext cx="84747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33195" algn="l"/>
                <a:tab pos="2724150" algn="l"/>
                <a:tab pos="4322445" algn="l"/>
                <a:tab pos="5059680" algn="l"/>
                <a:tab pos="6100445" algn="l"/>
                <a:tab pos="7814309" algn="l"/>
              </a:tabLst>
            </a:pPr>
            <a:r>
              <a:rPr sz="2400" u="none" spc="-10" dirty="0"/>
              <a:t>Выберем</a:t>
            </a:r>
            <a:r>
              <a:rPr sz="2400" u="none" dirty="0"/>
              <a:t>	</a:t>
            </a:r>
            <a:r>
              <a:rPr sz="2400" u="none" spc="-10" dirty="0"/>
              <a:t>систему</a:t>
            </a:r>
            <a:r>
              <a:rPr sz="2400" u="none" dirty="0"/>
              <a:t>	</a:t>
            </a:r>
            <a:r>
              <a:rPr sz="2400" u="none" spc="-10" dirty="0"/>
              <a:t>координат</a:t>
            </a:r>
            <a:r>
              <a:rPr sz="2400" u="none" dirty="0"/>
              <a:t>	</a:t>
            </a:r>
            <a:r>
              <a:rPr sz="2400" u="none" spc="-20" dirty="0"/>
              <a:t>так,</a:t>
            </a:r>
            <a:r>
              <a:rPr sz="2400" u="none" dirty="0"/>
              <a:t>	</a:t>
            </a:r>
            <a:r>
              <a:rPr sz="2400" u="none" spc="-10" dirty="0"/>
              <a:t>чтобы</a:t>
            </a:r>
            <a:r>
              <a:rPr sz="2400" u="none" dirty="0"/>
              <a:t>	</a:t>
            </a:r>
            <a:r>
              <a:rPr sz="2400" u="none" spc="-10" dirty="0"/>
              <a:t>директриса</a:t>
            </a:r>
            <a:r>
              <a:rPr sz="2400" u="none" dirty="0"/>
              <a:t>	</a:t>
            </a:r>
            <a:r>
              <a:rPr sz="2400" u="none" spc="-20" dirty="0"/>
              <a:t>была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619176" y="463657"/>
            <a:ext cx="8194040" cy="101346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indent="-635" algn="just">
              <a:lnSpc>
                <a:spcPts val="2450"/>
              </a:lnSpc>
              <a:spcBef>
                <a:spcPts val="540"/>
              </a:spcBef>
            </a:pPr>
            <a:r>
              <a:rPr sz="2400" dirty="0">
                <a:latin typeface="Times New Roman"/>
                <a:cs typeface="Times New Roman"/>
              </a:rPr>
              <a:t>перпендикулярна</a:t>
            </a:r>
            <a:r>
              <a:rPr sz="2400" spc="415" dirty="0">
                <a:latin typeface="Times New Roman"/>
                <a:cs typeface="Times New Roman"/>
              </a:rPr>
              <a:t>   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4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фокус</a:t>
            </a:r>
            <a:r>
              <a:rPr sz="2400" spc="4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лежал</a:t>
            </a:r>
            <a:r>
              <a:rPr sz="2400" spc="409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40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положительной </a:t>
            </a:r>
            <a:r>
              <a:rPr sz="2400" dirty="0">
                <a:latin typeface="Times New Roman"/>
                <a:cs typeface="Times New Roman"/>
              </a:rPr>
              <a:t>(отрицательной)</a:t>
            </a:r>
            <a:r>
              <a:rPr sz="2400" spc="4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части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42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i="1" spc="4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4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i="1" spc="4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была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одинаковом </a:t>
            </a:r>
            <a:r>
              <a:rPr sz="2400" dirty="0">
                <a:latin typeface="Times New Roman"/>
                <a:cs typeface="Times New Roman"/>
              </a:rPr>
              <a:t>расстоянии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директрисы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(рис.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рис.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3):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8994" y="4640041"/>
            <a:ext cx="5710555" cy="7156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88900" marR="5080" indent="-76835">
              <a:lnSpc>
                <a:spcPts val="2550"/>
              </a:lnSpc>
              <a:spcBef>
                <a:spcPts val="459"/>
              </a:spcBef>
            </a:pPr>
            <a:r>
              <a:rPr sz="2400" dirty="0">
                <a:latin typeface="Times New Roman"/>
                <a:cs typeface="Times New Roman"/>
              </a:rPr>
              <a:t>Тогда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будет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иметь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вид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директрисы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фокуса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получим: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94049" y="4640058"/>
            <a:ext cx="2020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626235" algn="l"/>
              </a:tabLst>
            </a:pP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Symbol"/>
                <a:cs typeface="Symbol"/>
              </a:rPr>
              <a:t></a:t>
            </a:r>
            <a:r>
              <a:rPr sz="2400" spc="-20" dirty="0">
                <a:latin typeface="Times New Roman"/>
                <a:cs typeface="Times New Roman"/>
              </a:rPr>
              <a:t>2</a:t>
            </a:r>
            <a:r>
              <a:rPr sz="2400" i="1" spc="-20" dirty="0">
                <a:latin typeface="Times New Roman"/>
                <a:cs typeface="Times New Roman"/>
              </a:rPr>
              <a:t>py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(6)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7343" y="5288520"/>
            <a:ext cx="8197215" cy="1330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9750" algn="ctr">
              <a:lnSpc>
                <a:spcPts val="2690"/>
              </a:lnSpc>
              <a:spcBef>
                <a:spcPts val="100"/>
              </a:spcBef>
              <a:tabLst>
                <a:tab pos="1858010" algn="l"/>
                <a:tab pos="2250440" algn="l"/>
              </a:tabLst>
            </a:pP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(0;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0,5</a:t>
            </a:r>
            <a:r>
              <a:rPr sz="2400" i="1" spc="-20" dirty="0">
                <a:latin typeface="Times New Roman"/>
                <a:cs typeface="Times New Roman"/>
              </a:rPr>
              <a:t>p</a:t>
            </a:r>
            <a:r>
              <a:rPr sz="2400" spc="-2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725" dirty="0">
                <a:latin typeface="Lucida Sans Unicode"/>
                <a:cs typeface="Lucida Sans Unicode"/>
              </a:rPr>
              <a:t>ℓ</a:t>
            </a:r>
            <a:r>
              <a:rPr sz="2400" spc="-16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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0,5</a:t>
            </a:r>
            <a:r>
              <a:rPr sz="2400" i="1" dirty="0">
                <a:latin typeface="Times New Roman"/>
                <a:cs typeface="Times New Roman"/>
              </a:rPr>
              <a:t>p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0.</a:t>
            </a:r>
            <a:endParaRPr sz="2400">
              <a:latin typeface="Times New Roman"/>
              <a:cs typeface="Times New Roman"/>
            </a:endParaRPr>
          </a:p>
          <a:p>
            <a:pPr marL="12700" marR="5080" indent="1270" algn="just">
              <a:lnSpc>
                <a:spcPts val="2450"/>
              </a:lnSpc>
              <a:spcBef>
                <a:spcPts val="250"/>
              </a:spcBef>
            </a:pPr>
            <a:r>
              <a:rPr sz="2400" dirty="0">
                <a:latin typeface="Times New Roman"/>
                <a:cs typeface="Times New Roman"/>
              </a:rPr>
              <a:t>Уравнения</a:t>
            </a:r>
            <a:r>
              <a:rPr sz="2400" spc="24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(5)</a:t>
            </a:r>
            <a:r>
              <a:rPr sz="2400" spc="24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29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(6)</a:t>
            </a:r>
            <a:r>
              <a:rPr sz="2400" spc="229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тоже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каноническими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уравнениями</a:t>
            </a:r>
            <a:r>
              <a:rPr sz="2400" b="1" i="1" spc="254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параболы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2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соответствующие</a:t>
            </a:r>
            <a:r>
              <a:rPr sz="2400" spc="25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им</a:t>
            </a:r>
            <a:r>
              <a:rPr sz="2400" spc="254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системы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каноническими</a:t>
            </a:r>
            <a:r>
              <a:rPr sz="2400" b="1" i="1" spc="-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системами</a:t>
            </a:r>
            <a:r>
              <a:rPr sz="2400" b="1" i="1" spc="-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3993" y="2641755"/>
            <a:ext cx="139065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i="1" spc="-50" dirty="0">
                <a:latin typeface="Times New Roman"/>
                <a:cs typeface="Times New Roman"/>
              </a:rPr>
              <a:t>p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11475" y="2466339"/>
            <a:ext cx="162560" cy="2946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i="1" spc="-50" dirty="0">
                <a:latin typeface="Times New Roman"/>
                <a:cs typeface="Times New Roman"/>
              </a:rPr>
              <a:t>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6419" y="2264409"/>
            <a:ext cx="13462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i="1" spc="-50" dirty="0">
                <a:latin typeface="Times New Roman"/>
                <a:cs typeface="Times New Roman"/>
              </a:rPr>
              <a:t>x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90417" y="1775816"/>
            <a:ext cx="121920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160" dirty="0">
                <a:latin typeface="Consolas"/>
                <a:cs typeface="Consolas"/>
              </a:rPr>
              <a:t>ℓ</a:t>
            </a:r>
            <a:endParaRPr sz="1750">
              <a:latin typeface="Consolas"/>
              <a:cs typeface="Consola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137041" y="1642364"/>
            <a:ext cx="2190750" cy="2703195"/>
            <a:chOff x="2137041" y="1642364"/>
            <a:chExt cx="2190750" cy="2703195"/>
          </a:xfrm>
        </p:grpSpPr>
        <p:sp>
          <p:nvSpPr>
            <p:cNvPr id="12" name="object 12"/>
            <p:cNvSpPr/>
            <p:nvPr/>
          </p:nvSpPr>
          <p:spPr>
            <a:xfrm>
              <a:off x="2146185" y="3677666"/>
              <a:ext cx="1889125" cy="0"/>
            </a:xfrm>
            <a:custGeom>
              <a:avLst/>
              <a:gdLst/>
              <a:ahLst/>
              <a:cxnLst/>
              <a:rect l="l" t="t" r="r" b="b"/>
              <a:pathLst>
                <a:path w="1889125">
                  <a:moveTo>
                    <a:pt x="0" y="0"/>
                  </a:moveTo>
                  <a:lnTo>
                    <a:pt x="1888997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57459" y="3631946"/>
              <a:ext cx="219710" cy="96520"/>
            </a:xfrm>
            <a:custGeom>
              <a:avLst/>
              <a:gdLst/>
              <a:ahLst/>
              <a:cxnLst/>
              <a:rect l="l" t="t" r="r" b="b"/>
              <a:pathLst>
                <a:path w="219710" h="96520">
                  <a:moveTo>
                    <a:pt x="219456" y="50291"/>
                  </a:moveTo>
                  <a:lnTo>
                    <a:pt x="0" y="0"/>
                  </a:lnTo>
                  <a:lnTo>
                    <a:pt x="68580" y="50291"/>
                  </a:lnTo>
                  <a:lnTo>
                    <a:pt x="0" y="96012"/>
                  </a:lnTo>
                  <a:lnTo>
                    <a:pt x="219456" y="502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29749" y="1779524"/>
              <a:ext cx="0" cy="2566035"/>
            </a:xfrm>
            <a:custGeom>
              <a:avLst/>
              <a:gdLst/>
              <a:ahLst/>
              <a:cxnLst/>
              <a:rect l="l" t="t" r="r" b="b"/>
              <a:pathLst>
                <a:path h="2566035">
                  <a:moveTo>
                    <a:pt x="0" y="2565654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84029" y="1642364"/>
              <a:ext cx="96520" cy="219710"/>
            </a:xfrm>
            <a:custGeom>
              <a:avLst/>
              <a:gdLst/>
              <a:ahLst/>
              <a:cxnLst/>
              <a:rect l="l" t="t" r="r" b="b"/>
              <a:pathLst>
                <a:path w="96520" h="219710">
                  <a:moveTo>
                    <a:pt x="96012" y="219456"/>
                  </a:moveTo>
                  <a:lnTo>
                    <a:pt x="50291" y="0"/>
                  </a:lnTo>
                  <a:lnTo>
                    <a:pt x="0" y="219456"/>
                  </a:lnTo>
                  <a:lnTo>
                    <a:pt x="50291" y="150876"/>
                  </a:lnTo>
                  <a:lnTo>
                    <a:pt x="96012" y="2194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44861" y="3369056"/>
              <a:ext cx="72390" cy="7239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95459" y="3369056"/>
              <a:ext cx="67818" cy="7239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55963" y="3373628"/>
              <a:ext cx="72389" cy="7239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137041" y="1788667"/>
              <a:ext cx="2190750" cy="2172970"/>
            </a:xfrm>
            <a:custGeom>
              <a:avLst/>
              <a:gdLst/>
              <a:ahLst/>
              <a:cxnLst/>
              <a:rect l="l" t="t" r="r" b="b"/>
              <a:pathLst>
                <a:path w="2190750" h="2172970">
                  <a:moveTo>
                    <a:pt x="2039861" y="2145030"/>
                  </a:moveTo>
                  <a:lnTo>
                    <a:pt x="13716" y="2145030"/>
                  </a:lnTo>
                  <a:lnTo>
                    <a:pt x="13716" y="2172474"/>
                  </a:lnTo>
                  <a:lnTo>
                    <a:pt x="2039861" y="2172474"/>
                  </a:lnTo>
                  <a:lnTo>
                    <a:pt x="2039861" y="2145030"/>
                  </a:lnTo>
                  <a:close/>
                </a:path>
                <a:path w="2190750" h="2172970">
                  <a:moveTo>
                    <a:pt x="2190750" y="13716"/>
                  </a:moveTo>
                  <a:lnTo>
                    <a:pt x="2149602" y="4572"/>
                  </a:lnTo>
                  <a:lnTo>
                    <a:pt x="2135886" y="45720"/>
                  </a:lnTo>
                  <a:lnTo>
                    <a:pt x="2131314" y="86868"/>
                  </a:lnTo>
                  <a:lnTo>
                    <a:pt x="2122170" y="132588"/>
                  </a:lnTo>
                  <a:lnTo>
                    <a:pt x="2113026" y="182880"/>
                  </a:lnTo>
                  <a:lnTo>
                    <a:pt x="2099310" y="292608"/>
                  </a:lnTo>
                  <a:lnTo>
                    <a:pt x="2076450" y="411480"/>
                  </a:lnTo>
                  <a:lnTo>
                    <a:pt x="2058162" y="534924"/>
                  </a:lnTo>
                  <a:lnTo>
                    <a:pt x="2035302" y="653796"/>
                  </a:lnTo>
                  <a:lnTo>
                    <a:pt x="1985010" y="864108"/>
                  </a:lnTo>
                  <a:lnTo>
                    <a:pt x="1921002" y="1051560"/>
                  </a:lnTo>
                  <a:lnTo>
                    <a:pt x="1893938" y="1125004"/>
                  </a:lnTo>
                  <a:lnTo>
                    <a:pt x="1893570" y="1124712"/>
                  </a:lnTo>
                  <a:lnTo>
                    <a:pt x="1872500" y="1172629"/>
                  </a:lnTo>
                  <a:lnTo>
                    <a:pt x="1851266" y="1219695"/>
                  </a:lnTo>
                  <a:lnTo>
                    <a:pt x="1829536" y="1266215"/>
                  </a:lnTo>
                  <a:lnTo>
                    <a:pt x="1807286" y="1311795"/>
                  </a:lnTo>
                  <a:lnTo>
                    <a:pt x="1784032" y="1357071"/>
                  </a:lnTo>
                  <a:lnTo>
                    <a:pt x="1759585" y="1401991"/>
                  </a:lnTo>
                  <a:lnTo>
                    <a:pt x="1733702" y="1446669"/>
                  </a:lnTo>
                  <a:lnTo>
                    <a:pt x="1706118" y="1491234"/>
                  </a:lnTo>
                  <a:lnTo>
                    <a:pt x="1669542" y="1536954"/>
                  </a:lnTo>
                  <a:lnTo>
                    <a:pt x="1628394" y="1587246"/>
                  </a:lnTo>
                  <a:lnTo>
                    <a:pt x="1587246" y="1628394"/>
                  </a:lnTo>
                  <a:lnTo>
                    <a:pt x="1546098" y="1664970"/>
                  </a:lnTo>
                  <a:lnTo>
                    <a:pt x="1463802" y="1724406"/>
                  </a:lnTo>
                  <a:lnTo>
                    <a:pt x="1390650" y="1774698"/>
                  </a:lnTo>
                  <a:lnTo>
                    <a:pt x="1301000" y="1815045"/>
                  </a:lnTo>
                  <a:lnTo>
                    <a:pt x="1226058" y="1838706"/>
                  </a:lnTo>
                  <a:lnTo>
                    <a:pt x="1184910" y="1847850"/>
                  </a:lnTo>
                  <a:lnTo>
                    <a:pt x="1147572" y="1856994"/>
                  </a:lnTo>
                  <a:lnTo>
                    <a:pt x="1115568" y="1866138"/>
                  </a:lnTo>
                  <a:lnTo>
                    <a:pt x="1096911" y="1872361"/>
                  </a:lnTo>
                  <a:lnTo>
                    <a:pt x="1097280" y="1870710"/>
                  </a:lnTo>
                  <a:lnTo>
                    <a:pt x="1052322" y="1856257"/>
                  </a:lnTo>
                  <a:lnTo>
                    <a:pt x="1007300" y="1844967"/>
                  </a:lnTo>
                  <a:lnTo>
                    <a:pt x="962355" y="1834515"/>
                  </a:lnTo>
                  <a:lnTo>
                    <a:pt x="917625" y="1822538"/>
                  </a:lnTo>
                  <a:lnTo>
                    <a:pt x="886968" y="1811604"/>
                  </a:lnTo>
                  <a:lnTo>
                    <a:pt x="886764" y="1811540"/>
                  </a:lnTo>
                  <a:lnTo>
                    <a:pt x="886968" y="1811274"/>
                  </a:lnTo>
                  <a:lnTo>
                    <a:pt x="800100" y="1770126"/>
                  </a:lnTo>
                  <a:lnTo>
                    <a:pt x="753948" y="1740852"/>
                  </a:lnTo>
                  <a:lnTo>
                    <a:pt x="709523" y="1711337"/>
                  </a:lnTo>
                  <a:lnTo>
                    <a:pt x="666927" y="1680806"/>
                  </a:lnTo>
                  <a:lnTo>
                    <a:pt x="626237" y="1648447"/>
                  </a:lnTo>
                  <a:lnTo>
                    <a:pt x="587552" y="1613458"/>
                  </a:lnTo>
                  <a:lnTo>
                    <a:pt x="550989" y="1575041"/>
                  </a:lnTo>
                  <a:lnTo>
                    <a:pt x="480060" y="1486662"/>
                  </a:lnTo>
                  <a:lnTo>
                    <a:pt x="438912" y="1418082"/>
                  </a:lnTo>
                  <a:lnTo>
                    <a:pt x="402336" y="1354074"/>
                  </a:lnTo>
                  <a:lnTo>
                    <a:pt x="365645" y="1279918"/>
                  </a:lnTo>
                  <a:lnTo>
                    <a:pt x="329184" y="1197864"/>
                  </a:lnTo>
                  <a:lnTo>
                    <a:pt x="263931" y="1046988"/>
                  </a:lnTo>
                  <a:lnTo>
                    <a:pt x="265176" y="1046988"/>
                  </a:lnTo>
                  <a:lnTo>
                    <a:pt x="201168" y="859536"/>
                  </a:lnTo>
                  <a:lnTo>
                    <a:pt x="173736" y="763524"/>
                  </a:lnTo>
                  <a:lnTo>
                    <a:pt x="150876" y="649224"/>
                  </a:lnTo>
                  <a:lnTo>
                    <a:pt x="105156" y="406908"/>
                  </a:lnTo>
                  <a:lnTo>
                    <a:pt x="86868" y="288036"/>
                  </a:lnTo>
                  <a:lnTo>
                    <a:pt x="68580" y="178308"/>
                  </a:lnTo>
                  <a:lnTo>
                    <a:pt x="59436" y="128016"/>
                  </a:lnTo>
                  <a:lnTo>
                    <a:pt x="54864" y="82296"/>
                  </a:lnTo>
                  <a:lnTo>
                    <a:pt x="45720" y="41148"/>
                  </a:lnTo>
                  <a:lnTo>
                    <a:pt x="41148" y="0"/>
                  </a:lnTo>
                  <a:lnTo>
                    <a:pt x="0" y="9144"/>
                  </a:lnTo>
                  <a:lnTo>
                    <a:pt x="0" y="41148"/>
                  </a:lnTo>
                  <a:lnTo>
                    <a:pt x="9144" y="82296"/>
                  </a:lnTo>
                  <a:lnTo>
                    <a:pt x="13716" y="128016"/>
                  </a:lnTo>
                  <a:lnTo>
                    <a:pt x="22860" y="178308"/>
                  </a:lnTo>
                  <a:lnTo>
                    <a:pt x="41148" y="288036"/>
                  </a:lnTo>
                  <a:lnTo>
                    <a:pt x="59436" y="406908"/>
                  </a:lnTo>
                  <a:lnTo>
                    <a:pt x="105156" y="649224"/>
                  </a:lnTo>
                  <a:lnTo>
                    <a:pt x="128016" y="763524"/>
                  </a:lnTo>
                  <a:lnTo>
                    <a:pt x="160020" y="873252"/>
                  </a:lnTo>
                  <a:lnTo>
                    <a:pt x="219456" y="1046988"/>
                  </a:lnTo>
                  <a:lnTo>
                    <a:pt x="242316" y="1101547"/>
                  </a:lnTo>
                  <a:lnTo>
                    <a:pt x="279171" y="1189329"/>
                  </a:lnTo>
                  <a:lnTo>
                    <a:pt x="299605" y="1236624"/>
                  </a:lnTo>
                  <a:lnTo>
                    <a:pt x="320687" y="1283627"/>
                  </a:lnTo>
                  <a:lnTo>
                    <a:pt x="342620" y="1330198"/>
                  </a:lnTo>
                  <a:lnTo>
                    <a:pt x="365645" y="1376210"/>
                  </a:lnTo>
                  <a:lnTo>
                    <a:pt x="389978" y="1421523"/>
                  </a:lnTo>
                  <a:lnTo>
                    <a:pt x="415848" y="1466011"/>
                  </a:lnTo>
                  <a:lnTo>
                    <a:pt x="443484" y="1509522"/>
                  </a:lnTo>
                  <a:lnTo>
                    <a:pt x="472503" y="1550873"/>
                  </a:lnTo>
                  <a:lnTo>
                    <a:pt x="503986" y="1589913"/>
                  </a:lnTo>
                  <a:lnTo>
                    <a:pt x="537743" y="1626743"/>
                  </a:lnTo>
                  <a:lnTo>
                    <a:pt x="573582" y="1661452"/>
                  </a:lnTo>
                  <a:lnTo>
                    <a:pt x="611301" y="1694154"/>
                  </a:lnTo>
                  <a:lnTo>
                    <a:pt x="650722" y="1724926"/>
                  </a:lnTo>
                  <a:lnTo>
                    <a:pt x="691654" y="1753882"/>
                  </a:lnTo>
                  <a:lnTo>
                    <a:pt x="733882" y="1781111"/>
                  </a:lnTo>
                  <a:lnTo>
                    <a:pt x="777240" y="1806702"/>
                  </a:lnTo>
                  <a:lnTo>
                    <a:pt x="826490" y="1832140"/>
                  </a:lnTo>
                  <a:lnTo>
                    <a:pt x="873252" y="1851596"/>
                  </a:lnTo>
                  <a:lnTo>
                    <a:pt x="921181" y="1867763"/>
                  </a:lnTo>
                  <a:lnTo>
                    <a:pt x="968768" y="1881187"/>
                  </a:lnTo>
                  <a:lnTo>
                    <a:pt x="1017968" y="1893836"/>
                  </a:lnTo>
                  <a:lnTo>
                    <a:pt x="1069848" y="1907286"/>
                  </a:lnTo>
                  <a:lnTo>
                    <a:pt x="1088136" y="1911858"/>
                  </a:lnTo>
                  <a:lnTo>
                    <a:pt x="1092200" y="1893570"/>
                  </a:lnTo>
                  <a:lnTo>
                    <a:pt x="1097280" y="1916430"/>
                  </a:lnTo>
                  <a:lnTo>
                    <a:pt x="1143546" y="1904619"/>
                  </a:lnTo>
                  <a:lnTo>
                    <a:pt x="1189850" y="1892833"/>
                  </a:lnTo>
                  <a:lnTo>
                    <a:pt x="1235938" y="1880425"/>
                  </a:lnTo>
                  <a:lnTo>
                    <a:pt x="1281582" y="1866722"/>
                  </a:lnTo>
                  <a:lnTo>
                    <a:pt x="1299210" y="1860588"/>
                  </a:lnTo>
                  <a:lnTo>
                    <a:pt x="1312926" y="1855825"/>
                  </a:lnTo>
                  <a:lnTo>
                    <a:pt x="1370596" y="1832813"/>
                  </a:lnTo>
                  <a:lnTo>
                    <a:pt x="1413510" y="1811274"/>
                  </a:lnTo>
                  <a:lnTo>
                    <a:pt x="1459814" y="1782114"/>
                  </a:lnTo>
                  <a:lnTo>
                    <a:pt x="1503629" y="1752587"/>
                  </a:lnTo>
                  <a:lnTo>
                    <a:pt x="1545082" y="1722272"/>
                  </a:lnTo>
                  <a:lnTo>
                    <a:pt x="1584286" y="1690789"/>
                  </a:lnTo>
                  <a:lnTo>
                    <a:pt x="1621370" y="1657731"/>
                  </a:lnTo>
                  <a:lnTo>
                    <a:pt x="1656461" y="1622691"/>
                  </a:lnTo>
                  <a:lnTo>
                    <a:pt x="1689671" y="1585264"/>
                  </a:lnTo>
                  <a:lnTo>
                    <a:pt x="1721129" y="1545056"/>
                  </a:lnTo>
                  <a:lnTo>
                    <a:pt x="1750949" y="1501660"/>
                  </a:lnTo>
                  <a:lnTo>
                    <a:pt x="1779270" y="1454658"/>
                  </a:lnTo>
                  <a:lnTo>
                    <a:pt x="1804885" y="1408950"/>
                  </a:lnTo>
                  <a:lnTo>
                    <a:pt x="1829536" y="1362735"/>
                  </a:lnTo>
                  <a:lnTo>
                    <a:pt x="1853247" y="1316024"/>
                  </a:lnTo>
                  <a:lnTo>
                    <a:pt x="1876018" y="1268844"/>
                  </a:lnTo>
                  <a:lnTo>
                    <a:pt x="1897875" y="1221219"/>
                  </a:lnTo>
                  <a:lnTo>
                    <a:pt x="1918817" y="1173200"/>
                  </a:lnTo>
                  <a:lnTo>
                    <a:pt x="1938870" y="1124775"/>
                  </a:lnTo>
                  <a:lnTo>
                    <a:pt x="1958035" y="1076007"/>
                  </a:lnTo>
                  <a:lnTo>
                    <a:pt x="1976335" y="1026896"/>
                  </a:lnTo>
                  <a:lnTo>
                    <a:pt x="1993785" y="977480"/>
                  </a:lnTo>
                  <a:lnTo>
                    <a:pt x="2010384" y="927785"/>
                  </a:lnTo>
                  <a:lnTo>
                    <a:pt x="2026158" y="877824"/>
                  </a:lnTo>
                  <a:lnTo>
                    <a:pt x="2053590" y="768096"/>
                  </a:lnTo>
                  <a:lnTo>
                    <a:pt x="2081022" y="653796"/>
                  </a:lnTo>
                  <a:lnTo>
                    <a:pt x="2103882" y="534924"/>
                  </a:lnTo>
                  <a:lnTo>
                    <a:pt x="2122170" y="411480"/>
                  </a:lnTo>
                  <a:lnTo>
                    <a:pt x="2145030" y="292608"/>
                  </a:lnTo>
                  <a:lnTo>
                    <a:pt x="2158746" y="182880"/>
                  </a:lnTo>
                  <a:lnTo>
                    <a:pt x="2167890" y="132588"/>
                  </a:lnTo>
                  <a:lnTo>
                    <a:pt x="2177034" y="86868"/>
                  </a:lnTo>
                  <a:lnTo>
                    <a:pt x="2181606" y="45720"/>
                  </a:lnTo>
                  <a:lnTo>
                    <a:pt x="2190750" y="137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85681" y="3302762"/>
              <a:ext cx="539750" cy="78105"/>
            </a:xfrm>
            <a:custGeom>
              <a:avLst/>
              <a:gdLst/>
              <a:ahLst/>
              <a:cxnLst/>
              <a:rect l="l" t="t" r="r" b="b"/>
              <a:pathLst>
                <a:path w="539750" h="78104">
                  <a:moveTo>
                    <a:pt x="0" y="77724"/>
                  </a:moveTo>
                  <a:lnTo>
                    <a:pt x="4572" y="64008"/>
                  </a:lnTo>
                  <a:lnTo>
                    <a:pt x="13715" y="54863"/>
                  </a:lnTo>
                  <a:lnTo>
                    <a:pt x="27431" y="45720"/>
                  </a:lnTo>
                  <a:lnTo>
                    <a:pt x="41148" y="41148"/>
                  </a:lnTo>
                  <a:lnTo>
                    <a:pt x="224027" y="41148"/>
                  </a:lnTo>
                  <a:lnTo>
                    <a:pt x="242315" y="36575"/>
                  </a:lnTo>
                  <a:lnTo>
                    <a:pt x="256031" y="27432"/>
                  </a:lnTo>
                  <a:lnTo>
                    <a:pt x="265175" y="18287"/>
                  </a:lnTo>
                  <a:lnTo>
                    <a:pt x="269748" y="0"/>
                  </a:lnTo>
                  <a:lnTo>
                    <a:pt x="280515" y="25558"/>
                  </a:lnTo>
                  <a:lnTo>
                    <a:pt x="304883" y="38872"/>
                  </a:lnTo>
                  <a:lnTo>
                    <a:pt x="339081" y="43377"/>
                  </a:lnTo>
                  <a:lnTo>
                    <a:pt x="379338" y="42506"/>
                  </a:lnTo>
                  <a:lnTo>
                    <a:pt x="421881" y="39695"/>
                  </a:lnTo>
                  <a:lnTo>
                    <a:pt x="462940" y="38376"/>
                  </a:lnTo>
                  <a:lnTo>
                    <a:pt x="498743" y="41985"/>
                  </a:lnTo>
                  <a:lnTo>
                    <a:pt x="525519" y="53956"/>
                  </a:lnTo>
                  <a:lnTo>
                    <a:pt x="539496" y="77724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95459" y="3647948"/>
              <a:ext cx="67818" cy="72389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4702695" y="1669795"/>
            <a:ext cx="2190750" cy="2693670"/>
            <a:chOff x="4702695" y="1669795"/>
            <a:chExt cx="2190750" cy="2693670"/>
          </a:xfrm>
        </p:grpSpPr>
        <p:sp>
          <p:nvSpPr>
            <p:cNvPr id="23" name="object 23"/>
            <p:cNvSpPr/>
            <p:nvPr/>
          </p:nvSpPr>
          <p:spPr>
            <a:xfrm>
              <a:off x="4711839" y="2328163"/>
              <a:ext cx="1889125" cy="0"/>
            </a:xfrm>
            <a:custGeom>
              <a:avLst/>
              <a:gdLst/>
              <a:ahLst/>
              <a:cxnLst/>
              <a:rect l="l" t="t" r="r" b="b"/>
              <a:pathLst>
                <a:path w="1889125">
                  <a:moveTo>
                    <a:pt x="0" y="0"/>
                  </a:moveTo>
                  <a:lnTo>
                    <a:pt x="1888985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23100" y="2282443"/>
              <a:ext cx="215265" cy="96520"/>
            </a:xfrm>
            <a:custGeom>
              <a:avLst/>
              <a:gdLst/>
              <a:ahLst/>
              <a:cxnLst/>
              <a:rect l="l" t="t" r="r" b="b"/>
              <a:pathLst>
                <a:path w="215265" h="96519">
                  <a:moveTo>
                    <a:pt x="214896" y="45719"/>
                  </a:moveTo>
                  <a:lnTo>
                    <a:pt x="0" y="0"/>
                  </a:lnTo>
                  <a:lnTo>
                    <a:pt x="68592" y="45719"/>
                  </a:lnTo>
                  <a:lnTo>
                    <a:pt x="0" y="96012"/>
                  </a:lnTo>
                  <a:lnTo>
                    <a:pt x="214896" y="457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795403" y="1802383"/>
              <a:ext cx="0" cy="2561590"/>
            </a:xfrm>
            <a:custGeom>
              <a:avLst/>
              <a:gdLst/>
              <a:ahLst/>
              <a:cxnLst/>
              <a:rect l="l" t="t" r="r" b="b"/>
              <a:pathLst>
                <a:path h="2561590">
                  <a:moveTo>
                    <a:pt x="0" y="2561081"/>
                  </a:moveTo>
                  <a:lnTo>
                    <a:pt x="0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749670" y="1669795"/>
              <a:ext cx="96520" cy="215265"/>
            </a:xfrm>
            <a:custGeom>
              <a:avLst/>
              <a:gdLst/>
              <a:ahLst/>
              <a:cxnLst/>
              <a:rect l="l" t="t" r="r" b="b"/>
              <a:pathLst>
                <a:path w="96520" h="215264">
                  <a:moveTo>
                    <a:pt x="96024" y="214884"/>
                  </a:moveTo>
                  <a:lnTo>
                    <a:pt x="45732" y="0"/>
                  </a:lnTo>
                  <a:lnTo>
                    <a:pt x="0" y="214884"/>
                  </a:lnTo>
                  <a:lnTo>
                    <a:pt x="45732" y="146304"/>
                  </a:lnTo>
                  <a:lnTo>
                    <a:pt x="96024" y="2148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15087" y="2568193"/>
              <a:ext cx="67818" cy="7239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61113" y="2568193"/>
              <a:ext cx="72390" cy="7239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6189" y="2563621"/>
              <a:ext cx="72390" cy="7239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702695" y="2044699"/>
              <a:ext cx="2190750" cy="2177415"/>
            </a:xfrm>
            <a:custGeom>
              <a:avLst/>
              <a:gdLst/>
              <a:ahLst/>
              <a:cxnLst/>
              <a:rect l="l" t="t" r="r" b="b"/>
              <a:pathLst>
                <a:path w="2190750" h="2177415">
                  <a:moveTo>
                    <a:pt x="2044446" y="0"/>
                  </a:moveTo>
                  <a:lnTo>
                    <a:pt x="18288" y="0"/>
                  </a:lnTo>
                  <a:lnTo>
                    <a:pt x="18288" y="27432"/>
                  </a:lnTo>
                  <a:lnTo>
                    <a:pt x="2044446" y="27432"/>
                  </a:lnTo>
                  <a:lnTo>
                    <a:pt x="2044446" y="0"/>
                  </a:lnTo>
                  <a:close/>
                </a:path>
                <a:path w="2190750" h="2177415">
                  <a:moveTo>
                    <a:pt x="2190750" y="2163318"/>
                  </a:moveTo>
                  <a:lnTo>
                    <a:pt x="2186178" y="2131314"/>
                  </a:lnTo>
                  <a:lnTo>
                    <a:pt x="2177034" y="2090166"/>
                  </a:lnTo>
                  <a:lnTo>
                    <a:pt x="2172462" y="2044446"/>
                  </a:lnTo>
                  <a:lnTo>
                    <a:pt x="2163305" y="1994154"/>
                  </a:lnTo>
                  <a:lnTo>
                    <a:pt x="2104263" y="1639785"/>
                  </a:lnTo>
                  <a:lnTo>
                    <a:pt x="2085784" y="1540078"/>
                  </a:lnTo>
                  <a:lnTo>
                    <a:pt x="2075878" y="1490573"/>
                  </a:lnTo>
                  <a:lnTo>
                    <a:pt x="2065464" y="1441551"/>
                  </a:lnTo>
                  <a:lnTo>
                    <a:pt x="2054504" y="1393190"/>
                  </a:lnTo>
                  <a:lnTo>
                    <a:pt x="2042934" y="1345679"/>
                  </a:lnTo>
                  <a:lnTo>
                    <a:pt x="2030717" y="1299210"/>
                  </a:lnTo>
                  <a:lnTo>
                    <a:pt x="2014766" y="1251140"/>
                  </a:lnTo>
                  <a:lnTo>
                    <a:pt x="1998040" y="1203375"/>
                  </a:lnTo>
                  <a:lnTo>
                    <a:pt x="1980539" y="1155890"/>
                  </a:lnTo>
                  <a:lnTo>
                    <a:pt x="1962302" y="1108710"/>
                  </a:lnTo>
                  <a:lnTo>
                    <a:pt x="1943354" y="1061808"/>
                  </a:lnTo>
                  <a:lnTo>
                    <a:pt x="1923707" y="1015199"/>
                  </a:lnTo>
                  <a:lnTo>
                    <a:pt x="1903387" y="968883"/>
                  </a:lnTo>
                  <a:lnTo>
                    <a:pt x="1882419" y="922832"/>
                  </a:lnTo>
                  <a:lnTo>
                    <a:pt x="1860829" y="877074"/>
                  </a:lnTo>
                  <a:lnTo>
                    <a:pt x="1838629" y="831596"/>
                  </a:lnTo>
                  <a:lnTo>
                    <a:pt x="1815846" y="786384"/>
                  </a:lnTo>
                  <a:lnTo>
                    <a:pt x="1793963" y="744778"/>
                  </a:lnTo>
                  <a:lnTo>
                    <a:pt x="1769872" y="703287"/>
                  </a:lnTo>
                  <a:lnTo>
                    <a:pt x="1743633" y="662482"/>
                  </a:lnTo>
                  <a:lnTo>
                    <a:pt x="1715350" y="622871"/>
                  </a:lnTo>
                  <a:lnTo>
                    <a:pt x="1685137" y="585012"/>
                  </a:lnTo>
                  <a:lnTo>
                    <a:pt x="1653070" y="549414"/>
                  </a:lnTo>
                  <a:lnTo>
                    <a:pt x="1619250" y="516636"/>
                  </a:lnTo>
                  <a:lnTo>
                    <a:pt x="1578102" y="480060"/>
                  </a:lnTo>
                  <a:lnTo>
                    <a:pt x="1495793" y="420624"/>
                  </a:lnTo>
                  <a:lnTo>
                    <a:pt x="1413510" y="365760"/>
                  </a:lnTo>
                  <a:lnTo>
                    <a:pt x="1376934" y="342900"/>
                  </a:lnTo>
                  <a:lnTo>
                    <a:pt x="1331201" y="324612"/>
                  </a:lnTo>
                  <a:lnTo>
                    <a:pt x="1278089" y="306844"/>
                  </a:lnTo>
                  <a:lnTo>
                    <a:pt x="1224864" y="289318"/>
                  </a:lnTo>
                  <a:lnTo>
                    <a:pt x="1170889" y="274586"/>
                  </a:lnTo>
                  <a:lnTo>
                    <a:pt x="1115555" y="265176"/>
                  </a:lnTo>
                  <a:lnTo>
                    <a:pt x="1101826" y="260604"/>
                  </a:lnTo>
                  <a:lnTo>
                    <a:pt x="1094219" y="283464"/>
                  </a:lnTo>
                  <a:lnTo>
                    <a:pt x="1088136" y="265176"/>
                  </a:lnTo>
                  <a:lnTo>
                    <a:pt x="1033399" y="276161"/>
                  </a:lnTo>
                  <a:lnTo>
                    <a:pt x="978763" y="288023"/>
                  </a:lnTo>
                  <a:lnTo>
                    <a:pt x="925106" y="303326"/>
                  </a:lnTo>
                  <a:lnTo>
                    <a:pt x="873252" y="324612"/>
                  </a:lnTo>
                  <a:lnTo>
                    <a:pt x="854964" y="329184"/>
                  </a:lnTo>
                  <a:lnTo>
                    <a:pt x="813803" y="347472"/>
                  </a:lnTo>
                  <a:lnTo>
                    <a:pt x="777240" y="370332"/>
                  </a:lnTo>
                  <a:lnTo>
                    <a:pt x="690372" y="425196"/>
                  </a:lnTo>
                  <a:lnTo>
                    <a:pt x="608076" y="484632"/>
                  </a:lnTo>
                  <a:lnTo>
                    <a:pt x="569468" y="518033"/>
                  </a:lnTo>
                  <a:lnTo>
                    <a:pt x="533565" y="553618"/>
                  </a:lnTo>
                  <a:lnTo>
                    <a:pt x="500164" y="591197"/>
                  </a:lnTo>
                  <a:lnTo>
                    <a:pt x="469049" y="630580"/>
                  </a:lnTo>
                  <a:lnTo>
                    <a:pt x="440016" y="671550"/>
                  </a:lnTo>
                  <a:lnTo>
                    <a:pt x="412877" y="713930"/>
                  </a:lnTo>
                  <a:lnTo>
                    <a:pt x="387400" y="757504"/>
                  </a:lnTo>
                  <a:lnTo>
                    <a:pt x="363397" y="802081"/>
                  </a:lnTo>
                  <a:lnTo>
                    <a:pt x="340677" y="847458"/>
                  </a:lnTo>
                  <a:lnTo>
                    <a:pt x="318998" y="893445"/>
                  </a:lnTo>
                  <a:lnTo>
                    <a:pt x="298196" y="939825"/>
                  </a:lnTo>
                  <a:lnTo>
                    <a:pt x="278041" y="986434"/>
                  </a:lnTo>
                  <a:lnTo>
                    <a:pt x="219456" y="1125474"/>
                  </a:lnTo>
                  <a:lnTo>
                    <a:pt x="187096" y="1226883"/>
                  </a:lnTo>
                  <a:lnTo>
                    <a:pt x="157454" y="1324241"/>
                  </a:lnTo>
                  <a:lnTo>
                    <a:pt x="143725" y="1372082"/>
                  </a:lnTo>
                  <a:lnTo>
                    <a:pt x="130771" y="1419720"/>
                  </a:lnTo>
                  <a:lnTo>
                    <a:pt x="118592" y="1467421"/>
                  </a:lnTo>
                  <a:lnTo>
                    <a:pt x="107251" y="1515452"/>
                  </a:lnTo>
                  <a:lnTo>
                    <a:pt x="96774" y="1564106"/>
                  </a:lnTo>
                  <a:lnTo>
                    <a:pt x="87172" y="1613623"/>
                  </a:lnTo>
                  <a:lnTo>
                    <a:pt x="78498" y="1664284"/>
                  </a:lnTo>
                  <a:lnTo>
                    <a:pt x="70764" y="1716366"/>
                  </a:lnTo>
                  <a:lnTo>
                    <a:pt x="64008" y="1770126"/>
                  </a:lnTo>
                  <a:lnTo>
                    <a:pt x="41148" y="1888998"/>
                  </a:lnTo>
                  <a:lnTo>
                    <a:pt x="27432" y="1998726"/>
                  </a:lnTo>
                  <a:lnTo>
                    <a:pt x="18288" y="2049018"/>
                  </a:lnTo>
                  <a:lnTo>
                    <a:pt x="9144" y="2094738"/>
                  </a:lnTo>
                  <a:lnTo>
                    <a:pt x="4572" y="2135886"/>
                  </a:lnTo>
                  <a:lnTo>
                    <a:pt x="0" y="2167890"/>
                  </a:lnTo>
                  <a:lnTo>
                    <a:pt x="41148" y="2177034"/>
                  </a:lnTo>
                  <a:lnTo>
                    <a:pt x="50292" y="2135886"/>
                  </a:lnTo>
                  <a:lnTo>
                    <a:pt x="54864" y="2094738"/>
                  </a:lnTo>
                  <a:lnTo>
                    <a:pt x="64008" y="2049018"/>
                  </a:lnTo>
                  <a:lnTo>
                    <a:pt x="73152" y="1998726"/>
                  </a:lnTo>
                  <a:lnTo>
                    <a:pt x="86868" y="1888998"/>
                  </a:lnTo>
                  <a:lnTo>
                    <a:pt x="109728" y="1770126"/>
                  </a:lnTo>
                  <a:lnTo>
                    <a:pt x="128016" y="1646682"/>
                  </a:lnTo>
                  <a:lnTo>
                    <a:pt x="150876" y="1523238"/>
                  </a:lnTo>
                  <a:lnTo>
                    <a:pt x="178308" y="1408938"/>
                  </a:lnTo>
                  <a:lnTo>
                    <a:pt x="265176" y="1125474"/>
                  </a:lnTo>
                  <a:lnTo>
                    <a:pt x="310896" y="1015250"/>
                  </a:lnTo>
                  <a:lnTo>
                    <a:pt x="328320" y="973201"/>
                  </a:lnTo>
                  <a:lnTo>
                    <a:pt x="329184" y="973836"/>
                  </a:lnTo>
                  <a:lnTo>
                    <a:pt x="333756" y="964171"/>
                  </a:lnTo>
                  <a:lnTo>
                    <a:pt x="371500" y="884580"/>
                  </a:lnTo>
                  <a:lnTo>
                    <a:pt x="393331" y="840041"/>
                  </a:lnTo>
                  <a:lnTo>
                    <a:pt x="416102" y="795985"/>
                  </a:lnTo>
                  <a:lnTo>
                    <a:pt x="440220" y="752754"/>
                  </a:lnTo>
                  <a:lnTo>
                    <a:pt x="466064" y="710653"/>
                  </a:lnTo>
                  <a:lnTo>
                    <a:pt x="494004" y="670001"/>
                  </a:lnTo>
                  <a:lnTo>
                    <a:pt x="524459" y="631139"/>
                  </a:lnTo>
                  <a:lnTo>
                    <a:pt x="557784" y="594360"/>
                  </a:lnTo>
                  <a:lnTo>
                    <a:pt x="598932" y="553212"/>
                  </a:lnTo>
                  <a:lnTo>
                    <a:pt x="640080" y="516636"/>
                  </a:lnTo>
                  <a:lnTo>
                    <a:pt x="722376" y="457200"/>
                  </a:lnTo>
                  <a:lnTo>
                    <a:pt x="800087" y="406908"/>
                  </a:lnTo>
                  <a:lnTo>
                    <a:pt x="845820" y="379476"/>
                  </a:lnTo>
                  <a:lnTo>
                    <a:pt x="873252" y="367284"/>
                  </a:lnTo>
                  <a:lnTo>
                    <a:pt x="873252" y="370332"/>
                  </a:lnTo>
                  <a:lnTo>
                    <a:pt x="886955" y="365290"/>
                  </a:lnTo>
                  <a:lnTo>
                    <a:pt x="960120" y="338328"/>
                  </a:lnTo>
                  <a:lnTo>
                    <a:pt x="1001255" y="329184"/>
                  </a:lnTo>
                  <a:lnTo>
                    <a:pt x="1037831" y="320040"/>
                  </a:lnTo>
                  <a:lnTo>
                    <a:pt x="1069835" y="315468"/>
                  </a:lnTo>
                  <a:lnTo>
                    <a:pt x="1101826" y="306324"/>
                  </a:lnTo>
                  <a:lnTo>
                    <a:pt x="1115555" y="310896"/>
                  </a:lnTo>
                  <a:lnTo>
                    <a:pt x="1147559" y="315468"/>
                  </a:lnTo>
                  <a:lnTo>
                    <a:pt x="1184148" y="324612"/>
                  </a:lnTo>
                  <a:lnTo>
                    <a:pt x="1224864" y="333667"/>
                  </a:lnTo>
                  <a:lnTo>
                    <a:pt x="1225296" y="333756"/>
                  </a:lnTo>
                  <a:lnTo>
                    <a:pt x="1299210" y="360756"/>
                  </a:lnTo>
                  <a:lnTo>
                    <a:pt x="1312926" y="365760"/>
                  </a:lnTo>
                  <a:lnTo>
                    <a:pt x="1312926" y="362115"/>
                  </a:lnTo>
                  <a:lnTo>
                    <a:pt x="1344917" y="374904"/>
                  </a:lnTo>
                  <a:lnTo>
                    <a:pt x="1390650" y="402336"/>
                  </a:lnTo>
                  <a:lnTo>
                    <a:pt x="1463802" y="452628"/>
                  </a:lnTo>
                  <a:lnTo>
                    <a:pt x="1546098" y="512064"/>
                  </a:lnTo>
                  <a:lnTo>
                    <a:pt x="1587246" y="548640"/>
                  </a:lnTo>
                  <a:lnTo>
                    <a:pt x="1628381" y="589788"/>
                  </a:lnTo>
                  <a:lnTo>
                    <a:pt x="1659001" y="623544"/>
                  </a:lnTo>
                  <a:lnTo>
                    <a:pt x="1688020" y="660311"/>
                  </a:lnTo>
                  <a:lnTo>
                    <a:pt x="1715528" y="699668"/>
                  </a:lnTo>
                  <a:lnTo>
                    <a:pt x="1741639" y="741172"/>
                  </a:lnTo>
                  <a:lnTo>
                    <a:pt x="1766443" y="784390"/>
                  </a:lnTo>
                  <a:lnTo>
                    <a:pt x="1790039" y="828878"/>
                  </a:lnTo>
                  <a:lnTo>
                    <a:pt x="1812544" y="874204"/>
                  </a:lnTo>
                  <a:lnTo>
                    <a:pt x="1834045" y="919937"/>
                  </a:lnTo>
                  <a:lnTo>
                    <a:pt x="1854644" y="965619"/>
                  </a:lnTo>
                  <a:lnTo>
                    <a:pt x="1922119" y="1120902"/>
                  </a:lnTo>
                  <a:lnTo>
                    <a:pt x="1921002" y="1120902"/>
                  </a:lnTo>
                  <a:lnTo>
                    <a:pt x="1943862" y="1184910"/>
                  </a:lnTo>
                  <a:lnTo>
                    <a:pt x="1989582" y="1312926"/>
                  </a:lnTo>
                  <a:lnTo>
                    <a:pt x="2001901" y="1362964"/>
                  </a:lnTo>
                  <a:lnTo>
                    <a:pt x="2013648" y="1413941"/>
                  </a:lnTo>
                  <a:lnTo>
                    <a:pt x="2024862" y="1465694"/>
                  </a:lnTo>
                  <a:lnTo>
                    <a:pt x="2035568" y="1518018"/>
                  </a:lnTo>
                  <a:lnTo>
                    <a:pt x="2055596" y="1623644"/>
                  </a:lnTo>
                  <a:lnTo>
                    <a:pt x="2099310" y="1884426"/>
                  </a:lnTo>
                  <a:lnTo>
                    <a:pt x="2108606" y="1932355"/>
                  </a:lnTo>
                  <a:lnTo>
                    <a:pt x="2116201" y="1980514"/>
                  </a:lnTo>
                  <a:lnTo>
                    <a:pt x="2130310" y="2076958"/>
                  </a:lnTo>
                  <a:lnTo>
                    <a:pt x="2138807" y="2124900"/>
                  </a:lnTo>
                  <a:lnTo>
                    <a:pt x="2149602" y="2172462"/>
                  </a:lnTo>
                  <a:lnTo>
                    <a:pt x="2190750" y="21633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251335" y="2625343"/>
              <a:ext cx="539750" cy="82550"/>
            </a:xfrm>
            <a:custGeom>
              <a:avLst/>
              <a:gdLst/>
              <a:ahLst/>
              <a:cxnLst/>
              <a:rect l="l" t="t" r="r" b="b"/>
              <a:pathLst>
                <a:path w="539750" h="82550">
                  <a:moveTo>
                    <a:pt x="0" y="0"/>
                  </a:moveTo>
                  <a:lnTo>
                    <a:pt x="4572" y="18287"/>
                  </a:lnTo>
                  <a:lnTo>
                    <a:pt x="13716" y="27431"/>
                  </a:lnTo>
                  <a:lnTo>
                    <a:pt x="27432" y="36575"/>
                  </a:lnTo>
                  <a:lnTo>
                    <a:pt x="45720" y="41148"/>
                  </a:lnTo>
                  <a:lnTo>
                    <a:pt x="224015" y="41148"/>
                  </a:lnTo>
                  <a:lnTo>
                    <a:pt x="242303" y="45719"/>
                  </a:lnTo>
                  <a:lnTo>
                    <a:pt x="256032" y="54863"/>
                  </a:lnTo>
                  <a:lnTo>
                    <a:pt x="265163" y="68580"/>
                  </a:lnTo>
                  <a:lnTo>
                    <a:pt x="269735" y="82295"/>
                  </a:lnTo>
                  <a:lnTo>
                    <a:pt x="274320" y="68580"/>
                  </a:lnTo>
                  <a:lnTo>
                    <a:pt x="283451" y="54863"/>
                  </a:lnTo>
                  <a:lnTo>
                    <a:pt x="297180" y="45719"/>
                  </a:lnTo>
                  <a:lnTo>
                    <a:pt x="315468" y="41148"/>
                  </a:lnTo>
                  <a:lnTo>
                    <a:pt x="493763" y="41148"/>
                  </a:lnTo>
                  <a:lnTo>
                    <a:pt x="512051" y="36575"/>
                  </a:lnTo>
                  <a:lnTo>
                    <a:pt x="525779" y="27431"/>
                  </a:lnTo>
                  <a:lnTo>
                    <a:pt x="534911" y="18287"/>
                  </a:lnTo>
                  <a:lnTo>
                    <a:pt x="539496" y="0"/>
                  </a:lnTo>
                </a:path>
              </a:pathLst>
            </a:custGeom>
            <a:ln w="137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61113" y="2293873"/>
              <a:ext cx="72390" cy="72390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2995301" y="1576629"/>
            <a:ext cx="2738120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618105" algn="l"/>
              </a:tabLst>
            </a:pPr>
            <a:r>
              <a:rPr sz="1850" i="1" spc="-50" dirty="0">
                <a:latin typeface="Times New Roman"/>
                <a:cs typeface="Times New Roman"/>
              </a:rPr>
              <a:t>y</a:t>
            </a:r>
            <a:r>
              <a:rPr sz="1850" i="1" dirty="0">
                <a:latin typeface="Times New Roman"/>
                <a:cs typeface="Times New Roman"/>
              </a:rPr>
              <a:t>	</a:t>
            </a:r>
            <a:r>
              <a:rPr sz="1850" i="1" spc="-50" dirty="0">
                <a:latin typeface="Times New Roman"/>
                <a:cs typeface="Times New Roman"/>
              </a:rPr>
              <a:t>y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20953" y="3960776"/>
            <a:ext cx="123825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spc="-145" dirty="0">
                <a:latin typeface="Consolas"/>
                <a:cs typeface="Consolas"/>
              </a:rPr>
              <a:t>ℓ</a:t>
            </a:r>
            <a:endParaRPr sz="1750">
              <a:latin typeface="Consolas"/>
              <a:cs typeface="Consola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19251" y="3370834"/>
            <a:ext cx="134620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i="1" spc="-50" dirty="0">
                <a:latin typeface="Times New Roman"/>
                <a:cs typeface="Times New Roman"/>
              </a:rPr>
              <a:t>x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00101" y="3257295"/>
            <a:ext cx="162560" cy="2946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i="1" spc="-50" dirty="0">
                <a:latin typeface="Times New Roman"/>
                <a:cs typeface="Times New Roman"/>
              </a:rPr>
              <a:t>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65761" y="3018639"/>
            <a:ext cx="136525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i="1" spc="-50" dirty="0">
                <a:latin typeface="Times New Roman"/>
                <a:cs typeface="Times New Roman"/>
              </a:rPr>
              <a:t>p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41846" y="4257040"/>
            <a:ext cx="6629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i="1" spc="-10" dirty="0">
                <a:latin typeface="Times New Roman"/>
                <a:cs typeface="Times New Roman"/>
              </a:rPr>
              <a:t>рис</a:t>
            </a:r>
            <a:r>
              <a:rPr sz="2100" spc="-10" dirty="0">
                <a:latin typeface="Times New Roman"/>
                <a:cs typeface="Times New Roman"/>
              </a:rPr>
              <a:t>.</a:t>
            </a:r>
            <a:r>
              <a:rPr sz="2100" spc="-120" dirty="0">
                <a:latin typeface="Times New Roman"/>
                <a:cs typeface="Times New Roman"/>
              </a:rPr>
              <a:t> </a:t>
            </a:r>
            <a:r>
              <a:rPr sz="2100" spc="-50" dirty="0">
                <a:latin typeface="Times New Roman"/>
                <a:cs typeface="Times New Roman"/>
              </a:rPr>
              <a:t>2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29637" y="4270641"/>
            <a:ext cx="6553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i="1" spc="-25" dirty="0">
                <a:latin typeface="Times New Roman"/>
                <a:cs typeface="Times New Roman"/>
              </a:rPr>
              <a:t>рис</a:t>
            </a:r>
            <a:r>
              <a:rPr sz="2100" spc="-25" dirty="0">
                <a:latin typeface="Times New Roman"/>
                <a:cs typeface="Times New Roman"/>
              </a:rPr>
              <a:t>.</a:t>
            </a:r>
            <a:r>
              <a:rPr sz="2100" spc="-120" dirty="0">
                <a:latin typeface="Times New Roman"/>
                <a:cs typeface="Times New Roman"/>
              </a:rPr>
              <a:t> </a:t>
            </a:r>
            <a:r>
              <a:rPr sz="2100" spc="-50" dirty="0">
                <a:latin typeface="Times New Roman"/>
                <a:cs typeface="Times New Roman"/>
              </a:rPr>
              <a:t>3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73163" y="1927745"/>
            <a:ext cx="897255" cy="2978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50" i="1" spc="75" dirty="0">
                <a:latin typeface="Times New Roman"/>
                <a:cs typeface="Times New Roman"/>
              </a:rPr>
              <a:t>x</a:t>
            </a:r>
            <a:r>
              <a:rPr sz="1875" spc="112" baseline="35555" dirty="0">
                <a:latin typeface="Times New Roman"/>
                <a:cs typeface="Times New Roman"/>
              </a:rPr>
              <a:t>2</a:t>
            </a:r>
            <a:r>
              <a:rPr sz="1875" spc="472" baseline="3555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</a:t>
            </a:r>
            <a:r>
              <a:rPr sz="1750" spc="1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2</a:t>
            </a:r>
            <a:r>
              <a:rPr sz="1750" spc="-155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py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15096" y="3993546"/>
            <a:ext cx="1026794" cy="2978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50" i="1" spc="80" dirty="0">
                <a:latin typeface="Times New Roman"/>
                <a:cs typeface="Times New Roman"/>
              </a:rPr>
              <a:t>x</a:t>
            </a:r>
            <a:r>
              <a:rPr sz="1875" spc="120" baseline="35555" dirty="0">
                <a:latin typeface="Times New Roman"/>
                <a:cs typeface="Times New Roman"/>
              </a:rPr>
              <a:t>2</a:t>
            </a:r>
            <a:r>
              <a:rPr sz="1875" spc="487" baseline="3555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</a:t>
            </a:r>
            <a:r>
              <a:rPr sz="1750" spc="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</a:t>
            </a:r>
            <a:r>
              <a:rPr sz="1750" dirty="0">
                <a:latin typeface="Times New Roman"/>
                <a:cs typeface="Times New Roman"/>
              </a:rPr>
              <a:t>2</a:t>
            </a:r>
            <a:r>
              <a:rPr sz="1750" spc="-150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py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114" y="-14732"/>
            <a:ext cx="83394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4.</a:t>
            </a:r>
            <a:r>
              <a:rPr spc="-20" dirty="0"/>
              <a:t> </a:t>
            </a:r>
            <a:r>
              <a:rPr dirty="0"/>
              <a:t>Общее</a:t>
            </a:r>
            <a:r>
              <a:rPr spc="-30" dirty="0"/>
              <a:t> </a:t>
            </a:r>
            <a:r>
              <a:rPr dirty="0"/>
              <a:t>определение</a:t>
            </a:r>
            <a:r>
              <a:rPr spc="-35" dirty="0"/>
              <a:t> </a:t>
            </a:r>
            <a:r>
              <a:rPr dirty="0"/>
              <a:t>эллипса,</a:t>
            </a:r>
            <a:r>
              <a:rPr spc="-20" dirty="0"/>
              <a:t> </a:t>
            </a:r>
            <a:r>
              <a:rPr dirty="0"/>
              <a:t>гиперболы</a:t>
            </a:r>
            <a:r>
              <a:rPr spc="-30" dirty="0"/>
              <a:t> </a:t>
            </a:r>
            <a:r>
              <a:rPr dirty="0"/>
              <a:t>и</a:t>
            </a:r>
            <a:r>
              <a:rPr spc="-15" dirty="0"/>
              <a:t> </a:t>
            </a:r>
            <a:r>
              <a:rPr spc="-10" dirty="0"/>
              <a:t>параболы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6683" y="923784"/>
            <a:ext cx="34836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ОПРЕДЕЛЕНИЕ.</a:t>
            </a:r>
            <a:r>
              <a:rPr sz="2400" spc="34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Прямые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6346" y="924052"/>
            <a:ext cx="2640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3395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называются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дирек-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566" y="1599793"/>
            <a:ext cx="2320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трисами</a:t>
            </a:r>
            <a:r>
              <a:rPr sz="2400" b="1" i="1" spc="-12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эллипса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7491" y="1599793"/>
            <a:ext cx="1610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и </a:t>
            </a:r>
            <a:r>
              <a:rPr sz="2400" i="1" spc="-10" dirty="0">
                <a:latin typeface="Times New Roman"/>
                <a:cs typeface="Times New Roman"/>
              </a:rPr>
              <a:t>гиперболы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283" y="2546081"/>
            <a:ext cx="7368540" cy="716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2720"/>
              </a:lnSpc>
              <a:spcBef>
                <a:spcPts val="100"/>
              </a:spcBef>
              <a:tabLst>
                <a:tab pos="97091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Пусть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M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произвольная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точка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гиперболы.</a:t>
            </a:r>
            <a:endParaRPr sz="2400">
              <a:latin typeface="Times New Roman"/>
              <a:cs typeface="Times New Roman"/>
            </a:endParaRPr>
          </a:p>
          <a:p>
            <a:pPr marL="2705735">
              <a:lnSpc>
                <a:spcPts val="2720"/>
              </a:lnSpc>
              <a:tabLst>
                <a:tab pos="4458335" algn="l"/>
              </a:tabLst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0833" dirty="0">
                <a:latin typeface="Times New Roman"/>
                <a:cs typeface="Times New Roman"/>
              </a:rPr>
              <a:t>i</a:t>
            </a:r>
            <a:r>
              <a:rPr sz="2400" spc="-7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0833" dirty="0">
                <a:latin typeface="Times New Roman"/>
                <a:cs typeface="Times New Roman"/>
              </a:rPr>
              <a:t>i</a:t>
            </a:r>
            <a:r>
              <a:rPr sz="2400" spc="-7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d</a:t>
            </a:r>
            <a:r>
              <a:rPr sz="2400" baseline="-20833" dirty="0">
                <a:latin typeface="Times New Roman"/>
                <a:cs typeface="Times New Roman"/>
              </a:rPr>
              <a:t>i</a:t>
            </a:r>
            <a:r>
              <a:rPr sz="2400" spc="292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d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r>
              <a:rPr sz="2400" spc="-10" dirty="0">
                <a:latin typeface="Lucida Sans Unicode"/>
                <a:cs typeface="Lucida Sans Unicode"/>
              </a:rPr>
              <a:t>ℓ</a:t>
            </a:r>
            <a:r>
              <a:rPr sz="2400" spc="-15" baseline="-20833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6719" y="3295043"/>
            <a:ext cx="84791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1795" algn="l"/>
                <a:tab pos="2264410" algn="l"/>
                <a:tab pos="3203575" algn="l"/>
                <a:tab pos="4284980" algn="l"/>
                <a:tab pos="4805680" algn="l"/>
                <a:tab pos="5932170" algn="l"/>
                <a:tab pos="7626984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ТЕОРЕМА.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Для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любой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точки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эллипса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(гиперболы)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имеет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7109" y="3624579"/>
            <a:ext cx="2301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место</a:t>
            </a:r>
            <a:r>
              <a:rPr sz="2400" i="1" spc="-9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равенство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14203" y="3963415"/>
            <a:ext cx="293370" cy="0"/>
          </a:xfrm>
          <a:custGeom>
            <a:avLst/>
            <a:gdLst/>
            <a:ahLst/>
            <a:cxnLst/>
            <a:rect l="l" t="t" r="r" b="b"/>
            <a:pathLst>
              <a:path w="293370">
                <a:moveTo>
                  <a:pt x="0" y="0"/>
                </a:moveTo>
                <a:lnTo>
                  <a:pt x="293369" y="0"/>
                </a:lnTo>
              </a:path>
            </a:pathLst>
          </a:custGeom>
          <a:ln w="11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74877" y="3692592"/>
            <a:ext cx="396875" cy="430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dirty="0">
                <a:latin typeface="Symbol"/>
                <a:cs typeface="Symbol"/>
              </a:rPr>
              <a:t></a:t>
            </a:r>
            <a:r>
              <a:rPr sz="2500" spc="-19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Symbol"/>
                <a:cs typeface="Symbol"/>
              </a:rPr>
              <a:t>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3623" y="3959157"/>
            <a:ext cx="306070" cy="4089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i="1" spc="-25" dirty="0">
                <a:latin typeface="Times New Roman"/>
                <a:cs typeface="Times New Roman"/>
              </a:rPr>
              <a:t>d</a:t>
            </a:r>
            <a:r>
              <a:rPr sz="2700" i="1" spc="-37" baseline="-18518" dirty="0">
                <a:latin typeface="Times New Roman"/>
                <a:cs typeface="Times New Roman"/>
              </a:rPr>
              <a:t>i</a:t>
            </a:r>
            <a:endParaRPr sz="2700" baseline="-18518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33206" y="3511932"/>
            <a:ext cx="226695" cy="4089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i="1" spc="-25" dirty="0">
                <a:latin typeface="Times New Roman"/>
                <a:cs typeface="Times New Roman"/>
              </a:rPr>
              <a:t>r</a:t>
            </a:r>
            <a:r>
              <a:rPr sz="2700" i="1" spc="-37" baseline="-18518" dirty="0">
                <a:latin typeface="Times New Roman"/>
                <a:cs typeface="Times New Roman"/>
              </a:rPr>
              <a:t>i</a:t>
            </a:r>
            <a:endParaRPr sz="2700" baseline="-18518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18035" y="1092200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357" y="0"/>
                </a:lnTo>
              </a:path>
            </a:pathLst>
          </a:custGeom>
          <a:ln w="11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508377" y="1069368"/>
            <a:ext cx="166370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50" spc="-50" dirty="0">
                <a:latin typeface="Symbol"/>
                <a:cs typeface="Symbol"/>
              </a:rPr>
              <a:t>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38088" y="839175"/>
            <a:ext cx="160909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537845" algn="l"/>
              </a:tabLst>
            </a:pPr>
            <a:r>
              <a:rPr sz="2500" spc="-340" dirty="0">
                <a:latin typeface="Consolas"/>
                <a:cs typeface="Consolas"/>
              </a:rPr>
              <a:t>ℓ</a:t>
            </a:r>
            <a:r>
              <a:rPr sz="2500" dirty="0">
                <a:latin typeface="Consolas"/>
                <a:cs typeface="Consolas"/>
              </a:rPr>
              <a:t>	</a:t>
            </a:r>
            <a:r>
              <a:rPr sz="2500" dirty="0">
                <a:latin typeface="Times New Roman"/>
                <a:cs typeface="Times New Roman"/>
              </a:rPr>
              <a:t>: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500" i="1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Consolas"/>
                <a:cs typeface="Consolas"/>
              </a:rPr>
              <a:t>m</a:t>
            </a:r>
            <a:r>
              <a:rPr sz="2500" spc="-830" dirty="0">
                <a:latin typeface="Consolas"/>
                <a:cs typeface="Consolas"/>
              </a:rPr>
              <a:t> </a:t>
            </a:r>
            <a:r>
              <a:rPr sz="3750" i="1" spc="-75" baseline="35555" dirty="0">
                <a:latin typeface="Times New Roman"/>
                <a:cs typeface="Times New Roman"/>
              </a:rPr>
              <a:t>a</a:t>
            </a:r>
            <a:endParaRPr sz="3750" baseline="3555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08187" y="1010866"/>
            <a:ext cx="3092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1,2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14915" y="1816861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7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78617" y="1816861"/>
            <a:ext cx="360680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425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381456" y="1565504"/>
            <a:ext cx="155765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137920" algn="l"/>
              </a:tabLst>
            </a:pPr>
            <a:r>
              <a:rPr sz="3750" i="1" spc="112" baseline="-47777" dirty="0">
                <a:latin typeface="Times New Roman"/>
                <a:cs typeface="Times New Roman"/>
              </a:rPr>
              <a:t>a</a:t>
            </a:r>
            <a:r>
              <a:rPr sz="2625" spc="112" baseline="-31746" dirty="0">
                <a:latin typeface="Times New Roman"/>
                <a:cs typeface="Times New Roman"/>
              </a:rPr>
              <a:t>2</a:t>
            </a:r>
            <a:r>
              <a:rPr sz="2625" spc="622" baseline="-31746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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3750" i="1" spc="44" baseline="-47777" dirty="0">
                <a:latin typeface="Times New Roman"/>
                <a:cs typeface="Times New Roman"/>
              </a:rPr>
              <a:t>b</a:t>
            </a:r>
            <a:r>
              <a:rPr sz="2625" spc="44" baseline="-31746" dirty="0">
                <a:latin typeface="Times New Roman"/>
                <a:cs typeface="Times New Roman"/>
              </a:rPr>
              <a:t>2</a:t>
            </a:r>
            <a:r>
              <a:rPr sz="2625" baseline="-31746" dirty="0">
                <a:latin typeface="Times New Roman"/>
                <a:cs typeface="Times New Roman"/>
              </a:rPr>
              <a:t>	</a:t>
            </a:r>
            <a:r>
              <a:rPr sz="2500" spc="-20" dirty="0">
                <a:latin typeface="Symbol"/>
                <a:cs typeface="Symbol"/>
              </a:rPr>
              <a:t></a:t>
            </a:r>
            <a:r>
              <a:rPr sz="2500" spc="-34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98940" y="1224008"/>
            <a:ext cx="105410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27075" algn="l"/>
              </a:tabLst>
            </a:pPr>
            <a:r>
              <a:rPr sz="3750" i="1" spc="60" baseline="-24444" dirty="0">
                <a:latin typeface="Times New Roman"/>
                <a:cs typeface="Times New Roman"/>
              </a:rPr>
              <a:t>x</a:t>
            </a:r>
            <a:r>
              <a:rPr sz="1750" spc="40" dirty="0">
                <a:latin typeface="Times New Roman"/>
                <a:cs typeface="Times New Roman"/>
              </a:rPr>
              <a:t>2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3750" i="1" spc="82" baseline="-24444" dirty="0">
                <a:latin typeface="Times New Roman"/>
                <a:cs typeface="Times New Roman"/>
              </a:rPr>
              <a:t>y</a:t>
            </a:r>
            <a:r>
              <a:rPr sz="1750" spc="55" dirty="0">
                <a:latin typeface="Times New Roman"/>
                <a:cs typeface="Times New Roman"/>
              </a:rPr>
              <a:t>2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121270" y="1781810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98" y="0"/>
                </a:lnTo>
              </a:path>
            </a:pathLst>
          </a:custGeom>
          <a:ln w="113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79639" y="178181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187" y="0"/>
                </a:lnTo>
              </a:path>
            </a:pathLst>
          </a:custGeom>
          <a:ln w="113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500836" y="1530452"/>
            <a:ext cx="119380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500"/>
              </a:lnSpc>
              <a:spcBef>
                <a:spcPts val="100"/>
              </a:spcBef>
            </a:pPr>
            <a:r>
              <a:rPr sz="2500" dirty="0">
                <a:latin typeface="Symbol"/>
                <a:cs typeface="Symbol"/>
              </a:rPr>
              <a:t></a:t>
            </a:r>
            <a:r>
              <a:rPr sz="2500" spc="265" dirty="0">
                <a:latin typeface="Times New Roman"/>
                <a:cs typeface="Times New Roman"/>
              </a:rPr>
              <a:t> </a:t>
            </a:r>
            <a:r>
              <a:rPr sz="3750" i="1" spc="120" baseline="34444" dirty="0">
                <a:latin typeface="Times New Roman"/>
                <a:cs typeface="Times New Roman"/>
              </a:rPr>
              <a:t>y</a:t>
            </a:r>
            <a:r>
              <a:rPr sz="2625" spc="120" baseline="85714" dirty="0">
                <a:latin typeface="Times New Roman"/>
                <a:cs typeface="Times New Roman"/>
              </a:rPr>
              <a:t>2</a:t>
            </a:r>
            <a:r>
              <a:rPr sz="2625" spc="727" baseline="85714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  <a:p>
            <a:pPr marR="30480" algn="r">
              <a:lnSpc>
                <a:spcPts val="1500"/>
              </a:lnSpc>
            </a:pPr>
            <a:r>
              <a:rPr sz="2500" spc="-25" dirty="0">
                <a:latin typeface="Times New Roman"/>
                <a:cs typeface="Times New Roman"/>
              </a:rPr>
              <a:t>1.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87894" y="1659230"/>
            <a:ext cx="105092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14375" algn="l"/>
              </a:tabLst>
            </a:pPr>
            <a:r>
              <a:rPr sz="3750" i="1" spc="75" baseline="-24444" dirty="0">
                <a:latin typeface="Times New Roman"/>
                <a:cs typeface="Times New Roman"/>
              </a:rPr>
              <a:t>a</a:t>
            </a:r>
            <a:r>
              <a:rPr sz="1750" spc="50" dirty="0">
                <a:latin typeface="Times New Roman"/>
                <a:cs typeface="Times New Roman"/>
              </a:rPr>
              <a:t>2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3750" i="1" spc="44" baseline="-24444" dirty="0">
                <a:latin typeface="Times New Roman"/>
                <a:cs typeface="Times New Roman"/>
              </a:rPr>
              <a:t>b</a:t>
            </a:r>
            <a:r>
              <a:rPr sz="1750" spc="30" dirty="0">
                <a:latin typeface="Times New Roman"/>
                <a:cs typeface="Times New Roman"/>
              </a:rPr>
              <a:t>2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18078" y="1188956"/>
            <a:ext cx="34734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750" i="1" spc="60" baseline="-24444" dirty="0">
                <a:latin typeface="Times New Roman"/>
                <a:cs typeface="Times New Roman"/>
              </a:rPr>
              <a:t>x</a:t>
            </a:r>
            <a:r>
              <a:rPr sz="1750" spc="40" dirty="0">
                <a:latin typeface="Times New Roman"/>
                <a:cs typeface="Times New Roman"/>
              </a:rPr>
              <a:t>2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633" y="4868658"/>
            <a:ext cx="8479790" cy="1053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50"/>
              </a:lnSpc>
              <a:spcBef>
                <a:spcPts val="100"/>
              </a:spcBef>
              <a:tabLst>
                <a:tab pos="526859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Замечание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определению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параболы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d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95275">
              <a:lnSpc>
                <a:spcPts val="2605"/>
              </a:lnSpc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можно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считать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эксцентриситет</a:t>
            </a:r>
            <a:endParaRPr sz="2400">
              <a:latin typeface="Times New Roman"/>
              <a:cs typeface="Times New Roman"/>
            </a:endParaRPr>
          </a:p>
          <a:p>
            <a:pPr marL="295275">
              <a:lnSpc>
                <a:spcPts val="2735"/>
              </a:lnSpc>
            </a:pPr>
            <a:r>
              <a:rPr sz="2400" dirty="0">
                <a:latin typeface="Symbol"/>
                <a:cs typeface="Symbol"/>
              </a:rPr>
              <a:t>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25" dirty="0">
                <a:latin typeface="Times New Roman"/>
                <a:cs typeface="Times New Roman"/>
              </a:rPr>
              <a:t>1.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633" y="567929"/>
            <a:ext cx="8479790" cy="258699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94640" marR="5080" indent="-282575" algn="just">
              <a:lnSpc>
                <a:spcPct val="90300"/>
              </a:lnSpc>
              <a:spcBef>
                <a:spcPts val="380"/>
              </a:spcBef>
            </a:pPr>
            <a:r>
              <a:rPr sz="2400" dirty="0">
                <a:latin typeface="Times New Roman"/>
                <a:cs typeface="Times New Roman"/>
              </a:rPr>
              <a:t>ОПРЕДЕЛЕНИЕ.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Геометрическое</a:t>
            </a:r>
            <a:r>
              <a:rPr sz="2400" i="1" spc="4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место</a:t>
            </a:r>
            <a:r>
              <a:rPr sz="2400" i="1" spc="47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точек,</a:t>
            </a:r>
            <a:r>
              <a:rPr sz="2400" i="1" spc="459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для</a:t>
            </a:r>
            <a:r>
              <a:rPr sz="2400" i="1" spc="46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которых </a:t>
            </a:r>
            <a:r>
              <a:rPr sz="2400" i="1" dirty="0">
                <a:latin typeface="Times New Roman"/>
                <a:cs typeface="Times New Roman"/>
              </a:rPr>
              <a:t>отношение</a:t>
            </a:r>
            <a:r>
              <a:rPr sz="2400" i="1" spc="3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расстояния</a:t>
            </a:r>
            <a:r>
              <a:rPr sz="2400" i="1" spc="3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до</a:t>
            </a:r>
            <a:r>
              <a:rPr sz="2400" i="1" spc="3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фиксированной</a:t>
            </a:r>
            <a:r>
              <a:rPr sz="2400" i="1" spc="3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точки</a:t>
            </a:r>
            <a:r>
              <a:rPr sz="2400" i="1" spc="39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(фокуса)</a:t>
            </a:r>
            <a:r>
              <a:rPr sz="2400" i="1" spc="360" dirty="0">
                <a:latin typeface="Times New Roman"/>
                <a:cs typeface="Times New Roman"/>
              </a:rPr>
              <a:t> </a:t>
            </a:r>
            <a:r>
              <a:rPr sz="2400" i="1" spc="-50" dirty="0">
                <a:latin typeface="Times New Roman"/>
                <a:cs typeface="Times New Roman"/>
              </a:rPr>
              <a:t>к </a:t>
            </a:r>
            <a:r>
              <a:rPr sz="2400" i="1" dirty="0">
                <a:latin typeface="Times New Roman"/>
                <a:cs typeface="Times New Roman"/>
              </a:rPr>
              <a:t>расстоянию</a:t>
            </a:r>
            <a:r>
              <a:rPr sz="2400" i="1" spc="6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до</a:t>
            </a:r>
            <a:r>
              <a:rPr sz="2400" i="1" spc="6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фиксированной</a:t>
            </a:r>
            <a:r>
              <a:rPr sz="2400" i="1" spc="6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прямой</a:t>
            </a:r>
            <a:r>
              <a:rPr sz="2400" i="1" spc="7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(директрисы)</a:t>
            </a:r>
            <a:r>
              <a:rPr sz="2400" i="1" spc="65" dirty="0">
                <a:latin typeface="Times New Roman"/>
                <a:cs typeface="Times New Roman"/>
              </a:rPr>
              <a:t>  </a:t>
            </a:r>
            <a:r>
              <a:rPr sz="2400" i="1" spc="-20" dirty="0">
                <a:latin typeface="Times New Roman"/>
                <a:cs typeface="Times New Roman"/>
              </a:rPr>
              <a:t>есть </a:t>
            </a:r>
            <a:r>
              <a:rPr sz="2400" i="1" dirty="0">
                <a:latin typeface="Times New Roman"/>
                <a:cs typeface="Times New Roman"/>
              </a:rPr>
              <a:t>величина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постоянная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равная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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называется</a:t>
            </a:r>
            <a:endParaRPr sz="2400">
              <a:latin typeface="Times New Roman"/>
              <a:cs typeface="Times New Roman"/>
            </a:endParaRPr>
          </a:p>
          <a:p>
            <a:pPr marL="951230" indent="-328930">
              <a:lnSpc>
                <a:spcPct val="100000"/>
              </a:lnSpc>
              <a:spcBef>
                <a:spcPts val="280"/>
              </a:spcBef>
              <a:buFont typeface="Times New Roman"/>
              <a:buAutoNum type="arabicParenR"/>
              <a:tabLst>
                <a:tab pos="951230" algn="l"/>
              </a:tabLst>
            </a:pPr>
            <a:r>
              <a:rPr sz="2400" i="1" dirty="0">
                <a:latin typeface="Times New Roman"/>
                <a:cs typeface="Times New Roman"/>
              </a:rPr>
              <a:t>эллипсом,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если</a:t>
            </a:r>
            <a:r>
              <a:rPr sz="2400" i="1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</a:t>
            </a:r>
            <a:r>
              <a:rPr sz="2400" dirty="0">
                <a:latin typeface="Times New Roman"/>
                <a:cs typeface="Times New Roman"/>
              </a:rPr>
              <a:t>&lt;1</a:t>
            </a:r>
            <a:r>
              <a:rPr sz="2400" spc="-50" dirty="0">
                <a:latin typeface="Times New Roman"/>
                <a:cs typeface="Times New Roman"/>
              </a:rPr>
              <a:t> ;</a:t>
            </a:r>
            <a:endParaRPr sz="2400">
              <a:latin typeface="Times New Roman"/>
              <a:cs typeface="Times New Roman"/>
            </a:endParaRPr>
          </a:p>
          <a:p>
            <a:pPr marL="951230" indent="-328930">
              <a:lnSpc>
                <a:spcPct val="100000"/>
              </a:lnSpc>
              <a:spcBef>
                <a:spcPts val="284"/>
              </a:spcBef>
              <a:buFont typeface="Times New Roman"/>
              <a:buAutoNum type="arabicParenR"/>
              <a:tabLst>
                <a:tab pos="951230" algn="l"/>
              </a:tabLst>
            </a:pPr>
            <a:r>
              <a:rPr sz="2400" i="1" dirty="0">
                <a:latin typeface="Times New Roman"/>
                <a:cs typeface="Times New Roman"/>
              </a:rPr>
              <a:t>гиперболой,</a:t>
            </a:r>
            <a:r>
              <a:rPr sz="2400" i="1" spc="-7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если</a:t>
            </a:r>
            <a:r>
              <a:rPr sz="2400" i="1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Symbol"/>
                <a:cs typeface="Symbol"/>
              </a:rPr>
              <a:t></a:t>
            </a:r>
            <a:r>
              <a:rPr sz="2400" spc="-20" dirty="0">
                <a:latin typeface="Times New Roman"/>
                <a:cs typeface="Times New Roman"/>
              </a:rPr>
              <a:t>&gt;1;</a:t>
            </a:r>
            <a:endParaRPr sz="2400">
              <a:latin typeface="Times New Roman"/>
              <a:cs typeface="Times New Roman"/>
            </a:endParaRPr>
          </a:p>
          <a:p>
            <a:pPr marL="951230" indent="-328930">
              <a:lnSpc>
                <a:spcPct val="100000"/>
              </a:lnSpc>
              <a:spcBef>
                <a:spcPts val="280"/>
              </a:spcBef>
              <a:buFont typeface="Times New Roman"/>
              <a:buAutoNum type="arabicParenR"/>
              <a:tabLst>
                <a:tab pos="951230" algn="l"/>
              </a:tabLst>
            </a:pPr>
            <a:r>
              <a:rPr sz="2400" i="1" dirty="0">
                <a:latin typeface="Times New Roman"/>
                <a:cs typeface="Times New Roman"/>
              </a:rPr>
              <a:t>параболой,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если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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1.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25639" y="1822195"/>
            <a:ext cx="3599179" cy="2159000"/>
            <a:chOff x="825639" y="1822195"/>
            <a:chExt cx="3599179" cy="2159000"/>
          </a:xfrm>
        </p:grpSpPr>
        <p:sp>
          <p:nvSpPr>
            <p:cNvPr id="3" name="object 3"/>
            <p:cNvSpPr/>
            <p:nvPr/>
          </p:nvSpPr>
          <p:spPr>
            <a:xfrm>
              <a:off x="825639" y="1822195"/>
              <a:ext cx="3599179" cy="2159000"/>
            </a:xfrm>
            <a:custGeom>
              <a:avLst/>
              <a:gdLst/>
              <a:ahLst/>
              <a:cxnLst/>
              <a:rect l="l" t="t" r="r" b="b"/>
              <a:pathLst>
                <a:path w="3599179" h="2159000">
                  <a:moveTo>
                    <a:pt x="3598926" y="1219200"/>
                  </a:moveTo>
                  <a:lnTo>
                    <a:pt x="3376422" y="1152144"/>
                  </a:lnTo>
                  <a:lnTo>
                    <a:pt x="3436188" y="1197102"/>
                  </a:lnTo>
                  <a:lnTo>
                    <a:pt x="3465563" y="1219200"/>
                  </a:lnTo>
                  <a:lnTo>
                    <a:pt x="3436188" y="1197102"/>
                  </a:lnTo>
                  <a:lnTo>
                    <a:pt x="1165085" y="1197102"/>
                  </a:lnTo>
                  <a:lnTo>
                    <a:pt x="1165085" y="163068"/>
                  </a:lnTo>
                  <a:lnTo>
                    <a:pt x="1209294" y="222504"/>
                  </a:lnTo>
                  <a:lnTo>
                    <a:pt x="1143000" y="0"/>
                  </a:lnTo>
                  <a:lnTo>
                    <a:pt x="1075944" y="222504"/>
                  </a:lnTo>
                  <a:lnTo>
                    <a:pt x="1120902" y="162737"/>
                  </a:lnTo>
                  <a:lnTo>
                    <a:pt x="1120902" y="1197102"/>
                  </a:lnTo>
                  <a:lnTo>
                    <a:pt x="0" y="1197102"/>
                  </a:lnTo>
                  <a:lnTo>
                    <a:pt x="0" y="1241298"/>
                  </a:lnTo>
                  <a:lnTo>
                    <a:pt x="1120902" y="1241298"/>
                  </a:lnTo>
                  <a:lnTo>
                    <a:pt x="1120902" y="2158746"/>
                  </a:lnTo>
                  <a:lnTo>
                    <a:pt x="1165098" y="2158746"/>
                  </a:lnTo>
                  <a:lnTo>
                    <a:pt x="1165085" y="1241298"/>
                  </a:lnTo>
                  <a:lnTo>
                    <a:pt x="3435858" y="1241298"/>
                  </a:lnTo>
                  <a:lnTo>
                    <a:pt x="3376422" y="1285494"/>
                  </a:lnTo>
                  <a:lnTo>
                    <a:pt x="3465563" y="1258938"/>
                  </a:lnTo>
                  <a:lnTo>
                    <a:pt x="3598926" y="1219200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7677" y="2960433"/>
              <a:ext cx="188594" cy="18859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968639" y="2974339"/>
              <a:ext cx="1979930" cy="133350"/>
            </a:xfrm>
            <a:custGeom>
              <a:avLst/>
              <a:gdLst/>
              <a:ahLst/>
              <a:cxnLst/>
              <a:rect l="l" t="t" r="r" b="b"/>
              <a:pathLst>
                <a:path w="1979929" h="133350">
                  <a:moveTo>
                    <a:pt x="1846325" y="67056"/>
                  </a:moveTo>
                  <a:lnTo>
                    <a:pt x="1816945" y="44958"/>
                  </a:lnTo>
                  <a:lnTo>
                    <a:pt x="0" y="44958"/>
                  </a:lnTo>
                  <a:lnTo>
                    <a:pt x="0" y="89154"/>
                  </a:lnTo>
                  <a:lnTo>
                    <a:pt x="1816607" y="89154"/>
                  </a:lnTo>
                  <a:lnTo>
                    <a:pt x="1846325" y="67056"/>
                  </a:lnTo>
                  <a:close/>
                </a:path>
                <a:path w="1979929" h="133350">
                  <a:moveTo>
                    <a:pt x="1979676" y="67056"/>
                  </a:moveTo>
                  <a:lnTo>
                    <a:pt x="1757171" y="0"/>
                  </a:lnTo>
                  <a:lnTo>
                    <a:pt x="1816945" y="44958"/>
                  </a:lnTo>
                  <a:lnTo>
                    <a:pt x="1846325" y="44958"/>
                  </a:lnTo>
                  <a:lnTo>
                    <a:pt x="1846325" y="106786"/>
                  </a:lnTo>
                  <a:lnTo>
                    <a:pt x="1979676" y="67056"/>
                  </a:lnTo>
                  <a:close/>
                </a:path>
                <a:path w="1979929" h="133350">
                  <a:moveTo>
                    <a:pt x="1846325" y="106786"/>
                  </a:moveTo>
                  <a:lnTo>
                    <a:pt x="1846325" y="89154"/>
                  </a:lnTo>
                  <a:lnTo>
                    <a:pt x="1816607" y="89154"/>
                  </a:lnTo>
                  <a:lnTo>
                    <a:pt x="1757171" y="133350"/>
                  </a:lnTo>
                  <a:lnTo>
                    <a:pt x="1846325" y="106786"/>
                  </a:lnTo>
                  <a:close/>
                </a:path>
                <a:path w="1979929" h="133350">
                  <a:moveTo>
                    <a:pt x="1846325" y="89154"/>
                  </a:moveTo>
                  <a:lnTo>
                    <a:pt x="1846325" y="67056"/>
                  </a:lnTo>
                  <a:lnTo>
                    <a:pt x="1816607" y="89154"/>
                  </a:lnTo>
                  <a:lnTo>
                    <a:pt x="1846325" y="89154"/>
                  </a:lnTo>
                  <a:close/>
                </a:path>
                <a:path w="1979929" h="133350">
                  <a:moveTo>
                    <a:pt x="1846325" y="67055"/>
                  </a:moveTo>
                  <a:lnTo>
                    <a:pt x="1846325" y="44958"/>
                  </a:lnTo>
                  <a:lnTo>
                    <a:pt x="1816945" y="44958"/>
                  </a:lnTo>
                  <a:lnTo>
                    <a:pt x="1846325" y="670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5877" y="2046033"/>
              <a:ext cx="188594" cy="18859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954923" y="2126995"/>
              <a:ext cx="852169" cy="927735"/>
            </a:xfrm>
            <a:custGeom>
              <a:avLst/>
              <a:gdLst/>
              <a:ahLst/>
              <a:cxnLst/>
              <a:rect l="l" t="t" r="r" b="b"/>
              <a:pathLst>
                <a:path w="852169" h="927735">
                  <a:moveTo>
                    <a:pt x="712470" y="914400"/>
                  </a:moveTo>
                  <a:lnTo>
                    <a:pt x="711962" y="876300"/>
                  </a:lnTo>
                  <a:lnTo>
                    <a:pt x="709002" y="833615"/>
                  </a:lnTo>
                  <a:lnTo>
                    <a:pt x="703351" y="787679"/>
                  </a:lnTo>
                  <a:lnTo>
                    <a:pt x="694842" y="739825"/>
                  </a:lnTo>
                  <a:lnTo>
                    <a:pt x="683247" y="691388"/>
                  </a:lnTo>
                  <a:lnTo>
                    <a:pt x="668375" y="643699"/>
                  </a:lnTo>
                  <a:lnTo>
                    <a:pt x="650024" y="598106"/>
                  </a:lnTo>
                  <a:lnTo>
                    <a:pt x="628002" y="555917"/>
                  </a:lnTo>
                  <a:lnTo>
                    <a:pt x="609993" y="529894"/>
                  </a:lnTo>
                  <a:lnTo>
                    <a:pt x="612648" y="528828"/>
                  </a:lnTo>
                  <a:lnTo>
                    <a:pt x="615696" y="522732"/>
                  </a:lnTo>
                  <a:lnTo>
                    <a:pt x="619506" y="516636"/>
                  </a:lnTo>
                  <a:lnTo>
                    <a:pt x="616458" y="509016"/>
                  </a:lnTo>
                  <a:lnTo>
                    <a:pt x="610362" y="505968"/>
                  </a:lnTo>
                  <a:lnTo>
                    <a:pt x="564324" y="481660"/>
                  </a:lnTo>
                  <a:lnTo>
                    <a:pt x="564032" y="481507"/>
                  </a:lnTo>
                  <a:lnTo>
                    <a:pt x="537845" y="463232"/>
                  </a:lnTo>
                  <a:lnTo>
                    <a:pt x="536371" y="462648"/>
                  </a:lnTo>
                  <a:lnTo>
                    <a:pt x="530999" y="464070"/>
                  </a:lnTo>
                  <a:lnTo>
                    <a:pt x="505307" y="450494"/>
                  </a:lnTo>
                  <a:lnTo>
                    <a:pt x="530999" y="464058"/>
                  </a:lnTo>
                  <a:lnTo>
                    <a:pt x="536371" y="462648"/>
                  </a:lnTo>
                  <a:lnTo>
                    <a:pt x="617816" y="441248"/>
                  </a:lnTo>
                  <a:lnTo>
                    <a:pt x="624840" y="438912"/>
                  </a:lnTo>
                  <a:lnTo>
                    <a:pt x="628650" y="432054"/>
                  </a:lnTo>
                  <a:lnTo>
                    <a:pt x="627126" y="425196"/>
                  </a:lnTo>
                  <a:lnTo>
                    <a:pt x="624840" y="418338"/>
                  </a:lnTo>
                  <a:lnTo>
                    <a:pt x="617982" y="414528"/>
                  </a:lnTo>
                  <a:lnTo>
                    <a:pt x="611124" y="416052"/>
                  </a:lnTo>
                  <a:lnTo>
                    <a:pt x="502094" y="445389"/>
                  </a:lnTo>
                  <a:lnTo>
                    <a:pt x="502094" y="449237"/>
                  </a:lnTo>
                  <a:lnTo>
                    <a:pt x="502094" y="471665"/>
                  </a:lnTo>
                  <a:lnTo>
                    <a:pt x="502094" y="476224"/>
                  </a:lnTo>
                  <a:lnTo>
                    <a:pt x="499110" y="474980"/>
                  </a:lnTo>
                  <a:lnTo>
                    <a:pt x="499110" y="472440"/>
                  </a:lnTo>
                  <a:lnTo>
                    <a:pt x="499110" y="448056"/>
                  </a:lnTo>
                  <a:lnTo>
                    <a:pt x="502094" y="449237"/>
                  </a:lnTo>
                  <a:lnTo>
                    <a:pt x="502094" y="445389"/>
                  </a:lnTo>
                  <a:lnTo>
                    <a:pt x="461010" y="456438"/>
                  </a:lnTo>
                  <a:lnTo>
                    <a:pt x="493014" y="473062"/>
                  </a:lnTo>
                  <a:lnTo>
                    <a:pt x="548322" y="501789"/>
                  </a:lnTo>
                  <a:lnTo>
                    <a:pt x="564324" y="514286"/>
                  </a:lnTo>
                  <a:lnTo>
                    <a:pt x="593204" y="548716"/>
                  </a:lnTo>
                  <a:lnTo>
                    <a:pt x="617816" y="589788"/>
                  </a:lnTo>
                  <a:lnTo>
                    <a:pt x="638340" y="635723"/>
                  </a:lnTo>
                  <a:lnTo>
                    <a:pt x="654977" y="684771"/>
                  </a:lnTo>
                  <a:lnTo>
                    <a:pt x="667931" y="735139"/>
                  </a:lnTo>
                  <a:lnTo>
                    <a:pt x="677367" y="785063"/>
                  </a:lnTo>
                  <a:lnTo>
                    <a:pt x="683488" y="832764"/>
                  </a:lnTo>
                  <a:lnTo>
                    <a:pt x="686485" y="876465"/>
                  </a:lnTo>
                  <a:lnTo>
                    <a:pt x="686485" y="914400"/>
                  </a:lnTo>
                  <a:lnTo>
                    <a:pt x="712470" y="914400"/>
                  </a:lnTo>
                  <a:close/>
                </a:path>
                <a:path w="852169" h="927735">
                  <a:moveTo>
                    <a:pt x="851916" y="0"/>
                  </a:moveTo>
                  <a:lnTo>
                    <a:pt x="788670" y="37846"/>
                  </a:lnTo>
                  <a:lnTo>
                    <a:pt x="788670" y="96774"/>
                  </a:lnTo>
                  <a:lnTo>
                    <a:pt x="774954" y="84582"/>
                  </a:lnTo>
                  <a:lnTo>
                    <a:pt x="771728" y="81673"/>
                  </a:lnTo>
                  <a:lnTo>
                    <a:pt x="788670" y="96774"/>
                  </a:lnTo>
                  <a:lnTo>
                    <a:pt x="788670" y="37846"/>
                  </a:lnTo>
                  <a:lnTo>
                    <a:pt x="681228" y="102108"/>
                  </a:lnTo>
                  <a:lnTo>
                    <a:pt x="743153" y="90538"/>
                  </a:lnTo>
                  <a:lnTo>
                    <a:pt x="0" y="901446"/>
                  </a:lnTo>
                  <a:lnTo>
                    <a:pt x="27432" y="927354"/>
                  </a:lnTo>
                  <a:lnTo>
                    <a:pt x="771728" y="115252"/>
                  </a:lnTo>
                  <a:lnTo>
                    <a:pt x="765048" y="179070"/>
                  </a:lnTo>
                  <a:lnTo>
                    <a:pt x="788670" y="130378"/>
                  </a:lnTo>
                  <a:lnTo>
                    <a:pt x="8519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2930" marR="5080" indent="-2997835">
              <a:lnSpc>
                <a:spcPct val="100000"/>
              </a:lnSpc>
              <a:spcBef>
                <a:spcPts val="100"/>
              </a:spcBef>
            </a:pPr>
            <a:r>
              <a:rPr dirty="0"/>
              <a:t>5.</a:t>
            </a:r>
            <a:r>
              <a:rPr spc="-20" dirty="0"/>
              <a:t> </a:t>
            </a:r>
            <a:r>
              <a:rPr dirty="0"/>
              <a:t>Полярное</a:t>
            </a:r>
            <a:r>
              <a:rPr spc="-35" dirty="0"/>
              <a:t> </a:t>
            </a:r>
            <a:r>
              <a:rPr dirty="0"/>
              <a:t>уравнение</a:t>
            </a:r>
            <a:r>
              <a:rPr spc="-30" dirty="0"/>
              <a:t> </a:t>
            </a:r>
            <a:r>
              <a:rPr dirty="0"/>
              <a:t>эллипса,</a:t>
            </a:r>
            <a:r>
              <a:rPr spc="-20" dirty="0"/>
              <a:t> </a:t>
            </a:r>
            <a:r>
              <a:rPr dirty="0"/>
              <a:t>параболы</a:t>
            </a:r>
            <a:r>
              <a:rPr spc="-25" dirty="0"/>
              <a:t> </a:t>
            </a:r>
            <a:r>
              <a:rPr dirty="0"/>
              <a:t>и</a:t>
            </a:r>
            <a:r>
              <a:rPr spc="-20" dirty="0"/>
              <a:t> </a:t>
            </a:r>
            <a:r>
              <a:rPr spc="-10" dirty="0"/>
              <a:t>ветки</a:t>
            </a:r>
            <a:r>
              <a:rPr u="none" spc="-10" dirty="0"/>
              <a:t> </a:t>
            </a:r>
            <a:r>
              <a:rPr spc="-10" dirty="0"/>
              <a:t>гиперболы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609223" y="3054098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36321" y="3066795"/>
            <a:ext cx="24320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6683" y="1095555"/>
            <a:ext cx="8297545" cy="883919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400" dirty="0">
                <a:latin typeface="Times New Roman"/>
                <a:cs typeface="Times New Roman"/>
              </a:rPr>
              <a:t>Полярная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координат:</a:t>
            </a:r>
            <a:endParaRPr sz="2400">
              <a:latin typeface="Times New Roman"/>
              <a:cs typeface="Times New Roman"/>
            </a:endParaRPr>
          </a:p>
          <a:p>
            <a:pPr marL="4203700">
              <a:lnSpc>
                <a:spcPct val="100000"/>
              </a:lnSpc>
              <a:spcBef>
                <a:spcPts val="500"/>
              </a:spcBef>
              <a:tabLst>
                <a:tab pos="5795010" algn="l"/>
              </a:tabLst>
            </a:pP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полюс;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OP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полярная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ось.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7679" y="1915908"/>
            <a:ext cx="4105910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  <a:tabLst>
                <a:tab pos="512445" algn="l"/>
                <a:tab pos="3753485" algn="l"/>
              </a:tabLst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полярный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радиус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M</a:t>
            </a:r>
            <a:r>
              <a:rPr sz="2400" spc="-25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  <a:tabLst>
                <a:tab pos="569595" algn="l"/>
                <a:tab pos="3500120" algn="l"/>
              </a:tabLst>
            </a:pP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полярный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угол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M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7587" y="1834642"/>
            <a:ext cx="32194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02999" y="2240719"/>
            <a:ext cx="16446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16837" y="2959085"/>
            <a:ext cx="4110990" cy="10483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065" marR="5080" algn="ctr">
              <a:lnSpc>
                <a:spcPts val="2590"/>
              </a:lnSpc>
              <a:spcBef>
                <a:spcPts val="430"/>
              </a:spcBef>
              <a:tabLst>
                <a:tab pos="912494" algn="l"/>
                <a:tab pos="2577465" algn="l"/>
              </a:tabLst>
            </a:pPr>
            <a:r>
              <a:rPr sz="2400" spc="-10" dirty="0">
                <a:latin typeface="Times New Roman"/>
                <a:cs typeface="Times New Roman"/>
              </a:rPr>
              <a:t>Cвязь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декартовых</a:t>
            </a:r>
            <a:r>
              <a:rPr sz="2400" dirty="0">
                <a:latin typeface="Times New Roman"/>
                <a:cs typeface="Times New Roman"/>
              </a:rPr>
              <a:t>	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полярных координат: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545"/>
              </a:lnSpc>
              <a:tabLst>
                <a:tab pos="1389380" algn="l"/>
              </a:tabLst>
            </a:pP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i="1" spc="-1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cosφ,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sinφ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52601" y="2596898"/>
            <a:ext cx="1835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40465" y="1644398"/>
            <a:ext cx="1835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4303" y="4025886"/>
            <a:ext cx="76263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Введем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плоскости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полярную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иначе: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39839" y="4761991"/>
            <a:ext cx="2792730" cy="1442085"/>
            <a:chOff x="139839" y="4761991"/>
            <a:chExt cx="2792730" cy="1442085"/>
          </a:xfrm>
        </p:grpSpPr>
        <p:sp>
          <p:nvSpPr>
            <p:cNvPr id="20" name="object 20"/>
            <p:cNvSpPr/>
            <p:nvPr/>
          </p:nvSpPr>
          <p:spPr>
            <a:xfrm>
              <a:off x="638187" y="5197093"/>
              <a:ext cx="1622425" cy="810260"/>
            </a:xfrm>
            <a:custGeom>
              <a:avLst/>
              <a:gdLst/>
              <a:ahLst/>
              <a:cxnLst/>
              <a:rect l="l" t="t" r="r" b="b"/>
              <a:pathLst>
                <a:path w="1622425" h="810260">
                  <a:moveTo>
                    <a:pt x="811530" y="0"/>
                  </a:moveTo>
                  <a:lnTo>
                    <a:pt x="748127" y="1218"/>
                  </a:lnTo>
                  <a:lnTo>
                    <a:pt x="686056" y="4814"/>
                  </a:lnTo>
                  <a:lnTo>
                    <a:pt x="625497" y="10696"/>
                  </a:lnTo>
                  <a:lnTo>
                    <a:pt x="566631" y="18775"/>
                  </a:lnTo>
                  <a:lnTo>
                    <a:pt x="509639" y="28960"/>
                  </a:lnTo>
                  <a:lnTo>
                    <a:pt x="454700" y="41161"/>
                  </a:lnTo>
                  <a:lnTo>
                    <a:pt x="401997" y="55287"/>
                  </a:lnTo>
                  <a:lnTo>
                    <a:pt x="351709" y="71248"/>
                  </a:lnTo>
                  <a:lnTo>
                    <a:pt x="304018" y="88954"/>
                  </a:lnTo>
                  <a:lnTo>
                    <a:pt x="259103" y="108314"/>
                  </a:lnTo>
                  <a:lnTo>
                    <a:pt x="217146" y="129238"/>
                  </a:lnTo>
                  <a:lnTo>
                    <a:pt x="178327" y="151635"/>
                  </a:lnTo>
                  <a:lnTo>
                    <a:pt x="142828" y="175416"/>
                  </a:lnTo>
                  <a:lnTo>
                    <a:pt x="110828" y="200490"/>
                  </a:lnTo>
                  <a:lnTo>
                    <a:pt x="82509" y="226767"/>
                  </a:lnTo>
                  <a:lnTo>
                    <a:pt x="37634" y="282566"/>
                  </a:lnTo>
                  <a:lnTo>
                    <a:pt x="9649" y="342092"/>
                  </a:lnTo>
                  <a:lnTo>
                    <a:pt x="0" y="404621"/>
                  </a:lnTo>
                  <a:lnTo>
                    <a:pt x="2442" y="436320"/>
                  </a:lnTo>
                  <a:lnTo>
                    <a:pt x="21440" y="497617"/>
                  </a:lnTo>
                  <a:lnTo>
                    <a:pt x="58050" y="555512"/>
                  </a:lnTo>
                  <a:lnTo>
                    <a:pt x="110828" y="609289"/>
                  </a:lnTo>
                  <a:lnTo>
                    <a:pt x="142828" y="634408"/>
                  </a:lnTo>
                  <a:lnTo>
                    <a:pt x="178327" y="658228"/>
                  </a:lnTo>
                  <a:lnTo>
                    <a:pt x="217146" y="680658"/>
                  </a:lnTo>
                  <a:lnTo>
                    <a:pt x="259103" y="701609"/>
                  </a:lnTo>
                  <a:lnTo>
                    <a:pt x="304018" y="720991"/>
                  </a:lnTo>
                  <a:lnTo>
                    <a:pt x="351709" y="738715"/>
                  </a:lnTo>
                  <a:lnTo>
                    <a:pt x="401997" y="754690"/>
                  </a:lnTo>
                  <a:lnTo>
                    <a:pt x="454700" y="768826"/>
                  </a:lnTo>
                  <a:lnTo>
                    <a:pt x="509639" y="781035"/>
                  </a:lnTo>
                  <a:lnTo>
                    <a:pt x="566631" y="791224"/>
                  </a:lnTo>
                  <a:lnTo>
                    <a:pt x="625497" y="799306"/>
                  </a:lnTo>
                  <a:lnTo>
                    <a:pt x="686056" y="805190"/>
                  </a:lnTo>
                  <a:lnTo>
                    <a:pt x="748127" y="808787"/>
                  </a:lnTo>
                  <a:lnTo>
                    <a:pt x="811530" y="810005"/>
                  </a:lnTo>
                  <a:lnTo>
                    <a:pt x="874927" y="808787"/>
                  </a:lnTo>
                  <a:lnTo>
                    <a:pt x="936984" y="805190"/>
                  </a:lnTo>
                  <a:lnTo>
                    <a:pt x="997520" y="799306"/>
                  </a:lnTo>
                  <a:lnTo>
                    <a:pt x="1056356" y="791224"/>
                  </a:lnTo>
                  <a:lnTo>
                    <a:pt x="1113311" y="781035"/>
                  </a:lnTo>
                  <a:lnTo>
                    <a:pt x="1168208" y="768826"/>
                  </a:lnTo>
                  <a:lnTo>
                    <a:pt x="1220865" y="754690"/>
                  </a:lnTo>
                  <a:lnTo>
                    <a:pt x="1271102" y="738715"/>
                  </a:lnTo>
                  <a:lnTo>
                    <a:pt x="1318742" y="720991"/>
                  </a:lnTo>
                  <a:lnTo>
                    <a:pt x="1363602" y="701609"/>
                  </a:lnTo>
                  <a:lnTo>
                    <a:pt x="1405505" y="680658"/>
                  </a:lnTo>
                  <a:lnTo>
                    <a:pt x="1444269" y="658228"/>
                  </a:lnTo>
                  <a:lnTo>
                    <a:pt x="1479717" y="634408"/>
                  </a:lnTo>
                  <a:lnTo>
                    <a:pt x="1511666" y="609289"/>
                  </a:lnTo>
                  <a:lnTo>
                    <a:pt x="1539939" y="582961"/>
                  </a:lnTo>
                  <a:lnTo>
                    <a:pt x="1584735" y="527035"/>
                  </a:lnTo>
                  <a:lnTo>
                    <a:pt x="1612667" y="467349"/>
                  </a:lnTo>
                  <a:lnTo>
                    <a:pt x="1622298" y="404621"/>
                  </a:lnTo>
                  <a:lnTo>
                    <a:pt x="1619860" y="373027"/>
                  </a:lnTo>
                  <a:lnTo>
                    <a:pt x="1600899" y="311909"/>
                  </a:lnTo>
                  <a:lnTo>
                    <a:pt x="1564356" y="254156"/>
                  </a:lnTo>
                  <a:lnTo>
                    <a:pt x="1511666" y="200490"/>
                  </a:lnTo>
                  <a:lnTo>
                    <a:pt x="1479717" y="175416"/>
                  </a:lnTo>
                  <a:lnTo>
                    <a:pt x="1444269" y="151635"/>
                  </a:lnTo>
                  <a:lnTo>
                    <a:pt x="1405505" y="129238"/>
                  </a:lnTo>
                  <a:lnTo>
                    <a:pt x="1363602" y="108314"/>
                  </a:lnTo>
                  <a:lnTo>
                    <a:pt x="1318742" y="88954"/>
                  </a:lnTo>
                  <a:lnTo>
                    <a:pt x="1271102" y="71248"/>
                  </a:lnTo>
                  <a:lnTo>
                    <a:pt x="1220865" y="55287"/>
                  </a:lnTo>
                  <a:lnTo>
                    <a:pt x="1168208" y="41161"/>
                  </a:lnTo>
                  <a:lnTo>
                    <a:pt x="1113311" y="28960"/>
                  </a:lnTo>
                  <a:lnTo>
                    <a:pt x="1056356" y="18775"/>
                  </a:lnTo>
                  <a:lnTo>
                    <a:pt x="997520" y="10696"/>
                  </a:lnTo>
                  <a:lnTo>
                    <a:pt x="936984" y="4814"/>
                  </a:lnTo>
                  <a:lnTo>
                    <a:pt x="874927" y="1218"/>
                  </a:lnTo>
                  <a:lnTo>
                    <a:pt x="811530" y="0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9839" y="4761991"/>
              <a:ext cx="2792730" cy="1442085"/>
            </a:xfrm>
            <a:custGeom>
              <a:avLst/>
              <a:gdLst/>
              <a:ahLst/>
              <a:cxnLst/>
              <a:rect l="l" t="t" r="r" b="b"/>
              <a:pathLst>
                <a:path w="2792730" h="1442085">
                  <a:moveTo>
                    <a:pt x="2792730" y="839724"/>
                  </a:moveTo>
                  <a:lnTo>
                    <a:pt x="2649474" y="797052"/>
                  </a:lnTo>
                  <a:lnTo>
                    <a:pt x="2688247" y="826008"/>
                  </a:lnTo>
                  <a:lnTo>
                    <a:pt x="1323594" y="826008"/>
                  </a:lnTo>
                  <a:lnTo>
                    <a:pt x="1323594" y="104482"/>
                  </a:lnTo>
                  <a:lnTo>
                    <a:pt x="1352550" y="143256"/>
                  </a:lnTo>
                  <a:lnTo>
                    <a:pt x="1309878" y="0"/>
                  </a:lnTo>
                  <a:lnTo>
                    <a:pt x="1266444" y="143256"/>
                  </a:lnTo>
                  <a:lnTo>
                    <a:pt x="1295400" y="105156"/>
                  </a:lnTo>
                  <a:lnTo>
                    <a:pt x="1295400" y="826008"/>
                  </a:lnTo>
                  <a:lnTo>
                    <a:pt x="0" y="826008"/>
                  </a:lnTo>
                  <a:lnTo>
                    <a:pt x="0" y="854202"/>
                  </a:lnTo>
                  <a:lnTo>
                    <a:pt x="1295400" y="854202"/>
                  </a:lnTo>
                  <a:lnTo>
                    <a:pt x="1295400" y="1441704"/>
                  </a:lnTo>
                  <a:lnTo>
                    <a:pt x="1323594" y="1441704"/>
                  </a:lnTo>
                  <a:lnTo>
                    <a:pt x="1323594" y="854202"/>
                  </a:lnTo>
                  <a:lnTo>
                    <a:pt x="2687561" y="854202"/>
                  </a:lnTo>
                  <a:lnTo>
                    <a:pt x="2649474" y="883158"/>
                  </a:lnTo>
                  <a:lnTo>
                    <a:pt x="2706624" y="865835"/>
                  </a:lnTo>
                  <a:lnTo>
                    <a:pt x="2792730" y="8397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6503" y="5555805"/>
              <a:ext cx="98679" cy="98679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885069" y="5518305"/>
            <a:ext cx="353695" cy="450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750" i="1" spc="-540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78131" y="5463285"/>
            <a:ext cx="182245" cy="4483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750" i="1" spc="-50" dirty="0">
                <a:latin typeface="Times New Roman"/>
                <a:cs typeface="Times New Roman"/>
              </a:rPr>
              <a:t>x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84839" y="4502558"/>
            <a:ext cx="182880" cy="450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750" i="1" spc="-50" dirty="0">
                <a:latin typeface="Times New Roman"/>
                <a:cs typeface="Times New Roman"/>
              </a:rPr>
              <a:t>y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4639" y="4800091"/>
            <a:ext cx="0" cy="1442085"/>
          </a:xfrm>
          <a:custGeom>
            <a:avLst/>
            <a:gdLst/>
            <a:ahLst/>
            <a:cxnLst/>
            <a:rect l="l" t="t" r="r" b="b"/>
            <a:pathLst>
              <a:path h="1442085">
                <a:moveTo>
                  <a:pt x="0" y="1441704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6681" y="4603672"/>
            <a:ext cx="342265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800" spc="-105" dirty="0">
                <a:latin typeface="Consolas"/>
                <a:cs typeface="Consolas"/>
              </a:rPr>
              <a:t>ℓ</a:t>
            </a:r>
            <a:r>
              <a:rPr sz="3000" spc="-15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35367" y="5525515"/>
            <a:ext cx="1711960" cy="152400"/>
          </a:xfrm>
          <a:custGeom>
            <a:avLst/>
            <a:gdLst/>
            <a:ahLst/>
            <a:cxnLst/>
            <a:rect l="l" t="t" r="r" b="b"/>
            <a:pathLst>
              <a:path w="1711960" h="152400">
                <a:moveTo>
                  <a:pt x="1559052" y="76200"/>
                </a:moveTo>
                <a:lnTo>
                  <a:pt x="1525356" y="51054"/>
                </a:lnTo>
                <a:lnTo>
                  <a:pt x="0" y="51054"/>
                </a:lnTo>
                <a:lnTo>
                  <a:pt x="0" y="102108"/>
                </a:lnTo>
                <a:lnTo>
                  <a:pt x="1524335" y="102108"/>
                </a:lnTo>
                <a:lnTo>
                  <a:pt x="1559052" y="76200"/>
                </a:lnTo>
                <a:close/>
              </a:path>
              <a:path w="1711960" h="152400">
                <a:moveTo>
                  <a:pt x="1711452" y="76200"/>
                </a:moveTo>
                <a:lnTo>
                  <a:pt x="1456944" y="0"/>
                </a:lnTo>
                <a:lnTo>
                  <a:pt x="1525356" y="51054"/>
                </a:lnTo>
                <a:lnTo>
                  <a:pt x="1559052" y="51054"/>
                </a:lnTo>
                <a:lnTo>
                  <a:pt x="1559052" y="121828"/>
                </a:lnTo>
                <a:lnTo>
                  <a:pt x="1711452" y="76200"/>
                </a:lnTo>
                <a:close/>
              </a:path>
              <a:path w="1711960" h="152400">
                <a:moveTo>
                  <a:pt x="1559052" y="121828"/>
                </a:moveTo>
                <a:lnTo>
                  <a:pt x="1559052" y="102108"/>
                </a:lnTo>
                <a:lnTo>
                  <a:pt x="1524335" y="102108"/>
                </a:lnTo>
                <a:lnTo>
                  <a:pt x="1456944" y="152400"/>
                </a:lnTo>
                <a:lnTo>
                  <a:pt x="1559052" y="121828"/>
                </a:lnTo>
                <a:close/>
              </a:path>
              <a:path w="1711960" h="152400">
                <a:moveTo>
                  <a:pt x="1559052" y="102108"/>
                </a:moveTo>
                <a:lnTo>
                  <a:pt x="1559052" y="76200"/>
                </a:lnTo>
                <a:lnTo>
                  <a:pt x="1524335" y="102108"/>
                </a:lnTo>
                <a:lnTo>
                  <a:pt x="1559052" y="102108"/>
                </a:lnTo>
                <a:close/>
              </a:path>
              <a:path w="1711960" h="152400">
                <a:moveTo>
                  <a:pt x="1559052" y="76200"/>
                </a:moveTo>
                <a:lnTo>
                  <a:pt x="1559052" y="51054"/>
                </a:lnTo>
                <a:lnTo>
                  <a:pt x="1525356" y="51054"/>
                </a:lnTo>
                <a:lnTo>
                  <a:pt x="1559052" y="7620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3492639" y="4701794"/>
            <a:ext cx="2386330" cy="1619250"/>
            <a:chOff x="3492639" y="4701794"/>
            <a:chExt cx="2386330" cy="1619250"/>
          </a:xfrm>
        </p:grpSpPr>
        <p:sp>
          <p:nvSpPr>
            <p:cNvPr id="30" name="object 30"/>
            <p:cNvSpPr/>
            <p:nvPr/>
          </p:nvSpPr>
          <p:spPr>
            <a:xfrm>
              <a:off x="4978539" y="5588000"/>
              <a:ext cx="900430" cy="133350"/>
            </a:xfrm>
            <a:custGeom>
              <a:avLst/>
              <a:gdLst/>
              <a:ahLst/>
              <a:cxnLst/>
              <a:rect l="l" t="t" r="r" b="b"/>
              <a:pathLst>
                <a:path w="900429" h="133350">
                  <a:moveTo>
                    <a:pt x="766559" y="66294"/>
                  </a:moveTo>
                  <a:lnTo>
                    <a:pt x="737095" y="44195"/>
                  </a:lnTo>
                  <a:lnTo>
                    <a:pt x="0" y="44196"/>
                  </a:lnTo>
                  <a:lnTo>
                    <a:pt x="0" y="88392"/>
                  </a:lnTo>
                  <a:lnTo>
                    <a:pt x="737430" y="88391"/>
                  </a:lnTo>
                  <a:lnTo>
                    <a:pt x="766559" y="66294"/>
                  </a:lnTo>
                  <a:close/>
                </a:path>
                <a:path w="900429" h="133350">
                  <a:moveTo>
                    <a:pt x="899909" y="66294"/>
                  </a:moveTo>
                  <a:lnTo>
                    <a:pt x="678167" y="0"/>
                  </a:lnTo>
                  <a:lnTo>
                    <a:pt x="737095" y="44195"/>
                  </a:lnTo>
                  <a:lnTo>
                    <a:pt x="766559" y="44195"/>
                  </a:lnTo>
                  <a:lnTo>
                    <a:pt x="766559" y="106619"/>
                  </a:lnTo>
                  <a:lnTo>
                    <a:pt x="899909" y="66294"/>
                  </a:lnTo>
                  <a:close/>
                </a:path>
                <a:path w="900429" h="133350">
                  <a:moveTo>
                    <a:pt x="766559" y="106619"/>
                  </a:moveTo>
                  <a:lnTo>
                    <a:pt x="766559" y="88391"/>
                  </a:lnTo>
                  <a:lnTo>
                    <a:pt x="737430" y="88391"/>
                  </a:lnTo>
                  <a:lnTo>
                    <a:pt x="678167" y="133350"/>
                  </a:lnTo>
                  <a:lnTo>
                    <a:pt x="766559" y="106619"/>
                  </a:lnTo>
                  <a:close/>
                </a:path>
                <a:path w="900429" h="133350">
                  <a:moveTo>
                    <a:pt x="766559" y="66294"/>
                  </a:moveTo>
                  <a:lnTo>
                    <a:pt x="766559" y="44195"/>
                  </a:lnTo>
                  <a:lnTo>
                    <a:pt x="737095" y="44195"/>
                  </a:lnTo>
                  <a:lnTo>
                    <a:pt x="766559" y="66294"/>
                  </a:lnTo>
                  <a:close/>
                </a:path>
                <a:path w="900429" h="133350">
                  <a:moveTo>
                    <a:pt x="766559" y="88391"/>
                  </a:moveTo>
                  <a:lnTo>
                    <a:pt x="766559" y="66294"/>
                  </a:lnTo>
                  <a:lnTo>
                    <a:pt x="737430" y="88391"/>
                  </a:lnTo>
                  <a:lnTo>
                    <a:pt x="766559" y="88391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492639" y="4701793"/>
              <a:ext cx="2070735" cy="1619250"/>
            </a:xfrm>
            <a:custGeom>
              <a:avLst/>
              <a:gdLst/>
              <a:ahLst/>
              <a:cxnLst/>
              <a:rect l="l" t="t" r="r" b="b"/>
              <a:pathLst>
                <a:path w="2070735" h="1619250">
                  <a:moveTo>
                    <a:pt x="2070354" y="946404"/>
                  </a:moveTo>
                  <a:lnTo>
                    <a:pt x="1927098" y="903732"/>
                  </a:lnTo>
                  <a:lnTo>
                    <a:pt x="1964842" y="931926"/>
                  </a:lnTo>
                  <a:lnTo>
                    <a:pt x="357365" y="931926"/>
                  </a:lnTo>
                  <a:lnTo>
                    <a:pt x="357365" y="105498"/>
                  </a:lnTo>
                  <a:lnTo>
                    <a:pt x="385572" y="143256"/>
                  </a:lnTo>
                  <a:lnTo>
                    <a:pt x="342900" y="0"/>
                  </a:lnTo>
                  <a:lnTo>
                    <a:pt x="300228" y="143256"/>
                  </a:lnTo>
                  <a:lnTo>
                    <a:pt x="328422" y="105498"/>
                  </a:lnTo>
                  <a:lnTo>
                    <a:pt x="328422" y="931926"/>
                  </a:lnTo>
                  <a:lnTo>
                    <a:pt x="0" y="931926"/>
                  </a:lnTo>
                  <a:lnTo>
                    <a:pt x="0" y="960882"/>
                  </a:lnTo>
                  <a:lnTo>
                    <a:pt x="328422" y="960882"/>
                  </a:lnTo>
                  <a:lnTo>
                    <a:pt x="328422" y="1619250"/>
                  </a:lnTo>
                  <a:lnTo>
                    <a:pt x="357378" y="1619250"/>
                  </a:lnTo>
                  <a:lnTo>
                    <a:pt x="357365" y="960882"/>
                  </a:lnTo>
                  <a:lnTo>
                    <a:pt x="1964842" y="960882"/>
                  </a:lnTo>
                  <a:lnTo>
                    <a:pt x="1927098" y="989076"/>
                  </a:lnTo>
                  <a:lnTo>
                    <a:pt x="1984235" y="972058"/>
                  </a:lnTo>
                  <a:lnTo>
                    <a:pt x="2070354" y="9464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91480" y="5598477"/>
              <a:ext cx="97916" cy="98679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5675255" y="5568697"/>
            <a:ext cx="1835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56183" y="4563417"/>
            <a:ext cx="18224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i="1" spc="-50" dirty="0">
                <a:latin typeface="Times New Roman"/>
                <a:cs typeface="Times New Roman"/>
              </a:rPr>
              <a:t>y</a:t>
            </a:r>
            <a:endParaRPr sz="275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487877" y="4739894"/>
            <a:ext cx="2056130" cy="1735455"/>
            <a:chOff x="3487877" y="4739894"/>
            <a:chExt cx="2056130" cy="1735455"/>
          </a:xfrm>
        </p:grpSpPr>
        <p:sp>
          <p:nvSpPr>
            <p:cNvPr id="36" name="object 36"/>
            <p:cNvSpPr/>
            <p:nvPr/>
          </p:nvSpPr>
          <p:spPr>
            <a:xfrm>
              <a:off x="3492639" y="4819142"/>
              <a:ext cx="2000250" cy="1651635"/>
            </a:xfrm>
            <a:custGeom>
              <a:avLst/>
              <a:gdLst/>
              <a:ahLst/>
              <a:cxnLst/>
              <a:rect l="l" t="t" r="r" b="b"/>
              <a:pathLst>
                <a:path w="2000250" h="1651635">
                  <a:moveTo>
                    <a:pt x="0" y="987552"/>
                  </a:moveTo>
                  <a:lnTo>
                    <a:pt x="1982711" y="0"/>
                  </a:lnTo>
                </a:path>
                <a:path w="2000250" h="1651635">
                  <a:moveTo>
                    <a:pt x="0" y="644652"/>
                  </a:moveTo>
                  <a:lnTo>
                    <a:pt x="2000237" y="1651254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673739" y="4854194"/>
              <a:ext cx="838200" cy="1562100"/>
            </a:xfrm>
            <a:custGeom>
              <a:avLst/>
              <a:gdLst/>
              <a:ahLst/>
              <a:cxnLst/>
              <a:rect l="l" t="t" r="r" b="b"/>
              <a:pathLst>
                <a:path w="838200" h="1562100">
                  <a:moveTo>
                    <a:pt x="0" y="784098"/>
                  </a:moveTo>
                  <a:lnTo>
                    <a:pt x="10497" y="749015"/>
                  </a:lnTo>
                  <a:lnTo>
                    <a:pt x="24542" y="698936"/>
                  </a:lnTo>
                  <a:lnTo>
                    <a:pt x="42025" y="641177"/>
                  </a:lnTo>
                  <a:lnTo>
                    <a:pt x="62837" y="583051"/>
                  </a:lnTo>
                  <a:lnTo>
                    <a:pt x="86867" y="531876"/>
                  </a:lnTo>
                  <a:lnTo>
                    <a:pt x="114885" y="487777"/>
                  </a:lnTo>
                  <a:lnTo>
                    <a:pt x="147145" y="445910"/>
                  </a:lnTo>
                  <a:lnTo>
                    <a:pt x="182770" y="406127"/>
                  </a:lnTo>
                  <a:lnTo>
                    <a:pt x="220882" y="368283"/>
                  </a:lnTo>
                  <a:lnTo>
                    <a:pt x="260603" y="332232"/>
                  </a:lnTo>
                  <a:lnTo>
                    <a:pt x="300996" y="299484"/>
                  </a:lnTo>
                  <a:lnTo>
                    <a:pt x="342704" y="269589"/>
                  </a:lnTo>
                  <a:lnTo>
                    <a:pt x="387230" y="240828"/>
                  </a:lnTo>
                  <a:lnTo>
                    <a:pt x="436071" y="211482"/>
                  </a:lnTo>
                  <a:lnTo>
                    <a:pt x="490727" y="179831"/>
                  </a:lnTo>
                  <a:lnTo>
                    <a:pt x="530255" y="157665"/>
                  </a:lnTo>
                  <a:lnTo>
                    <a:pt x="575345" y="133516"/>
                  </a:lnTo>
                  <a:lnTo>
                    <a:pt x="623775" y="108331"/>
                  </a:lnTo>
                  <a:lnTo>
                    <a:pt x="673320" y="83058"/>
                  </a:lnTo>
                  <a:lnTo>
                    <a:pt x="721758" y="58641"/>
                  </a:lnTo>
                  <a:lnTo>
                    <a:pt x="766864" y="36028"/>
                  </a:lnTo>
                  <a:lnTo>
                    <a:pt x="806415" y="16165"/>
                  </a:lnTo>
                  <a:lnTo>
                    <a:pt x="838187" y="0"/>
                  </a:lnTo>
                </a:path>
                <a:path w="838200" h="1562100">
                  <a:moveTo>
                    <a:pt x="0" y="779526"/>
                  </a:moveTo>
                  <a:lnTo>
                    <a:pt x="10497" y="814529"/>
                  </a:lnTo>
                  <a:lnTo>
                    <a:pt x="24542" y="864418"/>
                  </a:lnTo>
                  <a:lnTo>
                    <a:pt x="42025" y="921952"/>
                  </a:lnTo>
                  <a:lnTo>
                    <a:pt x="62837" y="979889"/>
                  </a:lnTo>
                  <a:lnTo>
                    <a:pt x="86867" y="1030986"/>
                  </a:lnTo>
                  <a:lnTo>
                    <a:pt x="114885" y="1075084"/>
                  </a:lnTo>
                  <a:lnTo>
                    <a:pt x="147145" y="1116951"/>
                  </a:lnTo>
                  <a:lnTo>
                    <a:pt x="182770" y="1156734"/>
                  </a:lnTo>
                  <a:lnTo>
                    <a:pt x="220882" y="1194578"/>
                  </a:lnTo>
                  <a:lnTo>
                    <a:pt x="260603" y="1230630"/>
                  </a:lnTo>
                  <a:lnTo>
                    <a:pt x="300996" y="1263377"/>
                  </a:lnTo>
                  <a:lnTo>
                    <a:pt x="342704" y="1293272"/>
                  </a:lnTo>
                  <a:lnTo>
                    <a:pt x="387230" y="1322033"/>
                  </a:lnTo>
                  <a:lnTo>
                    <a:pt x="436071" y="1351379"/>
                  </a:lnTo>
                  <a:lnTo>
                    <a:pt x="490727" y="1383030"/>
                  </a:lnTo>
                  <a:lnTo>
                    <a:pt x="530255" y="1405163"/>
                  </a:lnTo>
                  <a:lnTo>
                    <a:pt x="575345" y="1429226"/>
                  </a:lnTo>
                  <a:lnTo>
                    <a:pt x="623775" y="1454288"/>
                  </a:lnTo>
                  <a:lnTo>
                    <a:pt x="673320" y="1479423"/>
                  </a:lnTo>
                  <a:lnTo>
                    <a:pt x="721758" y="1503699"/>
                  </a:lnTo>
                  <a:lnTo>
                    <a:pt x="766864" y="1526190"/>
                  </a:lnTo>
                  <a:lnTo>
                    <a:pt x="806415" y="1545967"/>
                  </a:lnTo>
                  <a:lnTo>
                    <a:pt x="838187" y="1562100"/>
                  </a:lnTo>
                </a:path>
              </a:pathLst>
            </a:custGeom>
            <a:ln w="635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368939" y="4739894"/>
              <a:ext cx="0" cy="1619250"/>
            </a:xfrm>
            <a:custGeom>
              <a:avLst/>
              <a:gdLst/>
              <a:ahLst/>
              <a:cxnLst/>
              <a:rect l="l" t="t" r="r" b="b"/>
              <a:pathLst>
                <a:path h="1619250">
                  <a:moveTo>
                    <a:pt x="0" y="161925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6464427" y="4816094"/>
            <a:ext cx="2162175" cy="1621155"/>
            <a:chOff x="6464427" y="4816094"/>
            <a:chExt cx="2162175" cy="1621155"/>
          </a:xfrm>
        </p:grpSpPr>
        <p:sp>
          <p:nvSpPr>
            <p:cNvPr id="40" name="object 40"/>
            <p:cNvSpPr/>
            <p:nvPr/>
          </p:nvSpPr>
          <p:spPr>
            <a:xfrm>
              <a:off x="6464427" y="4816093"/>
              <a:ext cx="2162175" cy="1621155"/>
            </a:xfrm>
            <a:custGeom>
              <a:avLst/>
              <a:gdLst/>
              <a:ahLst/>
              <a:cxnLst/>
              <a:rect l="l" t="t" r="r" b="b"/>
              <a:pathLst>
                <a:path w="2162175" h="1621154">
                  <a:moveTo>
                    <a:pt x="2161794" y="867156"/>
                  </a:moveTo>
                  <a:lnTo>
                    <a:pt x="2019300" y="823722"/>
                  </a:lnTo>
                  <a:lnTo>
                    <a:pt x="2057400" y="852678"/>
                  </a:lnTo>
                  <a:lnTo>
                    <a:pt x="547878" y="852678"/>
                  </a:lnTo>
                  <a:lnTo>
                    <a:pt x="547878" y="105498"/>
                  </a:lnTo>
                  <a:lnTo>
                    <a:pt x="576072" y="143256"/>
                  </a:lnTo>
                  <a:lnTo>
                    <a:pt x="533400" y="0"/>
                  </a:lnTo>
                  <a:lnTo>
                    <a:pt x="490740" y="143256"/>
                  </a:lnTo>
                  <a:lnTo>
                    <a:pt x="518922" y="105511"/>
                  </a:lnTo>
                  <a:lnTo>
                    <a:pt x="518922" y="852678"/>
                  </a:lnTo>
                  <a:lnTo>
                    <a:pt x="0" y="852678"/>
                  </a:lnTo>
                  <a:lnTo>
                    <a:pt x="0" y="880872"/>
                  </a:lnTo>
                  <a:lnTo>
                    <a:pt x="518922" y="880872"/>
                  </a:lnTo>
                  <a:lnTo>
                    <a:pt x="518922" y="1620774"/>
                  </a:lnTo>
                  <a:lnTo>
                    <a:pt x="547878" y="1620774"/>
                  </a:lnTo>
                  <a:lnTo>
                    <a:pt x="547878" y="880872"/>
                  </a:lnTo>
                  <a:lnTo>
                    <a:pt x="2058073" y="880872"/>
                  </a:lnTo>
                  <a:lnTo>
                    <a:pt x="2019300" y="909828"/>
                  </a:lnTo>
                  <a:lnTo>
                    <a:pt x="2076450" y="892721"/>
                  </a:lnTo>
                  <a:lnTo>
                    <a:pt x="2161794" y="867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89660" y="5630481"/>
              <a:ext cx="100202" cy="100202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4901063" y="5646097"/>
            <a:ext cx="24949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242185" algn="l"/>
              </a:tabLst>
            </a:pPr>
            <a:r>
              <a:rPr sz="2800" i="1" spc="-25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2</a:t>
            </a:r>
            <a:r>
              <a:rPr sz="3000" baseline="-19444" dirty="0">
                <a:latin typeface="Times New Roman"/>
                <a:cs typeface="Times New Roman"/>
              </a:rPr>
              <a:t>	</a:t>
            </a:r>
            <a:r>
              <a:rPr sz="2750" i="1" spc="-50" dirty="0">
                <a:latin typeface="Times New Roman"/>
                <a:cs typeface="Times New Roman"/>
              </a:rPr>
              <a:t>F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544947" y="5562091"/>
            <a:ext cx="182880" cy="4502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750" i="1" spc="-50" dirty="0">
                <a:latin typeface="Times New Roman"/>
                <a:cs typeface="Times New Roman"/>
              </a:rPr>
              <a:t>x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51661" y="4663442"/>
            <a:ext cx="29533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196465" algn="l"/>
                <a:tab pos="2757170" algn="l"/>
              </a:tabLst>
            </a:pPr>
            <a:r>
              <a:rPr sz="2800" spc="-340" dirty="0">
                <a:latin typeface="Consolas"/>
                <a:cs typeface="Consolas"/>
              </a:rPr>
              <a:t>ℓ</a:t>
            </a:r>
            <a:r>
              <a:rPr sz="2800" spc="-1285" dirty="0">
                <a:latin typeface="Consolas"/>
                <a:cs typeface="Consolas"/>
              </a:rPr>
              <a:t> </a:t>
            </a:r>
            <a:r>
              <a:rPr sz="3000" spc="-75" baseline="-19444" dirty="0">
                <a:latin typeface="Times New Roman"/>
                <a:cs typeface="Times New Roman"/>
              </a:rPr>
              <a:t>2</a:t>
            </a:r>
            <a:r>
              <a:rPr sz="3000" baseline="-19444" dirty="0">
                <a:latin typeface="Times New Roman"/>
                <a:cs typeface="Times New Roman"/>
              </a:rPr>
              <a:t>	</a:t>
            </a:r>
            <a:r>
              <a:rPr sz="4125" spc="-555" baseline="2020" dirty="0">
                <a:latin typeface="Consolas"/>
                <a:cs typeface="Consolas"/>
              </a:rPr>
              <a:t>ℓ</a:t>
            </a:r>
            <a:r>
              <a:rPr sz="4125" baseline="2020" dirty="0">
                <a:latin typeface="Consolas"/>
                <a:cs typeface="Consolas"/>
              </a:rPr>
              <a:t>	</a:t>
            </a:r>
            <a:r>
              <a:rPr sz="2800" i="1" spc="-50" dirty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763143" y="4782946"/>
            <a:ext cx="1787525" cy="1773555"/>
            <a:chOff x="6763143" y="4782946"/>
            <a:chExt cx="1787525" cy="1773555"/>
          </a:xfrm>
        </p:grpSpPr>
        <p:sp>
          <p:nvSpPr>
            <p:cNvPr id="46" name="object 46"/>
            <p:cNvSpPr/>
            <p:nvPr/>
          </p:nvSpPr>
          <p:spPr>
            <a:xfrm>
              <a:off x="7010793" y="4811521"/>
              <a:ext cx="1511300" cy="859155"/>
            </a:xfrm>
            <a:custGeom>
              <a:avLst/>
              <a:gdLst/>
              <a:ahLst/>
              <a:cxnLst/>
              <a:rect l="l" t="t" r="r" b="b"/>
              <a:pathLst>
                <a:path w="1511300" h="859154">
                  <a:moveTo>
                    <a:pt x="0" y="858774"/>
                  </a:moveTo>
                  <a:lnTo>
                    <a:pt x="8692" y="826032"/>
                  </a:lnTo>
                  <a:lnTo>
                    <a:pt x="19473" y="779903"/>
                  </a:lnTo>
                  <a:lnTo>
                    <a:pt x="34061" y="725838"/>
                  </a:lnTo>
                  <a:lnTo>
                    <a:pt x="54175" y="669285"/>
                  </a:lnTo>
                  <a:lnTo>
                    <a:pt x="81534" y="615695"/>
                  </a:lnTo>
                  <a:lnTo>
                    <a:pt x="104567" y="579106"/>
                  </a:lnTo>
                  <a:lnTo>
                    <a:pt x="129293" y="541504"/>
                  </a:lnTo>
                  <a:lnTo>
                    <a:pt x="156751" y="503368"/>
                  </a:lnTo>
                  <a:lnTo>
                    <a:pt x="187980" y="465179"/>
                  </a:lnTo>
                  <a:lnTo>
                    <a:pt x="224021" y="427417"/>
                  </a:lnTo>
                  <a:lnTo>
                    <a:pt x="265912" y="390561"/>
                  </a:lnTo>
                  <a:lnTo>
                    <a:pt x="314693" y="355091"/>
                  </a:lnTo>
                  <a:lnTo>
                    <a:pt x="349649" y="332990"/>
                  </a:lnTo>
                  <a:lnTo>
                    <a:pt x="387452" y="310830"/>
                  </a:lnTo>
                  <a:lnTo>
                    <a:pt x="427889" y="288743"/>
                  </a:lnTo>
                  <a:lnTo>
                    <a:pt x="470747" y="266858"/>
                  </a:lnTo>
                  <a:lnTo>
                    <a:pt x="515813" y="245306"/>
                  </a:lnTo>
                  <a:lnTo>
                    <a:pt x="562875" y="224218"/>
                  </a:lnTo>
                  <a:lnTo>
                    <a:pt x="611720" y="203724"/>
                  </a:lnTo>
                  <a:lnTo>
                    <a:pt x="662135" y="183955"/>
                  </a:lnTo>
                  <a:lnTo>
                    <a:pt x="713907" y="165041"/>
                  </a:lnTo>
                  <a:lnTo>
                    <a:pt x="766825" y="147113"/>
                  </a:lnTo>
                  <a:lnTo>
                    <a:pt x="820674" y="130301"/>
                  </a:lnTo>
                  <a:lnTo>
                    <a:pt x="865448" y="117810"/>
                  </a:lnTo>
                  <a:lnTo>
                    <a:pt x="914019" y="105809"/>
                  </a:lnTo>
                  <a:lnTo>
                    <a:pt x="965612" y="94297"/>
                  </a:lnTo>
                  <a:lnTo>
                    <a:pt x="1019453" y="83275"/>
                  </a:lnTo>
                  <a:lnTo>
                    <a:pt x="1074767" y="72743"/>
                  </a:lnTo>
                  <a:lnTo>
                    <a:pt x="1130778" y="62701"/>
                  </a:lnTo>
                  <a:lnTo>
                    <a:pt x="1186713" y="53149"/>
                  </a:lnTo>
                  <a:lnTo>
                    <a:pt x="1241796" y="44087"/>
                  </a:lnTo>
                  <a:lnTo>
                    <a:pt x="1295254" y="35514"/>
                  </a:lnTo>
                  <a:lnTo>
                    <a:pt x="1346310" y="27431"/>
                  </a:lnTo>
                  <a:lnTo>
                    <a:pt x="1394191" y="19839"/>
                  </a:lnTo>
                  <a:lnTo>
                    <a:pt x="1438121" y="12736"/>
                  </a:lnTo>
                  <a:lnTo>
                    <a:pt x="1477327" y="6123"/>
                  </a:lnTo>
                  <a:lnTo>
                    <a:pt x="1511033" y="0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010793" y="5670295"/>
              <a:ext cx="1511300" cy="859155"/>
            </a:xfrm>
            <a:custGeom>
              <a:avLst/>
              <a:gdLst/>
              <a:ahLst/>
              <a:cxnLst/>
              <a:rect l="l" t="t" r="r" b="b"/>
              <a:pathLst>
                <a:path w="1511300" h="859154">
                  <a:moveTo>
                    <a:pt x="0" y="0"/>
                  </a:moveTo>
                  <a:lnTo>
                    <a:pt x="8692" y="32741"/>
                  </a:lnTo>
                  <a:lnTo>
                    <a:pt x="19473" y="78870"/>
                  </a:lnTo>
                  <a:lnTo>
                    <a:pt x="34061" y="132935"/>
                  </a:lnTo>
                  <a:lnTo>
                    <a:pt x="54175" y="189488"/>
                  </a:lnTo>
                  <a:lnTo>
                    <a:pt x="81534" y="243077"/>
                  </a:lnTo>
                  <a:lnTo>
                    <a:pt x="104567" y="279667"/>
                  </a:lnTo>
                  <a:lnTo>
                    <a:pt x="129293" y="317269"/>
                  </a:lnTo>
                  <a:lnTo>
                    <a:pt x="156751" y="355405"/>
                  </a:lnTo>
                  <a:lnTo>
                    <a:pt x="187980" y="393594"/>
                  </a:lnTo>
                  <a:lnTo>
                    <a:pt x="224021" y="431356"/>
                  </a:lnTo>
                  <a:lnTo>
                    <a:pt x="265912" y="468212"/>
                  </a:lnTo>
                  <a:lnTo>
                    <a:pt x="314693" y="503682"/>
                  </a:lnTo>
                  <a:lnTo>
                    <a:pt x="349649" y="525783"/>
                  </a:lnTo>
                  <a:lnTo>
                    <a:pt x="387452" y="547943"/>
                  </a:lnTo>
                  <a:lnTo>
                    <a:pt x="427889" y="570030"/>
                  </a:lnTo>
                  <a:lnTo>
                    <a:pt x="470747" y="591915"/>
                  </a:lnTo>
                  <a:lnTo>
                    <a:pt x="515813" y="613467"/>
                  </a:lnTo>
                  <a:lnTo>
                    <a:pt x="562875" y="634555"/>
                  </a:lnTo>
                  <a:lnTo>
                    <a:pt x="611720" y="655049"/>
                  </a:lnTo>
                  <a:lnTo>
                    <a:pt x="662135" y="674818"/>
                  </a:lnTo>
                  <a:lnTo>
                    <a:pt x="713907" y="693732"/>
                  </a:lnTo>
                  <a:lnTo>
                    <a:pt x="766825" y="711660"/>
                  </a:lnTo>
                  <a:lnTo>
                    <a:pt x="820674" y="728472"/>
                  </a:lnTo>
                  <a:lnTo>
                    <a:pt x="865448" y="740963"/>
                  </a:lnTo>
                  <a:lnTo>
                    <a:pt x="914019" y="752964"/>
                  </a:lnTo>
                  <a:lnTo>
                    <a:pt x="965612" y="764476"/>
                  </a:lnTo>
                  <a:lnTo>
                    <a:pt x="1019453" y="775498"/>
                  </a:lnTo>
                  <a:lnTo>
                    <a:pt x="1074767" y="786030"/>
                  </a:lnTo>
                  <a:lnTo>
                    <a:pt x="1130778" y="796072"/>
                  </a:lnTo>
                  <a:lnTo>
                    <a:pt x="1186713" y="805624"/>
                  </a:lnTo>
                  <a:lnTo>
                    <a:pt x="1241796" y="814686"/>
                  </a:lnTo>
                  <a:lnTo>
                    <a:pt x="1295254" y="823259"/>
                  </a:lnTo>
                  <a:lnTo>
                    <a:pt x="1346310" y="831342"/>
                  </a:lnTo>
                  <a:lnTo>
                    <a:pt x="1394191" y="838934"/>
                  </a:lnTo>
                  <a:lnTo>
                    <a:pt x="1438121" y="846037"/>
                  </a:lnTo>
                  <a:lnTo>
                    <a:pt x="1477327" y="852650"/>
                  </a:lnTo>
                  <a:lnTo>
                    <a:pt x="1511033" y="858774"/>
                  </a:lnTo>
                </a:path>
              </a:pathLst>
            </a:custGeom>
            <a:ln w="539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782193" y="4820665"/>
              <a:ext cx="0" cy="1621155"/>
            </a:xfrm>
            <a:custGeom>
              <a:avLst/>
              <a:gdLst/>
              <a:ahLst/>
              <a:cxnLst/>
              <a:rect l="l" t="t" r="r" b="b"/>
              <a:pathLst>
                <a:path h="1621154">
                  <a:moveTo>
                    <a:pt x="0" y="0"/>
                  </a:moveTo>
                  <a:lnTo>
                    <a:pt x="0" y="162077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226427" y="5603239"/>
              <a:ext cx="1169670" cy="133350"/>
            </a:xfrm>
            <a:custGeom>
              <a:avLst/>
              <a:gdLst/>
              <a:ahLst/>
              <a:cxnLst/>
              <a:rect l="l" t="t" r="r" b="b"/>
              <a:pathLst>
                <a:path w="1169670" h="133350">
                  <a:moveTo>
                    <a:pt x="1036320" y="67056"/>
                  </a:moveTo>
                  <a:lnTo>
                    <a:pt x="1007195" y="44958"/>
                  </a:lnTo>
                  <a:lnTo>
                    <a:pt x="0" y="44958"/>
                  </a:lnTo>
                  <a:lnTo>
                    <a:pt x="0" y="89154"/>
                  </a:lnTo>
                  <a:lnTo>
                    <a:pt x="1006860" y="89154"/>
                  </a:lnTo>
                  <a:lnTo>
                    <a:pt x="1036320" y="67056"/>
                  </a:lnTo>
                  <a:close/>
                </a:path>
                <a:path w="1169670" h="133350">
                  <a:moveTo>
                    <a:pt x="1169670" y="67056"/>
                  </a:moveTo>
                  <a:lnTo>
                    <a:pt x="947940" y="0"/>
                  </a:lnTo>
                  <a:lnTo>
                    <a:pt x="1007195" y="44958"/>
                  </a:lnTo>
                  <a:lnTo>
                    <a:pt x="1036320" y="44958"/>
                  </a:lnTo>
                  <a:lnTo>
                    <a:pt x="1036320" y="106925"/>
                  </a:lnTo>
                  <a:lnTo>
                    <a:pt x="1169670" y="67056"/>
                  </a:lnTo>
                  <a:close/>
                </a:path>
                <a:path w="1169670" h="133350">
                  <a:moveTo>
                    <a:pt x="1036320" y="106925"/>
                  </a:moveTo>
                  <a:lnTo>
                    <a:pt x="1036320" y="89154"/>
                  </a:lnTo>
                  <a:lnTo>
                    <a:pt x="1006860" y="89154"/>
                  </a:lnTo>
                  <a:lnTo>
                    <a:pt x="947940" y="133350"/>
                  </a:lnTo>
                  <a:lnTo>
                    <a:pt x="1036320" y="106925"/>
                  </a:lnTo>
                  <a:close/>
                </a:path>
                <a:path w="1169670" h="133350">
                  <a:moveTo>
                    <a:pt x="1036320" y="89154"/>
                  </a:moveTo>
                  <a:lnTo>
                    <a:pt x="1036320" y="67056"/>
                  </a:lnTo>
                  <a:lnTo>
                    <a:pt x="1006860" y="89154"/>
                  </a:lnTo>
                  <a:lnTo>
                    <a:pt x="1036320" y="89154"/>
                  </a:lnTo>
                  <a:close/>
                </a:path>
                <a:path w="1169670" h="133350">
                  <a:moveTo>
                    <a:pt x="1036320" y="67056"/>
                  </a:moveTo>
                  <a:lnTo>
                    <a:pt x="1036320" y="44958"/>
                  </a:lnTo>
                  <a:lnTo>
                    <a:pt x="1007195" y="44958"/>
                  </a:lnTo>
                  <a:lnTo>
                    <a:pt x="1036320" y="67056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30552" y="2050605"/>
            <a:ext cx="4352925" cy="157480"/>
            <a:chOff x="2030552" y="2050605"/>
            <a:chExt cx="4352925" cy="157480"/>
          </a:xfrm>
        </p:grpSpPr>
        <p:sp>
          <p:nvSpPr>
            <p:cNvPr id="3" name="object 3"/>
            <p:cNvSpPr/>
            <p:nvPr/>
          </p:nvSpPr>
          <p:spPr>
            <a:xfrm>
              <a:off x="2044839" y="2150617"/>
              <a:ext cx="4324350" cy="0"/>
            </a:xfrm>
            <a:custGeom>
              <a:avLst/>
              <a:gdLst/>
              <a:ahLst/>
              <a:cxnLst/>
              <a:rect l="l" t="t" r="r" b="b"/>
              <a:pathLst>
                <a:path w="4324350">
                  <a:moveTo>
                    <a:pt x="0" y="0"/>
                  </a:moveTo>
                  <a:lnTo>
                    <a:pt x="4324337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27323" y="2050605"/>
              <a:ext cx="154305" cy="15735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460883" y="2143252"/>
            <a:ext cx="24701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i="1" spc="-50" dirty="0">
                <a:latin typeface="Times New Roman"/>
                <a:cs typeface="Times New Roman"/>
              </a:rPr>
              <a:t>F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6295" y="81838"/>
            <a:ext cx="181610" cy="45783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-375" dirty="0">
                <a:latin typeface="Consolas"/>
                <a:cs typeface="Consolas"/>
              </a:rPr>
              <a:t>ℓ</a:t>
            </a:r>
            <a:endParaRPr sz="2800">
              <a:latin typeface="Consolas"/>
              <a:cs typeface="Consola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786265" y="379349"/>
            <a:ext cx="3634104" cy="3492500"/>
            <a:chOff x="2786265" y="379349"/>
            <a:chExt cx="3634104" cy="3492500"/>
          </a:xfrm>
        </p:grpSpPr>
        <p:sp>
          <p:nvSpPr>
            <p:cNvPr id="8" name="object 8"/>
            <p:cNvSpPr/>
            <p:nvPr/>
          </p:nvSpPr>
          <p:spPr>
            <a:xfrm>
              <a:off x="3264039" y="407924"/>
              <a:ext cx="3021330" cy="1719580"/>
            </a:xfrm>
            <a:custGeom>
              <a:avLst/>
              <a:gdLst/>
              <a:ahLst/>
              <a:cxnLst/>
              <a:rect l="l" t="t" r="r" b="b"/>
              <a:pathLst>
                <a:path w="3021329" h="1719580">
                  <a:moveTo>
                    <a:pt x="0" y="1719072"/>
                  </a:moveTo>
                  <a:lnTo>
                    <a:pt x="8392" y="1690357"/>
                  </a:lnTo>
                  <a:lnTo>
                    <a:pt x="17397" y="1653582"/>
                  </a:lnTo>
                  <a:lnTo>
                    <a:pt x="27445" y="1610105"/>
                  </a:lnTo>
                  <a:lnTo>
                    <a:pt x="38965" y="1561283"/>
                  </a:lnTo>
                  <a:lnTo>
                    <a:pt x="52387" y="1508474"/>
                  </a:lnTo>
                  <a:lnTo>
                    <a:pt x="68141" y="1453036"/>
                  </a:lnTo>
                  <a:lnTo>
                    <a:pt x="86656" y="1396327"/>
                  </a:lnTo>
                  <a:lnTo>
                    <a:pt x="108362" y="1339705"/>
                  </a:lnTo>
                  <a:lnTo>
                    <a:pt x="133689" y="1284528"/>
                  </a:lnTo>
                  <a:lnTo>
                    <a:pt x="163067" y="1232154"/>
                  </a:lnTo>
                  <a:lnTo>
                    <a:pt x="185808" y="1195877"/>
                  </a:lnTo>
                  <a:lnTo>
                    <a:pt x="209136" y="1158975"/>
                  </a:lnTo>
                  <a:lnTo>
                    <a:pt x="233315" y="1121566"/>
                  </a:lnTo>
                  <a:lnTo>
                    <a:pt x="258604" y="1083770"/>
                  </a:lnTo>
                  <a:lnTo>
                    <a:pt x="285267" y="1045708"/>
                  </a:lnTo>
                  <a:lnTo>
                    <a:pt x="313564" y="1007499"/>
                  </a:lnTo>
                  <a:lnTo>
                    <a:pt x="343757" y="969264"/>
                  </a:lnTo>
                  <a:lnTo>
                    <a:pt x="376108" y="931121"/>
                  </a:lnTo>
                  <a:lnTo>
                    <a:pt x="410878" y="893192"/>
                  </a:lnTo>
                  <a:lnTo>
                    <a:pt x="448329" y="855597"/>
                  </a:lnTo>
                  <a:lnTo>
                    <a:pt x="488722" y="818454"/>
                  </a:lnTo>
                  <a:lnTo>
                    <a:pt x="532320" y="781885"/>
                  </a:lnTo>
                  <a:lnTo>
                    <a:pt x="579383" y="746009"/>
                  </a:lnTo>
                  <a:lnTo>
                    <a:pt x="630173" y="710946"/>
                  </a:lnTo>
                  <a:lnTo>
                    <a:pt x="664379" y="688776"/>
                  </a:lnTo>
                  <a:lnTo>
                    <a:pt x="700045" y="666553"/>
                  </a:lnTo>
                  <a:lnTo>
                    <a:pt x="737119" y="644310"/>
                  </a:lnTo>
                  <a:lnTo>
                    <a:pt x="775550" y="622078"/>
                  </a:lnTo>
                  <a:lnTo>
                    <a:pt x="815286" y="599891"/>
                  </a:lnTo>
                  <a:lnTo>
                    <a:pt x="856276" y="577779"/>
                  </a:lnTo>
                  <a:lnTo>
                    <a:pt x="898468" y="555775"/>
                  </a:lnTo>
                  <a:lnTo>
                    <a:pt x="941811" y="533912"/>
                  </a:lnTo>
                  <a:lnTo>
                    <a:pt x="986254" y="512221"/>
                  </a:lnTo>
                  <a:lnTo>
                    <a:pt x="1031743" y="490736"/>
                  </a:lnTo>
                  <a:lnTo>
                    <a:pt x="1078230" y="469487"/>
                  </a:lnTo>
                  <a:lnTo>
                    <a:pt x="1125660" y="448507"/>
                  </a:lnTo>
                  <a:lnTo>
                    <a:pt x="1173984" y="427829"/>
                  </a:lnTo>
                  <a:lnTo>
                    <a:pt x="1223149" y="407485"/>
                  </a:lnTo>
                  <a:lnTo>
                    <a:pt x="1273105" y="387506"/>
                  </a:lnTo>
                  <a:lnTo>
                    <a:pt x="1323798" y="367925"/>
                  </a:lnTo>
                  <a:lnTo>
                    <a:pt x="1375179" y="348775"/>
                  </a:lnTo>
                  <a:lnTo>
                    <a:pt x="1427196" y="330087"/>
                  </a:lnTo>
                  <a:lnTo>
                    <a:pt x="1479796" y="311894"/>
                  </a:lnTo>
                  <a:lnTo>
                    <a:pt x="1532929" y="294227"/>
                  </a:lnTo>
                  <a:lnTo>
                    <a:pt x="1586542" y="277120"/>
                  </a:lnTo>
                  <a:lnTo>
                    <a:pt x="1640585" y="260604"/>
                  </a:lnTo>
                  <a:lnTo>
                    <a:pt x="1684387" y="247990"/>
                  </a:lnTo>
                  <a:lnTo>
                    <a:pt x="1730264" y="235621"/>
                  </a:lnTo>
                  <a:lnTo>
                    <a:pt x="1778025" y="223497"/>
                  </a:lnTo>
                  <a:lnTo>
                    <a:pt x="1827478" y="211618"/>
                  </a:lnTo>
                  <a:lnTo>
                    <a:pt x="1878429" y="199984"/>
                  </a:lnTo>
                  <a:lnTo>
                    <a:pt x="1930686" y="188595"/>
                  </a:lnTo>
                  <a:lnTo>
                    <a:pt x="1984057" y="177450"/>
                  </a:lnTo>
                  <a:lnTo>
                    <a:pt x="2038350" y="166551"/>
                  </a:lnTo>
                  <a:lnTo>
                    <a:pt x="2093371" y="155897"/>
                  </a:lnTo>
                  <a:lnTo>
                    <a:pt x="2148929" y="145487"/>
                  </a:lnTo>
                  <a:lnTo>
                    <a:pt x="2204831" y="135323"/>
                  </a:lnTo>
                  <a:lnTo>
                    <a:pt x="2260885" y="125403"/>
                  </a:lnTo>
                  <a:lnTo>
                    <a:pt x="2316897" y="115728"/>
                  </a:lnTo>
                  <a:lnTo>
                    <a:pt x="2372677" y="106299"/>
                  </a:lnTo>
                  <a:lnTo>
                    <a:pt x="2428031" y="97114"/>
                  </a:lnTo>
                  <a:lnTo>
                    <a:pt x="2482767" y="88174"/>
                  </a:lnTo>
                  <a:lnTo>
                    <a:pt x="2536692" y="79479"/>
                  </a:lnTo>
                  <a:lnTo>
                    <a:pt x="2589614" y="71029"/>
                  </a:lnTo>
                  <a:lnTo>
                    <a:pt x="2641340" y="62824"/>
                  </a:lnTo>
                  <a:lnTo>
                    <a:pt x="2691679" y="54864"/>
                  </a:lnTo>
                  <a:lnTo>
                    <a:pt x="2740437" y="47148"/>
                  </a:lnTo>
                  <a:lnTo>
                    <a:pt x="2787423" y="39678"/>
                  </a:lnTo>
                  <a:lnTo>
                    <a:pt x="2832443" y="32453"/>
                  </a:lnTo>
                  <a:lnTo>
                    <a:pt x="2875305" y="25472"/>
                  </a:lnTo>
                  <a:lnTo>
                    <a:pt x="2915818" y="18737"/>
                  </a:lnTo>
                  <a:lnTo>
                    <a:pt x="2953788" y="12246"/>
                  </a:lnTo>
                  <a:lnTo>
                    <a:pt x="2989022" y="6000"/>
                  </a:lnTo>
                  <a:lnTo>
                    <a:pt x="3021329" y="0"/>
                  </a:lnTo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64039" y="2126996"/>
              <a:ext cx="3021330" cy="1717675"/>
            </a:xfrm>
            <a:custGeom>
              <a:avLst/>
              <a:gdLst/>
              <a:ahLst/>
              <a:cxnLst/>
              <a:rect l="l" t="t" r="r" b="b"/>
              <a:pathLst>
                <a:path w="3021329" h="1717675">
                  <a:moveTo>
                    <a:pt x="0" y="0"/>
                  </a:moveTo>
                  <a:lnTo>
                    <a:pt x="8392" y="28713"/>
                  </a:lnTo>
                  <a:lnTo>
                    <a:pt x="17397" y="65483"/>
                  </a:lnTo>
                  <a:lnTo>
                    <a:pt x="27445" y="108946"/>
                  </a:lnTo>
                  <a:lnTo>
                    <a:pt x="38965" y="157740"/>
                  </a:lnTo>
                  <a:lnTo>
                    <a:pt x="52387" y="210502"/>
                  </a:lnTo>
                  <a:lnTo>
                    <a:pt x="68141" y="265870"/>
                  </a:lnTo>
                  <a:lnTo>
                    <a:pt x="86656" y="322482"/>
                  </a:lnTo>
                  <a:lnTo>
                    <a:pt x="108362" y="378976"/>
                  </a:lnTo>
                  <a:lnTo>
                    <a:pt x="133689" y="433987"/>
                  </a:lnTo>
                  <a:lnTo>
                    <a:pt x="163067" y="486156"/>
                  </a:lnTo>
                  <a:lnTo>
                    <a:pt x="185808" y="522432"/>
                  </a:lnTo>
                  <a:lnTo>
                    <a:pt x="209136" y="559334"/>
                  </a:lnTo>
                  <a:lnTo>
                    <a:pt x="233315" y="596743"/>
                  </a:lnTo>
                  <a:lnTo>
                    <a:pt x="258604" y="634539"/>
                  </a:lnTo>
                  <a:lnTo>
                    <a:pt x="285267" y="672601"/>
                  </a:lnTo>
                  <a:lnTo>
                    <a:pt x="313564" y="710810"/>
                  </a:lnTo>
                  <a:lnTo>
                    <a:pt x="343757" y="749045"/>
                  </a:lnTo>
                  <a:lnTo>
                    <a:pt x="376108" y="787188"/>
                  </a:lnTo>
                  <a:lnTo>
                    <a:pt x="410878" y="825117"/>
                  </a:lnTo>
                  <a:lnTo>
                    <a:pt x="448329" y="862712"/>
                  </a:lnTo>
                  <a:lnTo>
                    <a:pt x="488722" y="899855"/>
                  </a:lnTo>
                  <a:lnTo>
                    <a:pt x="532320" y="936424"/>
                  </a:lnTo>
                  <a:lnTo>
                    <a:pt x="579383" y="972300"/>
                  </a:lnTo>
                  <a:lnTo>
                    <a:pt x="630173" y="1007364"/>
                  </a:lnTo>
                  <a:lnTo>
                    <a:pt x="664379" y="1029434"/>
                  </a:lnTo>
                  <a:lnTo>
                    <a:pt x="700045" y="1051566"/>
                  </a:lnTo>
                  <a:lnTo>
                    <a:pt x="737119" y="1073728"/>
                  </a:lnTo>
                  <a:lnTo>
                    <a:pt x="775550" y="1095886"/>
                  </a:lnTo>
                  <a:lnTo>
                    <a:pt x="815286" y="1118008"/>
                  </a:lnTo>
                  <a:lnTo>
                    <a:pt x="856276" y="1140061"/>
                  </a:lnTo>
                  <a:lnTo>
                    <a:pt x="898468" y="1162013"/>
                  </a:lnTo>
                  <a:lnTo>
                    <a:pt x="941811" y="1183831"/>
                  </a:lnTo>
                  <a:lnTo>
                    <a:pt x="986254" y="1205483"/>
                  </a:lnTo>
                  <a:lnTo>
                    <a:pt x="1031743" y="1226935"/>
                  </a:lnTo>
                  <a:lnTo>
                    <a:pt x="1078230" y="1248156"/>
                  </a:lnTo>
                  <a:lnTo>
                    <a:pt x="1125660" y="1269111"/>
                  </a:lnTo>
                  <a:lnTo>
                    <a:pt x="1173984" y="1289770"/>
                  </a:lnTo>
                  <a:lnTo>
                    <a:pt x="1223149" y="1310099"/>
                  </a:lnTo>
                  <a:lnTo>
                    <a:pt x="1273105" y="1330066"/>
                  </a:lnTo>
                  <a:lnTo>
                    <a:pt x="1323798" y="1349637"/>
                  </a:lnTo>
                  <a:lnTo>
                    <a:pt x="1375179" y="1368781"/>
                  </a:lnTo>
                  <a:lnTo>
                    <a:pt x="1427196" y="1387465"/>
                  </a:lnTo>
                  <a:lnTo>
                    <a:pt x="1479796" y="1405655"/>
                  </a:lnTo>
                  <a:lnTo>
                    <a:pt x="1532929" y="1423320"/>
                  </a:lnTo>
                  <a:lnTo>
                    <a:pt x="1586542" y="1440427"/>
                  </a:lnTo>
                  <a:lnTo>
                    <a:pt x="1640585" y="1456944"/>
                  </a:lnTo>
                  <a:lnTo>
                    <a:pt x="1684387" y="1469557"/>
                  </a:lnTo>
                  <a:lnTo>
                    <a:pt x="1730264" y="1481926"/>
                  </a:lnTo>
                  <a:lnTo>
                    <a:pt x="1778025" y="1494050"/>
                  </a:lnTo>
                  <a:lnTo>
                    <a:pt x="1827478" y="1505929"/>
                  </a:lnTo>
                  <a:lnTo>
                    <a:pt x="1878429" y="1517563"/>
                  </a:lnTo>
                  <a:lnTo>
                    <a:pt x="1930686" y="1528952"/>
                  </a:lnTo>
                  <a:lnTo>
                    <a:pt x="1984057" y="1540097"/>
                  </a:lnTo>
                  <a:lnTo>
                    <a:pt x="2038350" y="1550996"/>
                  </a:lnTo>
                  <a:lnTo>
                    <a:pt x="2093371" y="1561650"/>
                  </a:lnTo>
                  <a:lnTo>
                    <a:pt x="2148929" y="1572060"/>
                  </a:lnTo>
                  <a:lnTo>
                    <a:pt x="2204831" y="1582224"/>
                  </a:lnTo>
                  <a:lnTo>
                    <a:pt x="2260885" y="1592144"/>
                  </a:lnTo>
                  <a:lnTo>
                    <a:pt x="2316897" y="1601819"/>
                  </a:lnTo>
                  <a:lnTo>
                    <a:pt x="2372677" y="1611249"/>
                  </a:lnTo>
                  <a:lnTo>
                    <a:pt x="2428031" y="1620433"/>
                  </a:lnTo>
                  <a:lnTo>
                    <a:pt x="2482767" y="1629373"/>
                  </a:lnTo>
                  <a:lnTo>
                    <a:pt x="2536692" y="1638068"/>
                  </a:lnTo>
                  <a:lnTo>
                    <a:pt x="2589614" y="1646518"/>
                  </a:lnTo>
                  <a:lnTo>
                    <a:pt x="2641340" y="1654723"/>
                  </a:lnTo>
                  <a:lnTo>
                    <a:pt x="2691679" y="1662683"/>
                  </a:lnTo>
                  <a:lnTo>
                    <a:pt x="2740437" y="1670399"/>
                  </a:lnTo>
                  <a:lnTo>
                    <a:pt x="2787423" y="1677869"/>
                  </a:lnTo>
                  <a:lnTo>
                    <a:pt x="2832443" y="1685094"/>
                  </a:lnTo>
                  <a:lnTo>
                    <a:pt x="2875305" y="1692075"/>
                  </a:lnTo>
                  <a:lnTo>
                    <a:pt x="2915818" y="1698810"/>
                  </a:lnTo>
                  <a:lnTo>
                    <a:pt x="2953788" y="1705301"/>
                  </a:lnTo>
                  <a:lnTo>
                    <a:pt x="2989022" y="1711547"/>
                  </a:lnTo>
                  <a:lnTo>
                    <a:pt x="3021329" y="1717548"/>
                  </a:lnTo>
                </a:path>
              </a:pathLst>
            </a:custGeom>
            <a:ln w="539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05315" y="428498"/>
              <a:ext cx="0" cy="3240405"/>
            </a:xfrm>
            <a:custGeom>
              <a:avLst/>
              <a:gdLst/>
              <a:ahLst/>
              <a:cxnLst/>
              <a:rect l="l" t="t" r="r" b="b"/>
              <a:pathLst>
                <a:path h="3240404">
                  <a:moveTo>
                    <a:pt x="0" y="0"/>
                  </a:moveTo>
                  <a:lnTo>
                    <a:pt x="0" y="324002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21239" y="2059940"/>
              <a:ext cx="2699385" cy="133350"/>
            </a:xfrm>
            <a:custGeom>
              <a:avLst/>
              <a:gdLst/>
              <a:ahLst/>
              <a:cxnLst/>
              <a:rect l="l" t="t" r="r" b="b"/>
              <a:pathLst>
                <a:path w="2699385" h="133350">
                  <a:moveTo>
                    <a:pt x="2565653" y="67056"/>
                  </a:moveTo>
                  <a:lnTo>
                    <a:pt x="2536269" y="44958"/>
                  </a:lnTo>
                  <a:lnTo>
                    <a:pt x="0" y="44958"/>
                  </a:lnTo>
                  <a:lnTo>
                    <a:pt x="0" y="89154"/>
                  </a:lnTo>
                  <a:lnTo>
                    <a:pt x="2535931" y="89154"/>
                  </a:lnTo>
                  <a:lnTo>
                    <a:pt x="2565653" y="67056"/>
                  </a:lnTo>
                  <a:close/>
                </a:path>
                <a:path w="2699385" h="133350">
                  <a:moveTo>
                    <a:pt x="2699003" y="67056"/>
                  </a:moveTo>
                  <a:lnTo>
                    <a:pt x="2476487" y="0"/>
                  </a:lnTo>
                  <a:lnTo>
                    <a:pt x="2536269" y="44958"/>
                  </a:lnTo>
                  <a:lnTo>
                    <a:pt x="2565653" y="44958"/>
                  </a:lnTo>
                  <a:lnTo>
                    <a:pt x="2565653" y="106784"/>
                  </a:lnTo>
                  <a:lnTo>
                    <a:pt x="2699003" y="67056"/>
                  </a:lnTo>
                  <a:close/>
                </a:path>
                <a:path w="2699385" h="133350">
                  <a:moveTo>
                    <a:pt x="2565653" y="106784"/>
                  </a:moveTo>
                  <a:lnTo>
                    <a:pt x="2565653" y="89154"/>
                  </a:lnTo>
                  <a:lnTo>
                    <a:pt x="2535931" y="89154"/>
                  </a:lnTo>
                  <a:lnTo>
                    <a:pt x="2476487" y="133350"/>
                  </a:lnTo>
                  <a:lnTo>
                    <a:pt x="2565653" y="106784"/>
                  </a:lnTo>
                  <a:close/>
                </a:path>
                <a:path w="2699385" h="133350">
                  <a:moveTo>
                    <a:pt x="2565653" y="89154"/>
                  </a:moveTo>
                  <a:lnTo>
                    <a:pt x="2565653" y="67056"/>
                  </a:lnTo>
                  <a:lnTo>
                    <a:pt x="2535931" y="89154"/>
                  </a:lnTo>
                  <a:lnTo>
                    <a:pt x="2565653" y="89154"/>
                  </a:lnTo>
                  <a:close/>
                </a:path>
                <a:path w="2699385" h="133350">
                  <a:moveTo>
                    <a:pt x="2565653" y="67056"/>
                  </a:moveTo>
                  <a:lnTo>
                    <a:pt x="2565653" y="44958"/>
                  </a:lnTo>
                  <a:lnTo>
                    <a:pt x="2536269" y="44958"/>
                  </a:lnTo>
                  <a:lnTo>
                    <a:pt x="2565653" y="67056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02277" y="755205"/>
              <a:ext cx="154304" cy="15735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06839" y="831596"/>
              <a:ext cx="1676400" cy="1295400"/>
            </a:xfrm>
            <a:custGeom>
              <a:avLst/>
              <a:gdLst/>
              <a:ahLst/>
              <a:cxnLst/>
              <a:rect l="l" t="t" r="r" b="b"/>
              <a:pathLst>
                <a:path w="1676400" h="1295400">
                  <a:moveTo>
                    <a:pt x="1676400" y="0"/>
                  </a:moveTo>
                  <a:lnTo>
                    <a:pt x="914400" y="1219200"/>
                  </a:lnTo>
                </a:path>
                <a:path w="1676400" h="1295400">
                  <a:moveTo>
                    <a:pt x="1676400" y="0"/>
                  </a:moveTo>
                  <a:lnTo>
                    <a:pt x="0" y="0"/>
                  </a:lnTo>
                </a:path>
                <a:path w="1676400" h="1295400">
                  <a:moveTo>
                    <a:pt x="914400" y="1295400"/>
                  </a:moveTo>
                  <a:lnTo>
                    <a:pt x="914400" y="3810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40277" y="1136205"/>
              <a:ext cx="154304" cy="15735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483239" y="831596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2277" y="2046033"/>
              <a:ext cx="154304" cy="15735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806839" y="1212596"/>
              <a:ext cx="914400" cy="0"/>
            </a:xfrm>
            <a:custGeom>
              <a:avLst/>
              <a:gdLst/>
              <a:ahLst/>
              <a:cxnLst/>
              <a:rect l="l" t="t" r="r" b="b"/>
              <a:pathLst>
                <a:path w="914400">
                  <a:moveTo>
                    <a:pt x="914400" y="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219835" y="309879"/>
            <a:ext cx="32702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i="1" spc="-50" dirty="0">
                <a:latin typeface="Times New Roman"/>
                <a:cs typeface="Times New Roman"/>
              </a:rPr>
              <a:t>M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88009" y="1224142"/>
            <a:ext cx="165735" cy="457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i="1" spc="-50" dirty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78331" y="2062479"/>
            <a:ext cx="26733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i="1" spc="-50" dirty="0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43435" y="2062378"/>
            <a:ext cx="206375" cy="459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50" i="1" spc="-50" dirty="0">
                <a:latin typeface="Times New Roman"/>
                <a:cs typeface="Times New Roman"/>
              </a:rPr>
              <a:t>S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34213" y="386638"/>
            <a:ext cx="368935" cy="8337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3135"/>
              </a:lnSpc>
              <a:spcBef>
                <a:spcPts val="130"/>
              </a:spcBef>
            </a:pPr>
            <a:r>
              <a:rPr sz="2800" i="1" spc="-50" dirty="0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  <a:p>
            <a:pPr marL="94615">
              <a:lnSpc>
                <a:spcPts val="3195"/>
              </a:lnSpc>
            </a:pPr>
            <a:r>
              <a:rPr sz="2850" i="1" spc="-50" dirty="0">
                <a:latin typeface="Times New Roman"/>
                <a:cs typeface="Times New Roman"/>
              </a:rPr>
              <a:t>G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54281" y="932434"/>
            <a:ext cx="22669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i="1" spc="-50" dirty="0">
                <a:latin typeface="Times New Roman"/>
                <a:cs typeface="Times New Roman"/>
              </a:rPr>
              <a:t>L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9929" y="4659870"/>
            <a:ext cx="1431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66790" y="4659870"/>
            <a:ext cx="44100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эллипса,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параболы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2727" y="5025847"/>
            <a:ext cx="8194040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49800"/>
              </a:lnSpc>
              <a:spcBef>
                <a:spcPts val="100"/>
              </a:spcBef>
              <a:tabLst>
                <a:tab pos="887730" algn="l"/>
                <a:tab pos="2445385" algn="l"/>
                <a:tab pos="2744470" algn="l"/>
                <a:tab pos="4137025" algn="l"/>
                <a:tab pos="5320665" algn="l"/>
                <a:tab pos="6835140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ветви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гиперболы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полярной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системе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координат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полярное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</a:t>
            </a:r>
            <a:r>
              <a:rPr sz="2400" b="1" i="1" spc="-1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кривой</a:t>
            </a:r>
            <a:r>
              <a:rPr sz="2400" spc="-1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735973" y="4851908"/>
            <a:ext cx="1277620" cy="0"/>
          </a:xfrm>
          <a:custGeom>
            <a:avLst/>
            <a:gdLst/>
            <a:ahLst/>
            <a:cxnLst/>
            <a:rect l="l" t="t" r="r" b="b"/>
            <a:pathLst>
              <a:path w="1277620">
                <a:moveTo>
                  <a:pt x="0" y="0"/>
                </a:moveTo>
                <a:lnTo>
                  <a:pt x="1277112" y="0"/>
                </a:lnTo>
              </a:path>
            </a:pathLst>
          </a:custGeom>
          <a:ln w="11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706429" y="4351533"/>
            <a:ext cx="1285240" cy="91249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92075" algn="ctr">
              <a:lnSpc>
                <a:spcPct val="100000"/>
              </a:lnSpc>
              <a:spcBef>
                <a:spcPts val="484"/>
              </a:spcBef>
            </a:pPr>
            <a:r>
              <a:rPr sz="2500" i="1" spc="-50" dirty="0">
                <a:latin typeface="Times New Roman"/>
                <a:cs typeface="Times New Roman"/>
              </a:rPr>
              <a:t>p</a:t>
            </a: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2500" dirty="0">
                <a:latin typeface="Times New Roman"/>
                <a:cs typeface="Times New Roman"/>
              </a:rPr>
              <a:t>1</a:t>
            </a:r>
            <a:r>
              <a:rPr sz="2500" spc="-3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70" dirty="0">
                <a:latin typeface="Times New Roman"/>
                <a:cs typeface="Times New Roman"/>
              </a:rPr>
              <a:t> </a:t>
            </a:r>
            <a:r>
              <a:rPr sz="2650" dirty="0">
                <a:latin typeface="Symbol"/>
                <a:cs typeface="Symbol"/>
              </a:rPr>
              <a:t></a:t>
            </a:r>
            <a:r>
              <a:rPr sz="2650" spc="-14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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60862" y="4597861"/>
            <a:ext cx="413384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i="1" dirty="0">
                <a:latin typeface="Times New Roman"/>
                <a:cs typeface="Times New Roman"/>
              </a:rPr>
              <a:t>r</a:t>
            </a:r>
            <a:r>
              <a:rPr sz="2500" i="1" spc="5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2817" y="1121917"/>
            <a:ext cx="1889125" cy="1073785"/>
          </a:xfrm>
          <a:custGeom>
            <a:avLst/>
            <a:gdLst/>
            <a:ahLst/>
            <a:cxnLst/>
            <a:rect l="l" t="t" r="r" b="b"/>
            <a:pathLst>
              <a:path w="1889125" h="1073785">
                <a:moveTo>
                  <a:pt x="0" y="1073658"/>
                </a:moveTo>
                <a:lnTo>
                  <a:pt x="8780" y="1040659"/>
                </a:lnTo>
                <a:lnTo>
                  <a:pt x="19190" y="995341"/>
                </a:lnTo>
                <a:lnTo>
                  <a:pt x="32478" y="941641"/>
                </a:lnTo>
                <a:lnTo>
                  <a:pt x="49893" y="883496"/>
                </a:lnTo>
                <a:lnTo>
                  <a:pt x="72682" y="824843"/>
                </a:lnTo>
                <a:lnTo>
                  <a:pt x="102095" y="769619"/>
                </a:lnTo>
                <a:lnTo>
                  <a:pt x="124299" y="734077"/>
                </a:lnTo>
                <a:lnTo>
                  <a:pt x="147625" y="697739"/>
                </a:lnTo>
                <a:lnTo>
                  <a:pt x="172688" y="660879"/>
                </a:lnTo>
                <a:lnTo>
                  <a:pt x="200101" y="623775"/>
                </a:lnTo>
                <a:lnTo>
                  <a:pt x="230481" y="586703"/>
                </a:lnTo>
                <a:lnTo>
                  <a:pt x="264441" y="549938"/>
                </a:lnTo>
                <a:lnTo>
                  <a:pt x="302597" y="513756"/>
                </a:lnTo>
                <a:lnTo>
                  <a:pt x="345563" y="478433"/>
                </a:lnTo>
                <a:lnTo>
                  <a:pt x="393954" y="444245"/>
                </a:lnTo>
                <a:lnTo>
                  <a:pt x="427930" y="422472"/>
                </a:lnTo>
                <a:lnTo>
                  <a:pt x="464135" y="400638"/>
                </a:lnTo>
                <a:lnTo>
                  <a:pt x="502438" y="378825"/>
                </a:lnTo>
                <a:lnTo>
                  <a:pt x="542712" y="357111"/>
                </a:lnTo>
                <a:lnTo>
                  <a:pt x="584829" y="335577"/>
                </a:lnTo>
                <a:lnTo>
                  <a:pt x="628661" y="314303"/>
                </a:lnTo>
                <a:lnTo>
                  <a:pt x="674079" y="293370"/>
                </a:lnTo>
                <a:lnTo>
                  <a:pt x="720955" y="272855"/>
                </a:lnTo>
                <a:lnTo>
                  <a:pt x="769161" y="252841"/>
                </a:lnTo>
                <a:lnTo>
                  <a:pt x="818569" y="233407"/>
                </a:lnTo>
                <a:lnTo>
                  <a:pt x="869050" y="214632"/>
                </a:lnTo>
                <a:lnTo>
                  <a:pt x="920476" y="196598"/>
                </a:lnTo>
                <a:lnTo>
                  <a:pt x="972719" y="179383"/>
                </a:lnTo>
                <a:lnTo>
                  <a:pt x="1025651" y="163067"/>
                </a:lnTo>
                <a:lnTo>
                  <a:pt x="1071463" y="150103"/>
                </a:lnTo>
                <a:lnTo>
                  <a:pt x="1120596" y="137564"/>
                </a:lnTo>
                <a:lnTo>
                  <a:pt x="1172509" y="125451"/>
                </a:lnTo>
                <a:lnTo>
                  <a:pt x="1226663" y="113762"/>
                </a:lnTo>
                <a:lnTo>
                  <a:pt x="1282517" y="102497"/>
                </a:lnTo>
                <a:lnTo>
                  <a:pt x="1339534" y="91654"/>
                </a:lnTo>
                <a:lnTo>
                  <a:pt x="1397172" y="81232"/>
                </a:lnTo>
                <a:lnTo>
                  <a:pt x="1454892" y="71232"/>
                </a:lnTo>
                <a:lnTo>
                  <a:pt x="1512154" y="61651"/>
                </a:lnTo>
                <a:lnTo>
                  <a:pt x="1568418" y="52488"/>
                </a:lnTo>
                <a:lnTo>
                  <a:pt x="1623145" y="43744"/>
                </a:lnTo>
                <a:lnTo>
                  <a:pt x="1675795" y="35416"/>
                </a:lnTo>
                <a:lnTo>
                  <a:pt x="1725828" y="27505"/>
                </a:lnTo>
                <a:lnTo>
                  <a:pt x="1772705" y="20008"/>
                </a:lnTo>
                <a:lnTo>
                  <a:pt x="1815885" y="12926"/>
                </a:lnTo>
                <a:lnTo>
                  <a:pt x="1854829" y="6256"/>
                </a:lnTo>
                <a:lnTo>
                  <a:pt x="1888998" y="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7911" y="159766"/>
            <a:ext cx="7002780" cy="83693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773045" marR="5080" indent="-2760980">
              <a:lnSpc>
                <a:spcPts val="3020"/>
              </a:lnSpc>
              <a:spcBef>
                <a:spcPts val="484"/>
              </a:spcBef>
            </a:pPr>
            <a:r>
              <a:rPr dirty="0"/>
              <a:t>6.</a:t>
            </a:r>
            <a:r>
              <a:rPr spc="-25" dirty="0"/>
              <a:t> </a:t>
            </a:r>
            <a:r>
              <a:rPr dirty="0"/>
              <a:t>Оптическое</a:t>
            </a:r>
            <a:r>
              <a:rPr spc="-40" dirty="0"/>
              <a:t> </a:t>
            </a:r>
            <a:r>
              <a:rPr dirty="0"/>
              <a:t>свойство</a:t>
            </a:r>
            <a:r>
              <a:rPr spc="-25" dirty="0"/>
              <a:t> </a:t>
            </a:r>
            <a:r>
              <a:rPr dirty="0"/>
              <a:t>эллипса,</a:t>
            </a:r>
            <a:r>
              <a:rPr spc="-30" dirty="0"/>
              <a:t> </a:t>
            </a:r>
            <a:r>
              <a:rPr dirty="0"/>
              <a:t>гиперболы</a:t>
            </a:r>
            <a:r>
              <a:rPr spc="-25" dirty="0"/>
              <a:t> </a:t>
            </a:r>
            <a:r>
              <a:rPr spc="-50" dirty="0"/>
              <a:t>и</a:t>
            </a:r>
            <a:r>
              <a:rPr u="none" spc="-50" dirty="0"/>
              <a:t> </a:t>
            </a:r>
            <a:r>
              <a:rPr spc="-10" dirty="0"/>
              <a:t>параболы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665"/>
              </a:lnSpc>
              <a:spcBef>
                <a:spcPts val="100"/>
              </a:spcBef>
            </a:pPr>
            <a:r>
              <a:rPr dirty="0"/>
              <a:t>Получаем:</a:t>
            </a:r>
            <a:r>
              <a:rPr spc="530" dirty="0"/>
              <a:t> </a:t>
            </a:r>
            <a:r>
              <a:rPr dirty="0"/>
              <a:t>α</a:t>
            </a:r>
            <a:r>
              <a:rPr spc="-30" dirty="0"/>
              <a:t> </a:t>
            </a:r>
            <a:r>
              <a:rPr dirty="0"/>
              <a:t>=</a:t>
            </a:r>
            <a:r>
              <a:rPr spc="-35" dirty="0"/>
              <a:t> </a:t>
            </a:r>
            <a:r>
              <a:rPr dirty="0"/>
              <a:t>β</a:t>
            </a:r>
            <a:r>
              <a:rPr spc="-30" dirty="0"/>
              <a:t> </a:t>
            </a:r>
            <a:r>
              <a:rPr dirty="0"/>
              <a:t>.С</a:t>
            </a:r>
            <a:r>
              <a:rPr spc="-35" dirty="0"/>
              <a:t> </a:t>
            </a:r>
            <a:r>
              <a:rPr dirty="0"/>
              <a:t>физической</a:t>
            </a:r>
            <a:r>
              <a:rPr spc="-45" dirty="0"/>
              <a:t> </a:t>
            </a:r>
            <a:r>
              <a:rPr dirty="0"/>
              <a:t>точки</a:t>
            </a:r>
            <a:r>
              <a:rPr spc="-30" dirty="0"/>
              <a:t> </a:t>
            </a:r>
            <a:r>
              <a:rPr dirty="0"/>
              <a:t>зрения</a:t>
            </a:r>
            <a:r>
              <a:rPr spc="-35" dirty="0"/>
              <a:t> </a:t>
            </a:r>
            <a:r>
              <a:rPr dirty="0"/>
              <a:t>это</a:t>
            </a:r>
            <a:r>
              <a:rPr spc="-40" dirty="0"/>
              <a:t> </a:t>
            </a:r>
            <a:r>
              <a:rPr spc="-10" dirty="0"/>
              <a:t>означает:</a:t>
            </a:r>
          </a:p>
          <a:p>
            <a:pPr marL="371475" marR="5080" indent="-359410" algn="just">
              <a:lnSpc>
                <a:spcPct val="85100"/>
              </a:lnSpc>
              <a:spcBef>
                <a:spcPts val="215"/>
              </a:spcBef>
              <a:buAutoNum type="arabicParenR"/>
              <a:tabLst>
                <a:tab pos="372745" algn="l"/>
              </a:tabLst>
            </a:pPr>
            <a:r>
              <a:rPr dirty="0"/>
              <a:t>Если</a:t>
            </a:r>
            <a:r>
              <a:rPr spc="445" dirty="0"/>
              <a:t>  </a:t>
            </a:r>
            <a:r>
              <a:rPr dirty="0"/>
              <a:t>источник</a:t>
            </a:r>
            <a:r>
              <a:rPr spc="445" dirty="0"/>
              <a:t>  </a:t>
            </a:r>
            <a:r>
              <a:rPr dirty="0"/>
              <a:t>света</a:t>
            </a:r>
            <a:r>
              <a:rPr spc="440" dirty="0"/>
              <a:t>  </a:t>
            </a:r>
            <a:r>
              <a:rPr dirty="0"/>
              <a:t>находится</a:t>
            </a:r>
            <a:r>
              <a:rPr spc="440" dirty="0"/>
              <a:t>  </a:t>
            </a:r>
            <a:r>
              <a:rPr dirty="0"/>
              <a:t>в</a:t>
            </a:r>
            <a:r>
              <a:rPr spc="445" dirty="0"/>
              <a:t>  </a:t>
            </a:r>
            <a:r>
              <a:rPr dirty="0"/>
              <a:t>одном</a:t>
            </a:r>
            <a:r>
              <a:rPr spc="445" dirty="0"/>
              <a:t>  </a:t>
            </a:r>
            <a:r>
              <a:rPr dirty="0"/>
              <a:t>из</a:t>
            </a:r>
            <a:r>
              <a:rPr spc="450" dirty="0"/>
              <a:t>  </a:t>
            </a:r>
            <a:r>
              <a:rPr spc="-10" dirty="0"/>
              <a:t>фокусов 	</a:t>
            </a:r>
            <a:r>
              <a:rPr dirty="0"/>
              <a:t>эллиптического</a:t>
            </a:r>
            <a:r>
              <a:rPr spc="-15" dirty="0"/>
              <a:t> </a:t>
            </a:r>
            <a:r>
              <a:rPr dirty="0"/>
              <a:t>зеркала,</a:t>
            </a:r>
            <a:r>
              <a:rPr spc="-15" dirty="0"/>
              <a:t> </a:t>
            </a:r>
            <a:r>
              <a:rPr dirty="0"/>
              <a:t>то</a:t>
            </a:r>
            <a:r>
              <a:rPr spc="-15" dirty="0"/>
              <a:t> </a:t>
            </a:r>
            <a:r>
              <a:rPr dirty="0"/>
              <a:t>лучи</a:t>
            </a:r>
            <a:r>
              <a:rPr spc="-10" dirty="0"/>
              <a:t> </a:t>
            </a:r>
            <a:r>
              <a:rPr dirty="0"/>
              <a:t>его,</a:t>
            </a:r>
            <a:r>
              <a:rPr spc="-15" dirty="0"/>
              <a:t> </a:t>
            </a:r>
            <a:r>
              <a:rPr dirty="0"/>
              <a:t>отразившись</a:t>
            </a:r>
            <a:r>
              <a:rPr spc="-10" dirty="0"/>
              <a:t> </a:t>
            </a:r>
            <a:r>
              <a:rPr dirty="0"/>
              <a:t>от</a:t>
            </a:r>
            <a:r>
              <a:rPr spc="-10" dirty="0"/>
              <a:t> зеркала, 	</a:t>
            </a:r>
            <a:r>
              <a:rPr dirty="0"/>
              <a:t>собираются</a:t>
            </a:r>
            <a:r>
              <a:rPr spc="-65" dirty="0"/>
              <a:t> </a:t>
            </a:r>
            <a:r>
              <a:rPr dirty="0"/>
              <a:t>в</a:t>
            </a:r>
            <a:r>
              <a:rPr spc="-55" dirty="0"/>
              <a:t> </a:t>
            </a:r>
            <a:r>
              <a:rPr dirty="0"/>
              <a:t>другом</a:t>
            </a:r>
            <a:r>
              <a:rPr spc="-55" dirty="0"/>
              <a:t> </a:t>
            </a:r>
            <a:r>
              <a:rPr spc="-10" dirty="0"/>
              <a:t>фокусе.</a:t>
            </a:r>
          </a:p>
          <a:p>
            <a:pPr marL="371475" marR="5080" indent="-359410" algn="just">
              <a:lnSpc>
                <a:spcPts val="2450"/>
              </a:lnSpc>
              <a:spcBef>
                <a:spcPts val="5"/>
              </a:spcBef>
              <a:buAutoNum type="arabicParenR"/>
              <a:tabLst>
                <a:tab pos="372745" algn="l"/>
              </a:tabLst>
            </a:pPr>
            <a:r>
              <a:rPr dirty="0"/>
              <a:t>Если</a:t>
            </a:r>
            <a:r>
              <a:rPr spc="445" dirty="0"/>
              <a:t>  </a:t>
            </a:r>
            <a:r>
              <a:rPr dirty="0"/>
              <a:t>источник</a:t>
            </a:r>
            <a:r>
              <a:rPr spc="445" dirty="0"/>
              <a:t>  </a:t>
            </a:r>
            <a:r>
              <a:rPr dirty="0"/>
              <a:t>света</a:t>
            </a:r>
            <a:r>
              <a:rPr spc="440" dirty="0"/>
              <a:t>  </a:t>
            </a:r>
            <a:r>
              <a:rPr dirty="0"/>
              <a:t>находится</a:t>
            </a:r>
            <a:r>
              <a:rPr spc="440" dirty="0"/>
              <a:t>  </a:t>
            </a:r>
            <a:r>
              <a:rPr dirty="0"/>
              <a:t>в</a:t>
            </a:r>
            <a:r>
              <a:rPr spc="445" dirty="0"/>
              <a:t>  </a:t>
            </a:r>
            <a:r>
              <a:rPr dirty="0"/>
              <a:t>одном</a:t>
            </a:r>
            <a:r>
              <a:rPr spc="445" dirty="0"/>
              <a:t>  </a:t>
            </a:r>
            <a:r>
              <a:rPr dirty="0"/>
              <a:t>из</a:t>
            </a:r>
            <a:r>
              <a:rPr spc="450" dirty="0"/>
              <a:t>  </a:t>
            </a:r>
            <a:r>
              <a:rPr spc="-10" dirty="0"/>
              <a:t>фокусов 	</a:t>
            </a:r>
            <a:r>
              <a:rPr dirty="0"/>
              <a:t>гиперболического</a:t>
            </a:r>
            <a:r>
              <a:rPr spc="240" dirty="0"/>
              <a:t>  </a:t>
            </a:r>
            <a:r>
              <a:rPr dirty="0"/>
              <a:t>зеркала,</a:t>
            </a:r>
            <a:r>
              <a:rPr spc="240" dirty="0"/>
              <a:t>  </a:t>
            </a:r>
            <a:r>
              <a:rPr dirty="0"/>
              <a:t>то</a:t>
            </a:r>
            <a:r>
              <a:rPr spc="240" dirty="0"/>
              <a:t>  </a:t>
            </a:r>
            <a:r>
              <a:rPr dirty="0"/>
              <a:t>лучи</a:t>
            </a:r>
            <a:r>
              <a:rPr spc="240" dirty="0"/>
              <a:t>  </a:t>
            </a:r>
            <a:r>
              <a:rPr dirty="0"/>
              <a:t>его,</a:t>
            </a:r>
            <a:r>
              <a:rPr spc="240" dirty="0"/>
              <a:t>  </a:t>
            </a:r>
            <a:r>
              <a:rPr dirty="0"/>
              <a:t>отразившись</a:t>
            </a:r>
            <a:r>
              <a:rPr spc="235" dirty="0"/>
              <a:t>  </a:t>
            </a:r>
            <a:r>
              <a:rPr spc="-25" dirty="0"/>
              <a:t>от</a:t>
            </a:r>
          </a:p>
          <a:p>
            <a:pPr marL="372745" marR="6985" algn="just">
              <a:lnSpc>
                <a:spcPts val="2450"/>
              </a:lnSpc>
              <a:spcBef>
                <a:spcPts val="5"/>
              </a:spcBef>
            </a:pPr>
            <a:r>
              <a:rPr dirty="0"/>
              <a:t>зеркала,</a:t>
            </a:r>
            <a:r>
              <a:rPr spc="15" dirty="0"/>
              <a:t> </a:t>
            </a:r>
            <a:r>
              <a:rPr dirty="0"/>
              <a:t>идут</a:t>
            </a:r>
            <a:r>
              <a:rPr spc="15" dirty="0"/>
              <a:t> </a:t>
            </a:r>
            <a:r>
              <a:rPr dirty="0"/>
              <a:t>далее</a:t>
            </a:r>
            <a:r>
              <a:rPr spc="15" dirty="0"/>
              <a:t> </a:t>
            </a:r>
            <a:r>
              <a:rPr dirty="0"/>
              <a:t>так,</a:t>
            </a:r>
            <a:r>
              <a:rPr spc="15" dirty="0"/>
              <a:t> </a:t>
            </a:r>
            <a:r>
              <a:rPr dirty="0"/>
              <a:t>как</a:t>
            </a:r>
            <a:r>
              <a:rPr spc="15" dirty="0"/>
              <a:t> </a:t>
            </a:r>
            <a:r>
              <a:rPr dirty="0"/>
              <a:t>если</a:t>
            </a:r>
            <a:r>
              <a:rPr spc="25" dirty="0"/>
              <a:t> </a:t>
            </a:r>
            <a:r>
              <a:rPr dirty="0"/>
              <a:t>бы</a:t>
            </a:r>
            <a:r>
              <a:rPr spc="25" dirty="0"/>
              <a:t> </a:t>
            </a:r>
            <a:r>
              <a:rPr dirty="0"/>
              <a:t>они</a:t>
            </a:r>
            <a:r>
              <a:rPr spc="25" dirty="0"/>
              <a:t> </a:t>
            </a:r>
            <a:r>
              <a:rPr dirty="0"/>
              <a:t>исходили</a:t>
            </a:r>
            <a:r>
              <a:rPr spc="30" dirty="0"/>
              <a:t> </a:t>
            </a:r>
            <a:r>
              <a:rPr dirty="0"/>
              <a:t>из</a:t>
            </a:r>
            <a:r>
              <a:rPr spc="35" dirty="0"/>
              <a:t> </a:t>
            </a:r>
            <a:r>
              <a:rPr spc="-10" dirty="0"/>
              <a:t>другого фокуса.</a:t>
            </a:r>
          </a:p>
          <a:p>
            <a:pPr marL="372110" indent="-359410" algn="just">
              <a:lnSpc>
                <a:spcPts val="2225"/>
              </a:lnSpc>
              <a:buAutoNum type="arabicParenR" startAt="3"/>
              <a:tabLst>
                <a:tab pos="372110" algn="l"/>
              </a:tabLst>
            </a:pPr>
            <a:r>
              <a:rPr dirty="0"/>
              <a:t>Если  источник</a:t>
            </a:r>
            <a:r>
              <a:rPr spc="10" dirty="0"/>
              <a:t>  </a:t>
            </a:r>
            <a:r>
              <a:rPr dirty="0"/>
              <a:t>света</a:t>
            </a:r>
            <a:r>
              <a:rPr spc="5" dirty="0"/>
              <a:t>  </a:t>
            </a:r>
            <a:r>
              <a:rPr dirty="0"/>
              <a:t>находится  в  фокусе</a:t>
            </a:r>
            <a:r>
              <a:rPr spc="5" dirty="0"/>
              <a:t>  </a:t>
            </a:r>
            <a:r>
              <a:rPr spc="-10" dirty="0"/>
              <a:t>параболического</a:t>
            </a:r>
          </a:p>
          <a:p>
            <a:pPr marL="372745" marR="6985" algn="just">
              <a:lnSpc>
                <a:spcPts val="2450"/>
              </a:lnSpc>
              <a:spcBef>
                <a:spcPts val="225"/>
              </a:spcBef>
            </a:pPr>
            <a:r>
              <a:rPr dirty="0"/>
              <a:t>зеркала,</a:t>
            </a:r>
            <a:r>
              <a:rPr spc="25" dirty="0"/>
              <a:t>  </a:t>
            </a:r>
            <a:r>
              <a:rPr dirty="0"/>
              <a:t>то</a:t>
            </a:r>
            <a:r>
              <a:rPr spc="20" dirty="0"/>
              <a:t>  </a:t>
            </a:r>
            <a:r>
              <a:rPr dirty="0"/>
              <a:t>лучи</a:t>
            </a:r>
            <a:r>
              <a:rPr spc="20" dirty="0"/>
              <a:t>  </a:t>
            </a:r>
            <a:r>
              <a:rPr dirty="0"/>
              <a:t>его,</a:t>
            </a:r>
            <a:r>
              <a:rPr spc="20" dirty="0"/>
              <a:t>  </a:t>
            </a:r>
            <a:r>
              <a:rPr dirty="0"/>
              <a:t>отразившись</a:t>
            </a:r>
            <a:r>
              <a:rPr spc="25" dirty="0"/>
              <a:t>  </a:t>
            </a:r>
            <a:r>
              <a:rPr dirty="0"/>
              <a:t>от</a:t>
            </a:r>
            <a:r>
              <a:rPr spc="20" dirty="0"/>
              <a:t>  </a:t>
            </a:r>
            <a:r>
              <a:rPr dirty="0"/>
              <a:t>зеркала,</a:t>
            </a:r>
            <a:r>
              <a:rPr spc="20" dirty="0"/>
              <a:t>  </a:t>
            </a:r>
            <a:r>
              <a:rPr dirty="0"/>
              <a:t>идут</a:t>
            </a:r>
            <a:r>
              <a:rPr spc="20" dirty="0"/>
              <a:t>  </a:t>
            </a:r>
            <a:r>
              <a:rPr spc="-10" dirty="0"/>
              <a:t>далее </a:t>
            </a:r>
            <a:r>
              <a:rPr dirty="0"/>
              <a:t>параллельно</a:t>
            </a:r>
            <a:r>
              <a:rPr spc="-5" dirty="0"/>
              <a:t> </a:t>
            </a:r>
            <a:r>
              <a:rPr spc="-20" dirty="0"/>
              <a:t>оси.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3639" y="907796"/>
            <a:ext cx="2879725" cy="2159000"/>
            <a:chOff x="63639" y="907796"/>
            <a:chExt cx="2879725" cy="2159000"/>
          </a:xfrm>
        </p:grpSpPr>
        <p:sp>
          <p:nvSpPr>
            <p:cNvPr id="6" name="object 6"/>
            <p:cNvSpPr/>
            <p:nvPr/>
          </p:nvSpPr>
          <p:spPr>
            <a:xfrm>
              <a:off x="422541" y="1627124"/>
              <a:ext cx="2160270" cy="1079500"/>
            </a:xfrm>
            <a:custGeom>
              <a:avLst/>
              <a:gdLst/>
              <a:ahLst/>
              <a:cxnLst/>
              <a:rect l="l" t="t" r="r" b="b"/>
              <a:pathLst>
                <a:path w="2160270" h="1079500">
                  <a:moveTo>
                    <a:pt x="1080515" y="0"/>
                  </a:moveTo>
                  <a:lnTo>
                    <a:pt x="1016962" y="915"/>
                  </a:lnTo>
                  <a:lnTo>
                    <a:pt x="954383" y="3629"/>
                  </a:lnTo>
                  <a:lnTo>
                    <a:pt x="892881" y="8091"/>
                  </a:lnTo>
                  <a:lnTo>
                    <a:pt x="832557" y="14249"/>
                  </a:lnTo>
                  <a:lnTo>
                    <a:pt x="773510" y="22053"/>
                  </a:lnTo>
                  <a:lnTo>
                    <a:pt x="715842" y="31453"/>
                  </a:lnTo>
                  <a:lnTo>
                    <a:pt x="659653" y="42398"/>
                  </a:lnTo>
                  <a:lnTo>
                    <a:pt x="605045" y="54837"/>
                  </a:lnTo>
                  <a:lnTo>
                    <a:pt x="552118" y="68720"/>
                  </a:lnTo>
                  <a:lnTo>
                    <a:pt x="500973" y="83996"/>
                  </a:lnTo>
                  <a:lnTo>
                    <a:pt x="451711" y="100614"/>
                  </a:lnTo>
                  <a:lnTo>
                    <a:pt x="404433" y="118525"/>
                  </a:lnTo>
                  <a:lnTo>
                    <a:pt x="359238" y="137677"/>
                  </a:lnTo>
                  <a:lnTo>
                    <a:pt x="316230" y="158019"/>
                  </a:lnTo>
                  <a:lnTo>
                    <a:pt x="275507" y="179502"/>
                  </a:lnTo>
                  <a:lnTo>
                    <a:pt x="237170" y="202074"/>
                  </a:lnTo>
                  <a:lnTo>
                    <a:pt x="201322" y="225685"/>
                  </a:lnTo>
                  <a:lnTo>
                    <a:pt x="168062" y="250284"/>
                  </a:lnTo>
                  <a:lnTo>
                    <a:pt x="137491" y="275821"/>
                  </a:lnTo>
                  <a:lnTo>
                    <a:pt x="109710" y="302245"/>
                  </a:lnTo>
                  <a:lnTo>
                    <a:pt x="62921" y="357551"/>
                  </a:lnTo>
                  <a:lnTo>
                    <a:pt x="28502" y="415798"/>
                  </a:lnTo>
                  <a:lnTo>
                    <a:pt x="7260" y="476581"/>
                  </a:lnTo>
                  <a:lnTo>
                    <a:pt x="0" y="539495"/>
                  </a:lnTo>
                  <a:lnTo>
                    <a:pt x="1831" y="571194"/>
                  </a:lnTo>
                  <a:lnTo>
                    <a:pt x="16184" y="633093"/>
                  </a:lnTo>
                  <a:lnTo>
                    <a:pt x="44115" y="692659"/>
                  </a:lnTo>
                  <a:lnTo>
                    <a:pt x="84820" y="749486"/>
                  </a:lnTo>
                  <a:lnTo>
                    <a:pt x="137491" y="803170"/>
                  </a:lnTo>
                  <a:lnTo>
                    <a:pt x="168062" y="828707"/>
                  </a:lnTo>
                  <a:lnTo>
                    <a:pt x="201322" y="853306"/>
                  </a:lnTo>
                  <a:lnTo>
                    <a:pt x="237170" y="876917"/>
                  </a:lnTo>
                  <a:lnTo>
                    <a:pt x="275507" y="899489"/>
                  </a:lnTo>
                  <a:lnTo>
                    <a:pt x="316230" y="920972"/>
                  </a:lnTo>
                  <a:lnTo>
                    <a:pt x="359238" y="941314"/>
                  </a:lnTo>
                  <a:lnTo>
                    <a:pt x="404433" y="960466"/>
                  </a:lnTo>
                  <a:lnTo>
                    <a:pt x="451711" y="978377"/>
                  </a:lnTo>
                  <a:lnTo>
                    <a:pt x="500973" y="994995"/>
                  </a:lnTo>
                  <a:lnTo>
                    <a:pt x="552118" y="1010271"/>
                  </a:lnTo>
                  <a:lnTo>
                    <a:pt x="605045" y="1024154"/>
                  </a:lnTo>
                  <a:lnTo>
                    <a:pt x="659653" y="1036593"/>
                  </a:lnTo>
                  <a:lnTo>
                    <a:pt x="715842" y="1047538"/>
                  </a:lnTo>
                  <a:lnTo>
                    <a:pt x="773510" y="1056938"/>
                  </a:lnTo>
                  <a:lnTo>
                    <a:pt x="832557" y="1064742"/>
                  </a:lnTo>
                  <a:lnTo>
                    <a:pt x="892881" y="1070900"/>
                  </a:lnTo>
                  <a:lnTo>
                    <a:pt x="954383" y="1075362"/>
                  </a:lnTo>
                  <a:lnTo>
                    <a:pt x="1016962" y="1078076"/>
                  </a:lnTo>
                  <a:lnTo>
                    <a:pt x="1080516" y="1078992"/>
                  </a:lnTo>
                  <a:lnTo>
                    <a:pt x="1143991" y="1078076"/>
                  </a:lnTo>
                  <a:lnTo>
                    <a:pt x="1206496" y="1075362"/>
                  </a:lnTo>
                  <a:lnTo>
                    <a:pt x="1267930" y="1070900"/>
                  </a:lnTo>
                  <a:lnTo>
                    <a:pt x="1328192" y="1064742"/>
                  </a:lnTo>
                  <a:lnTo>
                    <a:pt x="1387181" y="1056938"/>
                  </a:lnTo>
                  <a:lnTo>
                    <a:pt x="1444797" y="1047538"/>
                  </a:lnTo>
                  <a:lnTo>
                    <a:pt x="1500937" y="1036593"/>
                  </a:lnTo>
                  <a:lnTo>
                    <a:pt x="1555501" y="1024154"/>
                  </a:lnTo>
                  <a:lnTo>
                    <a:pt x="1608389" y="1010271"/>
                  </a:lnTo>
                  <a:lnTo>
                    <a:pt x="1659498" y="994995"/>
                  </a:lnTo>
                  <a:lnTo>
                    <a:pt x="1708728" y="978377"/>
                  </a:lnTo>
                  <a:lnTo>
                    <a:pt x="1755979" y="960466"/>
                  </a:lnTo>
                  <a:lnTo>
                    <a:pt x="1801148" y="941314"/>
                  </a:lnTo>
                  <a:lnTo>
                    <a:pt x="1844135" y="920972"/>
                  </a:lnTo>
                  <a:lnTo>
                    <a:pt x="1884839" y="899489"/>
                  </a:lnTo>
                  <a:lnTo>
                    <a:pt x="1923159" y="876917"/>
                  </a:lnTo>
                  <a:lnTo>
                    <a:pt x="1958993" y="853306"/>
                  </a:lnTo>
                  <a:lnTo>
                    <a:pt x="1992242" y="828707"/>
                  </a:lnTo>
                  <a:lnTo>
                    <a:pt x="2022804" y="803170"/>
                  </a:lnTo>
                  <a:lnTo>
                    <a:pt x="2050577" y="776746"/>
                  </a:lnTo>
                  <a:lnTo>
                    <a:pt x="2097355" y="721440"/>
                  </a:lnTo>
                  <a:lnTo>
                    <a:pt x="2131769" y="663193"/>
                  </a:lnTo>
                  <a:lnTo>
                    <a:pt x="2153010" y="602410"/>
                  </a:lnTo>
                  <a:lnTo>
                    <a:pt x="2160269" y="539495"/>
                  </a:lnTo>
                  <a:lnTo>
                    <a:pt x="2158438" y="507797"/>
                  </a:lnTo>
                  <a:lnTo>
                    <a:pt x="2144086" y="445898"/>
                  </a:lnTo>
                  <a:lnTo>
                    <a:pt x="2116158" y="386332"/>
                  </a:lnTo>
                  <a:lnTo>
                    <a:pt x="2075461" y="329505"/>
                  </a:lnTo>
                  <a:lnTo>
                    <a:pt x="2022804" y="275821"/>
                  </a:lnTo>
                  <a:lnTo>
                    <a:pt x="1992242" y="250284"/>
                  </a:lnTo>
                  <a:lnTo>
                    <a:pt x="1958993" y="225685"/>
                  </a:lnTo>
                  <a:lnTo>
                    <a:pt x="1923159" y="202074"/>
                  </a:lnTo>
                  <a:lnTo>
                    <a:pt x="1884839" y="179502"/>
                  </a:lnTo>
                  <a:lnTo>
                    <a:pt x="1844135" y="158019"/>
                  </a:lnTo>
                  <a:lnTo>
                    <a:pt x="1801148" y="137677"/>
                  </a:lnTo>
                  <a:lnTo>
                    <a:pt x="1755979" y="118525"/>
                  </a:lnTo>
                  <a:lnTo>
                    <a:pt x="1708728" y="100614"/>
                  </a:lnTo>
                  <a:lnTo>
                    <a:pt x="1659498" y="83996"/>
                  </a:lnTo>
                  <a:lnTo>
                    <a:pt x="1608389" y="68720"/>
                  </a:lnTo>
                  <a:lnTo>
                    <a:pt x="1555501" y="54837"/>
                  </a:lnTo>
                  <a:lnTo>
                    <a:pt x="1500937" y="42398"/>
                  </a:lnTo>
                  <a:lnTo>
                    <a:pt x="1444797" y="31453"/>
                  </a:lnTo>
                  <a:lnTo>
                    <a:pt x="1387181" y="22053"/>
                  </a:lnTo>
                  <a:lnTo>
                    <a:pt x="1328192" y="14249"/>
                  </a:lnTo>
                  <a:lnTo>
                    <a:pt x="1267930" y="8091"/>
                  </a:lnTo>
                  <a:lnTo>
                    <a:pt x="1206496" y="3629"/>
                  </a:lnTo>
                  <a:lnTo>
                    <a:pt x="1143991" y="915"/>
                  </a:lnTo>
                  <a:lnTo>
                    <a:pt x="1080515" y="0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639" y="907795"/>
              <a:ext cx="2879725" cy="2159000"/>
            </a:xfrm>
            <a:custGeom>
              <a:avLst/>
              <a:gdLst/>
              <a:ahLst/>
              <a:cxnLst/>
              <a:rect l="l" t="t" r="r" b="b"/>
              <a:pathLst>
                <a:path w="2879725" h="2159000">
                  <a:moveTo>
                    <a:pt x="2879598" y="1260348"/>
                  </a:moveTo>
                  <a:lnTo>
                    <a:pt x="2737104" y="1232154"/>
                  </a:lnTo>
                  <a:lnTo>
                    <a:pt x="2764866" y="1245857"/>
                  </a:lnTo>
                  <a:lnTo>
                    <a:pt x="1538478" y="1245196"/>
                  </a:lnTo>
                  <a:lnTo>
                    <a:pt x="1538478" y="104736"/>
                  </a:lnTo>
                  <a:lnTo>
                    <a:pt x="1566672" y="142494"/>
                  </a:lnTo>
                  <a:lnTo>
                    <a:pt x="1524000" y="0"/>
                  </a:lnTo>
                  <a:lnTo>
                    <a:pt x="1481328" y="142494"/>
                  </a:lnTo>
                  <a:lnTo>
                    <a:pt x="1509522" y="104736"/>
                  </a:lnTo>
                  <a:lnTo>
                    <a:pt x="1509522" y="1245171"/>
                  </a:lnTo>
                  <a:lnTo>
                    <a:pt x="0" y="1244346"/>
                  </a:lnTo>
                  <a:lnTo>
                    <a:pt x="0" y="1273302"/>
                  </a:lnTo>
                  <a:lnTo>
                    <a:pt x="1509522" y="1274140"/>
                  </a:lnTo>
                  <a:lnTo>
                    <a:pt x="1509522" y="2158746"/>
                  </a:lnTo>
                  <a:lnTo>
                    <a:pt x="1538478" y="2158746"/>
                  </a:lnTo>
                  <a:lnTo>
                    <a:pt x="1538478" y="1274152"/>
                  </a:lnTo>
                  <a:lnTo>
                    <a:pt x="2737104" y="1274800"/>
                  </a:lnTo>
                  <a:lnTo>
                    <a:pt x="2765704" y="1274813"/>
                  </a:lnTo>
                  <a:lnTo>
                    <a:pt x="2737104" y="1289304"/>
                  </a:lnTo>
                  <a:lnTo>
                    <a:pt x="2794254" y="1277696"/>
                  </a:lnTo>
                  <a:lnTo>
                    <a:pt x="2879598" y="12603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82571" y="2126805"/>
              <a:ext cx="82677" cy="8115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1629" y="2126805"/>
              <a:ext cx="81153" cy="8115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4677" y="1722183"/>
              <a:ext cx="82677" cy="82676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63911" y="2104151"/>
            <a:ext cx="32639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500" i="1" spc="-90" dirty="0">
                <a:latin typeface="Times New Roman"/>
                <a:cs typeface="Times New Roman"/>
              </a:rPr>
              <a:t>F</a:t>
            </a:r>
            <a:r>
              <a:rPr sz="2625" spc="-135" baseline="-19047" dirty="0">
                <a:latin typeface="Times New Roman"/>
                <a:cs typeface="Times New Roman"/>
              </a:rPr>
              <a:t>1</a:t>
            </a:r>
            <a:endParaRPr sz="2625" baseline="-19047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7109" y="2118629"/>
            <a:ext cx="33083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500" i="1" spc="-80" dirty="0">
                <a:latin typeface="Times New Roman"/>
                <a:cs typeface="Times New Roman"/>
              </a:rPr>
              <a:t>F</a:t>
            </a:r>
            <a:r>
              <a:rPr sz="2625" spc="-120" baseline="-19047" dirty="0">
                <a:latin typeface="Times New Roman"/>
                <a:cs typeface="Times New Roman"/>
              </a:rPr>
              <a:t>2</a:t>
            </a:r>
            <a:endParaRPr sz="2625" baseline="-19047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8121" y="2074800"/>
            <a:ext cx="169545" cy="415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i="1" spc="-50" dirty="0">
                <a:latin typeface="Times New Roman"/>
                <a:cs typeface="Times New Roman"/>
              </a:rPr>
              <a:t>x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3419" y="780795"/>
            <a:ext cx="16764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i="1" spc="-5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1356" y="1140396"/>
            <a:ext cx="2155825" cy="1040765"/>
            <a:chOff x="81356" y="1140396"/>
            <a:chExt cx="2155825" cy="1040765"/>
          </a:xfrm>
        </p:grpSpPr>
        <p:sp>
          <p:nvSpPr>
            <p:cNvPr id="16" name="object 16"/>
            <p:cNvSpPr/>
            <p:nvPr/>
          </p:nvSpPr>
          <p:spPr>
            <a:xfrm>
              <a:off x="95643" y="1154683"/>
              <a:ext cx="1898650" cy="929005"/>
            </a:xfrm>
            <a:custGeom>
              <a:avLst/>
              <a:gdLst/>
              <a:ahLst/>
              <a:cxnLst/>
              <a:rect l="l" t="t" r="r" b="b"/>
              <a:pathLst>
                <a:path w="1898650" h="929005">
                  <a:moveTo>
                    <a:pt x="0" y="928878"/>
                  </a:moveTo>
                  <a:lnTo>
                    <a:pt x="1898141" y="0"/>
                  </a:lnTo>
                </a:path>
              </a:pathLst>
            </a:custGeom>
            <a:ln w="285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81443" y="1745995"/>
              <a:ext cx="1441450" cy="421005"/>
            </a:xfrm>
            <a:custGeom>
              <a:avLst/>
              <a:gdLst/>
              <a:ahLst/>
              <a:cxnLst/>
              <a:rect l="l" t="t" r="r" b="b"/>
              <a:pathLst>
                <a:path w="1441450" h="421005">
                  <a:moveTo>
                    <a:pt x="0" y="420623"/>
                  </a:moveTo>
                  <a:lnTo>
                    <a:pt x="6095" y="19049"/>
                  </a:lnTo>
                </a:path>
                <a:path w="1441450" h="421005">
                  <a:moveTo>
                    <a:pt x="6095" y="0"/>
                  </a:moveTo>
                  <a:lnTo>
                    <a:pt x="1440942" y="400049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74813" y="1601215"/>
              <a:ext cx="108585" cy="259079"/>
            </a:xfrm>
            <a:custGeom>
              <a:avLst/>
              <a:gdLst/>
              <a:ahLst/>
              <a:cxnLst/>
              <a:rect l="l" t="t" r="r" b="b"/>
              <a:pathLst>
                <a:path w="108584" h="259080">
                  <a:moveTo>
                    <a:pt x="0" y="0"/>
                  </a:moveTo>
                  <a:lnTo>
                    <a:pt x="41981" y="12025"/>
                  </a:lnTo>
                  <a:lnTo>
                    <a:pt x="76390" y="44767"/>
                  </a:lnTo>
                  <a:lnTo>
                    <a:pt x="99655" y="93225"/>
                  </a:lnTo>
                  <a:lnTo>
                    <a:pt x="108204" y="152399"/>
                  </a:lnTo>
                  <a:lnTo>
                    <a:pt x="106108" y="181820"/>
                  </a:lnTo>
                  <a:lnTo>
                    <a:pt x="100012" y="210026"/>
                  </a:lnTo>
                  <a:lnTo>
                    <a:pt x="90201" y="236089"/>
                  </a:lnTo>
                  <a:lnTo>
                    <a:pt x="76962" y="25907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3425" y="1826577"/>
              <a:ext cx="154304" cy="117729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1214507" y="1519840"/>
            <a:ext cx="19304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0" spc="-50" dirty="0">
                <a:latin typeface="Symbol"/>
                <a:cs typeface="Symbol"/>
              </a:rPr>
              <a:t>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1558" y="1374393"/>
            <a:ext cx="29019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i="1" spc="-50" dirty="0">
                <a:latin typeface="Times New Roman"/>
                <a:cs typeface="Times New Roman"/>
              </a:rPr>
              <a:t>M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111639" y="1237741"/>
            <a:ext cx="3510279" cy="1621155"/>
            <a:chOff x="3111639" y="1237741"/>
            <a:chExt cx="3510279" cy="1621155"/>
          </a:xfrm>
        </p:grpSpPr>
        <p:sp>
          <p:nvSpPr>
            <p:cNvPr id="23" name="object 23"/>
            <p:cNvSpPr/>
            <p:nvPr/>
          </p:nvSpPr>
          <p:spPr>
            <a:xfrm>
              <a:off x="3111639" y="1237741"/>
              <a:ext cx="3510279" cy="1621155"/>
            </a:xfrm>
            <a:custGeom>
              <a:avLst/>
              <a:gdLst/>
              <a:ahLst/>
              <a:cxnLst/>
              <a:rect l="l" t="t" r="r" b="b"/>
              <a:pathLst>
                <a:path w="3510279" h="1621155">
                  <a:moveTo>
                    <a:pt x="3509759" y="946404"/>
                  </a:moveTo>
                  <a:lnTo>
                    <a:pt x="3367278" y="903732"/>
                  </a:lnTo>
                  <a:lnTo>
                    <a:pt x="3405035" y="931926"/>
                  </a:lnTo>
                  <a:lnTo>
                    <a:pt x="1765541" y="931926"/>
                  </a:lnTo>
                  <a:lnTo>
                    <a:pt x="1765541" y="105498"/>
                  </a:lnTo>
                  <a:lnTo>
                    <a:pt x="1793748" y="143256"/>
                  </a:lnTo>
                  <a:lnTo>
                    <a:pt x="1751076" y="0"/>
                  </a:lnTo>
                  <a:lnTo>
                    <a:pt x="1708404" y="143256"/>
                  </a:lnTo>
                  <a:lnTo>
                    <a:pt x="1736598" y="105498"/>
                  </a:lnTo>
                  <a:lnTo>
                    <a:pt x="1736598" y="931926"/>
                  </a:lnTo>
                  <a:lnTo>
                    <a:pt x="0" y="931926"/>
                  </a:lnTo>
                  <a:lnTo>
                    <a:pt x="0" y="960882"/>
                  </a:lnTo>
                  <a:lnTo>
                    <a:pt x="1736598" y="960882"/>
                  </a:lnTo>
                  <a:lnTo>
                    <a:pt x="1736598" y="1620774"/>
                  </a:lnTo>
                  <a:lnTo>
                    <a:pt x="1765541" y="1620774"/>
                  </a:lnTo>
                  <a:lnTo>
                    <a:pt x="1765541" y="960882"/>
                  </a:lnTo>
                  <a:lnTo>
                    <a:pt x="3405035" y="960882"/>
                  </a:lnTo>
                  <a:lnTo>
                    <a:pt x="3367278" y="989076"/>
                  </a:lnTo>
                  <a:lnTo>
                    <a:pt x="3424428" y="971969"/>
                  </a:lnTo>
                  <a:lnTo>
                    <a:pt x="3509759" y="9464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55005" y="2147379"/>
              <a:ext cx="63614" cy="6515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27373" y="2157285"/>
              <a:ext cx="63626" cy="6515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54577" y="2147379"/>
              <a:ext cx="63626" cy="6515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5924943" y="2152141"/>
              <a:ext cx="53340" cy="55880"/>
            </a:xfrm>
            <a:custGeom>
              <a:avLst/>
              <a:gdLst/>
              <a:ahLst/>
              <a:cxnLst/>
              <a:rect l="l" t="t" r="r" b="b"/>
              <a:pathLst>
                <a:path w="53339" h="55880">
                  <a:moveTo>
                    <a:pt x="53327" y="28193"/>
                  </a:moveTo>
                  <a:lnTo>
                    <a:pt x="51305" y="17359"/>
                  </a:lnTo>
                  <a:lnTo>
                    <a:pt x="45712" y="8381"/>
                  </a:lnTo>
                  <a:lnTo>
                    <a:pt x="37259" y="2262"/>
                  </a:lnTo>
                  <a:lnTo>
                    <a:pt x="26657" y="0"/>
                  </a:lnTo>
                  <a:lnTo>
                    <a:pt x="16062" y="2262"/>
                  </a:lnTo>
                  <a:lnTo>
                    <a:pt x="7613" y="8381"/>
                  </a:lnTo>
                  <a:lnTo>
                    <a:pt x="2022" y="17359"/>
                  </a:lnTo>
                  <a:lnTo>
                    <a:pt x="0" y="28193"/>
                  </a:lnTo>
                  <a:lnTo>
                    <a:pt x="2022" y="38909"/>
                  </a:lnTo>
                  <a:lnTo>
                    <a:pt x="7613" y="47625"/>
                  </a:lnTo>
                  <a:lnTo>
                    <a:pt x="16062" y="53482"/>
                  </a:lnTo>
                  <a:lnTo>
                    <a:pt x="26657" y="55625"/>
                  </a:lnTo>
                  <a:lnTo>
                    <a:pt x="37259" y="53482"/>
                  </a:lnTo>
                  <a:lnTo>
                    <a:pt x="45712" y="47625"/>
                  </a:lnTo>
                  <a:lnTo>
                    <a:pt x="51305" y="38909"/>
                  </a:lnTo>
                  <a:lnTo>
                    <a:pt x="53327" y="281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924943" y="2152141"/>
              <a:ext cx="53340" cy="55880"/>
            </a:xfrm>
            <a:custGeom>
              <a:avLst/>
              <a:gdLst/>
              <a:ahLst/>
              <a:cxnLst/>
              <a:rect l="l" t="t" r="r" b="b"/>
              <a:pathLst>
                <a:path w="53339" h="55880">
                  <a:moveTo>
                    <a:pt x="26657" y="0"/>
                  </a:moveTo>
                  <a:lnTo>
                    <a:pt x="16062" y="2262"/>
                  </a:lnTo>
                  <a:lnTo>
                    <a:pt x="7613" y="8381"/>
                  </a:lnTo>
                  <a:lnTo>
                    <a:pt x="2022" y="17359"/>
                  </a:lnTo>
                  <a:lnTo>
                    <a:pt x="0" y="28193"/>
                  </a:lnTo>
                  <a:lnTo>
                    <a:pt x="2022" y="38909"/>
                  </a:lnTo>
                  <a:lnTo>
                    <a:pt x="7613" y="47625"/>
                  </a:lnTo>
                  <a:lnTo>
                    <a:pt x="16062" y="53482"/>
                  </a:lnTo>
                  <a:lnTo>
                    <a:pt x="26657" y="55625"/>
                  </a:lnTo>
                  <a:lnTo>
                    <a:pt x="37259" y="53482"/>
                  </a:lnTo>
                  <a:lnTo>
                    <a:pt x="45712" y="47625"/>
                  </a:lnTo>
                  <a:lnTo>
                    <a:pt x="51305" y="38909"/>
                  </a:lnTo>
                  <a:lnTo>
                    <a:pt x="53327" y="28193"/>
                  </a:lnTo>
                  <a:lnTo>
                    <a:pt x="51305" y="17359"/>
                  </a:lnTo>
                  <a:lnTo>
                    <a:pt x="45712" y="8381"/>
                  </a:lnTo>
                  <a:lnTo>
                    <a:pt x="37259" y="2262"/>
                  </a:lnTo>
                  <a:lnTo>
                    <a:pt x="26657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75691" y="2182316"/>
            <a:ext cx="32956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500" i="1" spc="-90" dirty="0">
                <a:latin typeface="Times New Roman"/>
                <a:cs typeface="Times New Roman"/>
              </a:rPr>
              <a:t>F</a:t>
            </a:r>
            <a:r>
              <a:rPr sz="2700" spc="-135" baseline="-20061" dirty="0">
                <a:latin typeface="Times New Roman"/>
                <a:cs typeface="Times New Roman"/>
              </a:rPr>
              <a:t>1</a:t>
            </a:r>
            <a:endParaRPr sz="2700" baseline="-20061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37129" y="2183480"/>
            <a:ext cx="334010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500" i="1" spc="-80" dirty="0">
                <a:latin typeface="Times New Roman"/>
                <a:cs typeface="Times New Roman"/>
              </a:rPr>
              <a:t>F</a:t>
            </a:r>
            <a:r>
              <a:rPr sz="2700" spc="-120" baseline="-20061" dirty="0">
                <a:latin typeface="Times New Roman"/>
                <a:cs typeface="Times New Roman"/>
              </a:rPr>
              <a:t>2</a:t>
            </a:r>
            <a:endParaRPr sz="2700" baseline="-20061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42411" y="2093469"/>
            <a:ext cx="166370" cy="405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77263" y="1110183"/>
            <a:ext cx="16827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i="1" spc="-5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184410" y="1181544"/>
            <a:ext cx="3597910" cy="1812289"/>
            <a:chOff x="3184410" y="1181544"/>
            <a:chExt cx="3597910" cy="1812289"/>
          </a:xfrm>
        </p:grpSpPr>
        <p:sp>
          <p:nvSpPr>
            <p:cNvPr id="34" name="object 34"/>
            <p:cNvSpPr/>
            <p:nvPr/>
          </p:nvSpPr>
          <p:spPr>
            <a:xfrm>
              <a:off x="3212985" y="1401572"/>
              <a:ext cx="3317875" cy="1564005"/>
            </a:xfrm>
            <a:custGeom>
              <a:avLst/>
              <a:gdLst/>
              <a:ahLst/>
              <a:cxnLst/>
              <a:rect l="l" t="t" r="r" b="b"/>
              <a:pathLst>
                <a:path w="3317875" h="1564005">
                  <a:moveTo>
                    <a:pt x="2471915" y="782573"/>
                  </a:moveTo>
                  <a:lnTo>
                    <a:pt x="2482417" y="747570"/>
                  </a:lnTo>
                  <a:lnTo>
                    <a:pt x="2496464" y="697681"/>
                  </a:lnTo>
                  <a:lnTo>
                    <a:pt x="2513947" y="640147"/>
                  </a:lnTo>
                  <a:lnTo>
                    <a:pt x="2534760" y="582210"/>
                  </a:lnTo>
                  <a:lnTo>
                    <a:pt x="2558796" y="531113"/>
                  </a:lnTo>
                  <a:lnTo>
                    <a:pt x="2586805" y="487015"/>
                  </a:lnTo>
                  <a:lnTo>
                    <a:pt x="2619020" y="445148"/>
                  </a:lnTo>
                  <a:lnTo>
                    <a:pt x="2654528" y="405365"/>
                  </a:lnTo>
                  <a:lnTo>
                    <a:pt x="2692415" y="367521"/>
                  </a:lnTo>
                  <a:lnTo>
                    <a:pt x="2731770" y="331469"/>
                  </a:lnTo>
                  <a:lnTo>
                    <a:pt x="2772157" y="298722"/>
                  </a:lnTo>
                  <a:lnTo>
                    <a:pt x="2813865" y="268827"/>
                  </a:lnTo>
                  <a:lnTo>
                    <a:pt x="2858392" y="240066"/>
                  </a:lnTo>
                  <a:lnTo>
                    <a:pt x="2907236" y="210720"/>
                  </a:lnTo>
                  <a:lnTo>
                    <a:pt x="2961894" y="179069"/>
                  </a:lnTo>
                  <a:lnTo>
                    <a:pt x="3001387" y="157155"/>
                  </a:lnTo>
                  <a:lnTo>
                    <a:pt x="3046390" y="133195"/>
                  </a:lnTo>
                  <a:lnTo>
                    <a:pt x="3094696" y="108145"/>
                  </a:lnTo>
                  <a:lnTo>
                    <a:pt x="3144100" y="82962"/>
                  </a:lnTo>
                  <a:lnTo>
                    <a:pt x="3192397" y="58601"/>
                  </a:lnTo>
                  <a:lnTo>
                    <a:pt x="3237382" y="36016"/>
                  </a:lnTo>
                  <a:lnTo>
                    <a:pt x="3276848" y="16164"/>
                  </a:lnTo>
                  <a:lnTo>
                    <a:pt x="3308591" y="0"/>
                  </a:lnTo>
                </a:path>
                <a:path w="3317875" h="1564005">
                  <a:moveTo>
                    <a:pt x="2481821" y="781049"/>
                  </a:moveTo>
                  <a:lnTo>
                    <a:pt x="2491952" y="816053"/>
                  </a:lnTo>
                  <a:lnTo>
                    <a:pt x="2505775" y="865942"/>
                  </a:lnTo>
                  <a:lnTo>
                    <a:pt x="2523143" y="923476"/>
                  </a:lnTo>
                  <a:lnTo>
                    <a:pt x="2543909" y="981413"/>
                  </a:lnTo>
                  <a:lnTo>
                    <a:pt x="2567927" y="1032509"/>
                  </a:lnTo>
                  <a:lnTo>
                    <a:pt x="2596238" y="1076608"/>
                  </a:lnTo>
                  <a:lnTo>
                    <a:pt x="2628537" y="1118475"/>
                  </a:lnTo>
                  <a:lnTo>
                    <a:pt x="2664054" y="1158258"/>
                  </a:lnTo>
                  <a:lnTo>
                    <a:pt x="2702019" y="1196102"/>
                  </a:lnTo>
                  <a:lnTo>
                    <a:pt x="2741663" y="1232153"/>
                  </a:lnTo>
                  <a:lnTo>
                    <a:pt x="2781761" y="1264901"/>
                  </a:lnTo>
                  <a:lnTo>
                    <a:pt x="2823391" y="1294796"/>
                  </a:lnTo>
                  <a:lnTo>
                    <a:pt x="2867909" y="1323557"/>
                  </a:lnTo>
                  <a:lnTo>
                    <a:pt x="2916668" y="1352903"/>
                  </a:lnTo>
                  <a:lnTo>
                    <a:pt x="2971025" y="1384553"/>
                  </a:lnTo>
                  <a:lnTo>
                    <a:pt x="3010742" y="1406468"/>
                  </a:lnTo>
                  <a:lnTo>
                    <a:pt x="3055852" y="1430428"/>
                  </a:lnTo>
                  <a:lnTo>
                    <a:pt x="3104175" y="1455478"/>
                  </a:lnTo>
                  <a:lnTo>
                    <a:pt x="3153533" y="1480661"/>
                  </a:lnTo>
                  <a:lnTo>
                    <a:pt x="3201747" y="1505022"/>
                  </a:lnTo>
                  <a:lnTo>
                    <a:pt x="3246638" y="1527607"/>
                  </a:lnTo>
                  <a:lnTo>
                    <a:pt x="3286027" y="1547459"/>
                  </a:lnTo>
                  <a:lnTo>
                    <a:pt x="3317735" y="1563623"/>
                  </a:lnTo>
                </a:path>
                <a:path w="3317875" h="1564005">
                  <a:moveTo>
                    <a:pt x="836676" y="782573"/>
                  </a:moveTo>
                  <a:lnTo>
                    <a:pt x="826251" y="747570"/>
                  </a:lnTo>
                  <a:lnTo>
                    <a:pt x="812352" y="697681"/>
                  </a:lnTo>
                  <a:lnTo>
                    <a:pt x="794979" y="640147"/>
                  </a:lnTo>
                  <a:lnTo>
                    <a:pt x="774131" y="582210"/>
                  </a:lnTo>
                  <a:lnTo>
                    <a:pt x="749808" y="531113"/>
                  </a:lnTo>
                  <a:lnTo>
                    <a:pt x="721796" y="487015"/>
                  </a:lnTo>
                  <a:lnTo>
                    <a:pt x="689579" y="445148"/>
                  </a:lnTo>
                  <a:lnTo>
                    <a:pt x="654070" y="405365"/>
                  </a:lnTo>
                  <a:lnTo>
                    <a:pt x="616183" y="367521"/>
                  </a:lnTo>
                  <a:lnTo>
                    <a:pt x="576834" y="331469"/>
                  </a:lnTo>
                  <a:lnTo>
                    <a:pt x="536441" y="298722"/>
                  </a:lnTo>
                  <a:lnTo>
                    <a:pt x="494733" y="268827"/>
                  </a:lnTo>
                  <a:lnTo>
                    <a:pt x="450207" y="240066"/>
                  </a:lnTo>
                  <a:lnTo>
                    <a:pt x="401366" y="210720"/>
                  </a:lnTo>
                  <a:lnTo>
                    <a:pt x="346710" y="179069"/>
                  </a:lnTo>
                  <a:lnTo>
                    <a:pt x="307215" y="157155"/>
                  </a:lnTo>
                  <a:lnTo>
                    <a:pt x="262211" y="133195"/>
                  </a:lnTo>
                  <a:lnTo>
                    <a:pt x="213903" y="108145"/>
                  </a:lnTo>
                  <a:lnTo>
                    <a:pt x="164496" y="82962"/>
                  </a:lnTo>
                  <a:lnTo>
                    <a:pt x="116197" y="58601"/>
                  </a:lnTo>
                  <a:lnTo>
                    <a:pt x="71211" y="36016"/>
                  </a:lnTo>
                  <a:lnTo>
                    <a:pt x="31743" y="16164"/>
                  </a:lnTo>
                  <a:lnTo>
                    <a:pt x="0" y="0"/>
                  </a:lnTo>
                </a:path>
                <a:path w="3317875" h="1564005">
                  <a:moveTo>
                    <a:pt x="846582" y="781049"/>
                  </a:moveTo>
                  <a:lnTo>
                    <a:pt x="836084" y="816053"/>
                  </a:lnTo>
                  <a:lnTo>
                    <a:pt x="822039" y="865942"/>
                  </a:lnTo>
                  <a:lnTo>
                    <a:pt x="804556" y="923476"/>
                  </a:lnTo>
                  <a:lnTo>
                    <a:pt x="783744" y="981413"/>
                  </a:lnTo>
                  <a:lnTo>
                    <a:pt x="759713" y="1032509"/>
                  </a:lnTo>
                  <a:lnTo>
                    <a:pt x="731696" y="1076608"/>
                  </a:lnTo>
                  <a:lnTo>
                    <a:pt x="699436" y="1118475"/>
                  </a:lnTo>
                  <a:lnTo>
                    <a:pt x="663811" y="1158258"/>
                  </a:lnTo>
                  <a:lnTo>
                    <a:pt x="625699" y="1196102"/>
                  </a:lnTo>
                  <a:lnTo>
                    <a:pt x="585977" y="1232153"/>
                  </a:lnTo>
                  <a:lnTo>
                    <a:pt x="545884" y="1264901"/>
                  </a:lnTo>
                  <a:lnTo>
                    <a:pt x="504255" y="1294796"/>
                  </a:lnTo>
                  <a:lnTo>
                    <a:pt x="459735" y="1323557"/>
                  </a:lnTo>
                  <a:lnTo>
                    <a:pt x="410974" y="1352903"/>
                  </a:lnTo>
                  <a:lnTo>
                    <a:pt x="356616" y="1384553"/>
                  </a:lnTo>
                  <a:lnTo>
                    <a:pt x="317121" y="1406468"/>
                  </a:lnTo>
                  <a:lnTo>
                    <a:pt x="272117" y="1430428"/>
                  </a:lnTo>
                  <a:lnTo>
                    <a:pt x="223809" y="1455478"/>
                  </a:lnTo>
                  <a:lnTo>
                    <a:pt x="174402" y="1480661"/>
                  </a:lnTo>
                  <a:lnTo>
                    <a:pt x="126103" y="1505022"/>
                  </a:lnTo>
                  <a:lnTo>
                    <a:pt x="81117" y="1527607"/>
                  </a:lnTo>
                  <a:lnTo>
                    <a:pt x="41649" y="1547459"/>
                  </a:lnTo>
                  <a:lnTo>
                    <a:pt x="9906" y="1563624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05703" y="1695513"/>
              <a:ext cx="90284" cy="9029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798963" y="1553972"/>
              <a:ext cx="2969260" cy="628650"/>
            </a:xfrm>
            <a:custGeom>
              <a:avLst/>
              <a:gdLst/>
              <a:ahLst/>
              <a:cxnLst/>
              <a:rect l="l" t="t" r="r" b="b"/>
              <a:pathLst>
                <a:path w="2969259" h="628650">
                  <a:moveTo>
                    <a:pt x="0" y="628649"/>
                  </a:moveTo>
                  <a:lnTo>
                    <a:pt x="2968752" y="0"/>
                  </a:lnTo>
                </a:path>
                <a:path w="2969259" h="628650">
                  <a:moveTo>
                    <a:pt x="2149602" y="628649"/>
                  </a:moveTo>
                  <a:lnTo>
                    <a:pt x="2149602" y="199643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293245" y="1195832"/>
              <a:ext cx="1228725" cy="1077595"/>
            </a:xfrm>
            <a:custGeom>
              <a:avLst/>
              <a:gdLst/>
              <a:ahLst/>
              <a:cxnLst/>
              <a:rect l="l" t="t" r="r" b="b"/>
              <a:pathLst>
                <a:path w="1228725" h="1077595">
                  <a:moveTo>
                    <a:pt x="0" y="1077468"/>
                  </a:moveTo>
                  <a:lnTo>
                    <a:pt x="1228331" y="0"/>
                  </a:lnTo>
                </a:path>
              </a:pathLst>
            </a:custGeom>
            <a:ln w="28574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759576" y="1443482"/>
              <a:ext cx="598805" cy="554990"/>
            </a:xfrm>
            <a:custGeom>
              <a:avLst/>
              <a:gdLst/>
              <a:ahLst/>
              <a:cxnLst/>
              <a:rect l="l" t="t" r="r" b="b"/>
              <a:pathLst>
                <a:path w="598804" h="554989">
                  <a:moveTo>
                    <a:pt x="588276" y="198881"/>
                  </a:moveTo>
                  <a:lnTo>
                    <a:pt x="598346" y="155813"/>
                  </a:lnTo>
                  <a:lnTo>
                    <a:pt x="591296" y="111099"/>
                  </a:lnTo>
                  <a:lnTo>
                    <a:pt x="568849" y="68031"/>
                  </a:lnTo>
                  <a:lnTo>
                    <a:pt x="532725" y="29900"/>
                  </a:lnTo>
                  <a:lnTo>
                    <a:pt x="484644" y="0"/>
                  </a:lnTo>
                </a:path>
                <a:path w="598804" h="554989">
                  <a:moveTo>
                    <a:pt x="0" y="422148"/>
                  </a:moveTo>
                  <a:lnTo>
                    <a:pt x="9930" y="465124"/>
                  </a:lnTo>
                  <a:lnTo>
                    <a:pt x="35917" y="502066"/>
                  </a:lnTo>
                  <a:lnTo>
                    <a:pt x="74999" y="530778"/>
                  </a:lnTo>
                  <a:lnTo>
                    <a:pt x="124212" y="549066"/>
                  </a:lnTo>
                  <a:lnTo>
                    <a:pt x="180594" y="55473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490595" y="1258305"/>
            <a:ext cx="1574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Symbol"/>
                <a:cs typeface="Symbol"/>
              </a:rPr>
              <a:t>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58491" y="1365250"/>
            <a:ext cx="294005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i="1" spc="-50" dirty="0">
                <a:latin typeface="Times New Roman"/>
                <a:cs typeface="Times New Roman"/>
              </a:rPr>
              <a:t>M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6921627" y="1104391"/>
            <a:ext cx="1892300" cy="2026285"/>
            <a:chOff x="6921627" y="1104391"/>
            <a:chExt cx="1892300" cy="2026285"/>
          </a:xfrm>
        </p:grpSpPr>
        <p:sp>
          <p:nvSpPr>
            <p:cNvPr id="42" name="object 42"/>
            <p:cNvSpPr/>
            <p:nvPr/>
          </p:nvSpPr>
          <p:spPr>
            <a:xfrm>
              <a:off x="6921627" y="1104391"/>
              <a:ext cx="1892300" cy="2026285"/>
            </a:xfrm>
            <a:custGeom>
              <a:avLst/>
              <a:gdLst/>
              <a:ahLst/>
              <a:cxnLst/>
              <a:rect l="l" t="t" r="r" b="b"/>
              <a:pathLst>
                <a:path w="1892300" h="2026285">
                  <a:moveTo>
                    <a:pt x="1892046" y="1084326"/>
                  </a:moveTo>
                  <a:lnTo>
                    <a:pt x="1749564" y="1041654"/>
                  </a:lnTo>
                  <a:lnTo>
                    <a:pt x="1787321" y="1069848"/>
                  </a:lnTo>
                  <a:lnTo>
                    <a:pt x="1806702" y="1084326"/>
                  </a:lnTo>
                  <a:lnTo>
                    <a:pt x="1787321" y="1069848"/>
                  </a:lnTo>
                  <a:lnTo>
                    <a:pt x="303276" y="1069848"/>
                  </a:lnTo>
                  <a:lnTo>
                    <a:pt x="303276" y="105498"/>
                  </a:lnTo>
                  <a:lnTo>
                    <a:pt x="331470" y="143256"/>
                  </a:lnTo>
                  <a:lnTo>
                    <a:pt x="288798" y="0"/>
                  </a:lnTo>
                  <a:lnTo>
                    <a:pt x="246138" y="143256"/>
                  </a:lnTo>
                  <a:lnTo>
                    <a:pt x="274320" y="105511"/>
                  </a:lnTo>
                  <a:lnTo>
                    <a:pt x="274320" y="1069848"/>
                  </a:lnTo>
                  <a:lnTo>
                    <a:pt x="0" y="1069848"/>
                  </a:lnTo>
                  <a:lnTo>
                    <a:pt x="0" y="1098804"/>
                  </a:lnTo>
                  <a:lnTo>
                    <a:pt x="274320" y="1098804"/>
                  </a:lnTo>
                  <a:lnTo>
                    <a:pt x="274320" y="2026158"/>
                  </a:lnTo>
                  <a:lnTo>
                    <a:pt x="303276" y="2026158"/>
                  </a:lnTo>
                  <a:lnTo>
                    <a:pt x="303276" y="1098804"/>
                  </a:lnTo>
                  <a:lnTo>
                    <a:pt x="1787321" y="1098804"/>
                  </a:lnTo>
                  <a:lnTo>
                    <a:pt x="1749564" y="1126998"/>
                  </a:lnTo>
                  <a:lnTo>
                    <a:pt x="1806702" y="1109891"/>
                  </a:lnTo>
                  <a:lnTo>
                    <a:pt x="1892046" y="10843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453312" y="2155761"/>
              <a:ext cx="63626" cy="63626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7361561" y="2165350"/>
            <a:ext cx="221615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i="1" spc="-50" dirty="0">
                <a:latin typeface="Times New Roman"/>
                <a:cs typeface="Times New Roman"/>
              </a:rPr>
              <a:t>F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623433" y="2098041"/>
            <a:ext cx="166370" cy="405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922592" y="1025334"/>
            <a:ext cx="2205990" cy="2273300"/>
            <a:chOff x="6922592" y="1025334"/>
            <a:chExt cx="2205990" cy="2273300"/>
          </a:xfrm>
        </p:grpSpPr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16964" y="1426527"/>
              <a:ext cx="90297" cy="91059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7210424" y="2195575"/>
              <a:ext cx="1889125" cy="1074420"/>
            </a:xfrm>
            <a:custGeom>
              <a:avLst/>
              <a:gdLst/>
              <a:ahLst/>
              <a:cxnLst/>
              <a:rect l="l" t="t" r="r" b="b"/>
              <a:pathLst>
                <a:path w="1889125" h="1074420">
                  <a:moveTo>
                    <a:pt x="0" y="0"/>
                  </a:moveTo>
                  <a:lnTo>
                    <a:pt x="9098" y="32681"/>
                  </a:lnTo>
                  <a:lnTo>
                    <a:pt x="19699" y="77808"/>
                  </a:lnTo>
                  <a:lnTo>
                    <a:pt x="33053" y="131444"/>
                  </a:lnTo>
                  <a:lnTo>
                    <a:pt x="50408" y="189653"/>
                  </a:lnTo>
                  <a:lnTo>
                    <a:pt x="73014" y="248496"/>
                  </a:lnTo>
                  <a:lnTo>
                    <a:pt x="102120" y="304037"/>
                  </a:lnTo>
                  <a:lnTo>
                    <a:pt x="124346" y="339380"/>
                  </a:lnTo>
                  <a:lnTo>
                    <a:pt x="147731" y="375620"/>
                  </a:lnTo>
                  <a:lnTo>
                    <a:pt x="172873" y="412467"/>
                  </a:lnTo>
                  <a:lnTo>
                    <a:pt x="200367" y="449635"/>
                  </a:lnTo>
                  <a:lnTo>
                    <a:pt x="230808" y="486834"/>
                  </a:lnTo>
                  <a:lnTo>
                    <a:pt x="264793" y="523776"/>
                  </a:lnTo>
                  <a:lnTo>
                    <a:pt x="302917" y="560172"/>
                  </a:lnTo>
                  <a:lnTo>
                    <a:pt x="345776" y="595734"/>
                  </a:lnTo>
                  <a:lnTo>
                    <a:pt x="393966" y="630173"/>
                  </a:lnTo>
                  <a:lnTo>
                    <a:pt x="427944" y="651796"/>
                  </a:lnTo>
                  <a:lnTo>
                    <a:pt x="464150" y="673501"/>
                  </a:lnTo>
                  <a:lnTo>
                    <a:pt x="502459" y="695210"/>
                  </a:lnTo>
                  <a:lnTo>
                    <a:pt x="542745" y="716842"/>
                  </a:lnTo>
                  <a:lnTo>
                    <a:pt x="584879" y="738317"/>
                  </a:lnTo>
                  <a:lnTo>
                    <a:pt x="628737" y="759556"/>
                  </a:lnTo>
                  <a:lnTo>
                    <a:pt x="674190" y="780478"/>
                  </a:lnTo>
                  <a:lnTo>
                    <a:pt x="721113" y="801004"/>
                  </a:lnTo>
                  <a:lnTo>
                    <a:pt x="769378" y="821053"/>
                  </a:lnTo>
                  <a:lnTo>
                    <a:pt x="818860" y="840545"/>
                  </a:lnTo>
                  <a:lnTo>
                    <a:pt x="869431" y="859402"/>
                  </a:lnTo>
                  <a:lnTo>
                    <a:pt x="920965" y="877541"/>
                  </a:lnTo>
                  <a:lnTo>
                    <a:pt x="973334" y="894885"/>
                  </a:lnTo>
                  <a:lnTo>
                    <a:pt x="1026414" y="911351"/>
                  </a:lnTo>
                  <a:lnTo>
                    <a:pt x="1072099" y="924316"/>
                  </a:lnTo>
                  <a:lnTo>
                    <a:pt x="1121120" y="936855"/>
                  </a:lnTo>
                  <a:lnTo>
                    <a:pt x="1172935" y="948968"/>
                  </a:lnTo>
                  <a:lnTo>
                    <a:pt x="1227005" y="960657"/>
                  </a:lnTo>
                  <a:lnTo>
                    <a:pt x="1282788" y="971922"/>
                  </a:lnTo>
                  <a:lnTo>
                    <a:pt x="1339743" y="982765"/>
                  </a:lnTo>
                  <a:lnTo>
                    <a:pt x="1397331" y="993187"/>
                  </a:lnTo>
                  <a:lnTo>
                    <a:pt x="1455009" y="1003187"/>
                  </a:lnTo>
                  <a:lnTo>
                    <a:pt x="1512238" y="1012768"/>
                  </a:lnTo>
                  <a:lnTo>
                    <a:pt x="1568477" y="1021931"/>
                  </a:lnTo>
                  <a:lnTo>
                    <a:pt x="1623184" y="1030675"/>
                  </a:lnTo>
                  <a:lnTo>
                    <a:pt x="1675820" y="1039003"/>
                  </a:lnTo>
                  <a:lnTo>
                    <a:pt x="1725843" y="1046914"/>
                  </a:lnTo>
                  <a:lnTo>
                    <a:pt x="1772713" y="1054411"/>
                  </a:lnTo>
                  <a:lnTo>
                    <a:pt x="1815890" y="1061493"/>
                  </a:lnTo>
                  <a:lnTo>
                    <a:pt x="1854831" y="1068163"/>
                  </a:lnTo>
                  <a:lnTo>
                    <a:pt x="1888998" y="1074419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182243" y="2160524"/>
              <a:ext cx="53340" cy="54610"/>
            </a:xfrm>
            <a:custGeom>
              <a:avLst/>
              <a:gdLst/>
              <a:ahLst/>
              <a:cxnLst/>
              <a:rect l="l" t="t" r="r" b="b"/>
              <a:pathLst>
                <a:path w="53340" h="54610">
                  <a:moveTo>
                    <a:pt x="53327" y="26669"/>
                  </a:moveTo>
                  <a:lnTo>
                    <a:pt x="51305" y="16394"/>
                  </a:lnTo>
                  <a:lnTo>
                    <a:pt x="45712" y="7905"/>
                  </a:lnTo>
                  <a:lnTo>
                    <a:pt x="37259" y="2131"/>
                  </a:lnTo>
                  <a:lnTo>
                    <a:pt x="26657" y="0"/>
                  </a:lnTo>
                  <a:lnTo>
                    <a:pt x="16068" y="2131"/>
                  </a:lnTo>
                  <a:lnTo>
                    <a:pt x="7618" y="7905"/>
                  </a:lnTo>
                  <a:lnTo>
                    <a:pt x="2023" y="16394"/>
                  </a:lnTo>
                  <a:lnTo>
                    <a:pt x="0" y="26669"/>
                  </a:lnTo>
                  <a:lnTo>
                    <a:pt x="2023" y="37385"/>
                  </a:lnTo>
                  <a:lnTo>
                    <a:pt x="7618" y="46100"/>
                  </a:lnTo>
                  <a:lnTo>
                    <a:pt x="16068" y="51958"/>
                  </a:lnTo>
                  <a:lnTo>
                    <a:pt x="26657" y="54101"/>
                  </a:lnTo>
                  <a:lnTo>
                    <a:pt x="37259" y="51958"/>
                  </a:lnTo>
                  <a:lnTo>
                    <a:pt x="45712" y="46100"/>
                  </a:lnTo>
                  <a:lnTo>
                    <a:pt x="51305" y="37385"/>
                  </a:lnTo>
                  <a:lnTo>
                    <a:pt x="53327" y="266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182243" y="2160524"/>
              <a:ext cx="53340" cy="54610"/>
            </a:xfrm>
            <a:custGeom>
              <a:avLst/>
              <a:gdLst/>
              <a:ahLst/>
              <a:cxnLst/>
              <a:rect l="l" t="t" r="r" b="b"/>
              <a:pathLst>
                <a:path w="53340" h="54610">
                  <a:moveTo>
                    <a:pt x="26657" y="0"/>
                  </a:moveTo>
                  <a:lnTo>
                    <a:pt x="16068" y="2131"/>
                  </a:lnTo>
                  <a:lnTo>
                    <a:pt x="7618" y="7905"/>
                  </a:lnTo>
                  <a:lnTo>
                    <a:pt x="2023" y="16394"/>
                  </a:lnTo>
                  <a:lnTo>
                    <a:pt x="0" y="26669"/>
                  </a:lnTo>
                  <a:lnTo>
                    <a:pt x="2023" y="37385"/>
                  </a:lnTo>
                  <a:lnTo>
                    <a:pt x="7618" y="46100"/>
                  </a:lnTo>
                  <a:lnTo>
                    <a:pt x="16068" y="51958"/>
                  </a:lnTo>
                  <a:lnTo>
                    <a:pt x="26657" y="54101"/>
                  </a:lnTo>
                  <a:lnTo>
                    <a:pt x="37259" y="51958"/>
                  </a:lnTo>
                  <a:lnTo>
                    <a:pt x="45712" y="46100"/>
                  </a:lnTo>
                  <a:lnTo>
                    <a:pt x="51305" y="37385"/>
                  </a:lnTo>
                  <a:lnTo>
                    <a:pt x="53327" y="26669"/>
                  </a:lnTo>
                  <a:lnTo>
                    <a:pt x="51305" y="16394"/>
                  </a:lnTo>
                  <a:lnTo>
                    <a:pt x="45712" y="7905"/>
                  </a:lnTo>
                  <a:lnTo>
                    <a:pt x="37259" y="2131"/>
                  </a:lnTo>
                  <a:lnTo>
                    <a:pt x="26657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936879" y="1039622"/>
              <a:ext cx="1587500" cy="845819"/>
            </a:xfrm>
            <a:custGeom>
              <a:avLst/>
              <a:gdLst/>
              <a:ahLst/>
              <a:cxnLst/>
              <a:rect l="l" t="t" r="r" b="b"/>
              <a:pathLst>
                <a:path w="1587500" h="845819">
                  <a:moveTo>
                    <a:pt x="0" y="845820"/>
                  </a:moveTo>
                  <a:lnTo>
                    <a:pt x="1587246" y="0"/>
                  </a:lnTo>
                </a:path>
              </a:pathLst>
            </a:custGeom>
            <a:ln w="28575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487043" y="1480820"/>
              <a:ext cx="1285875" cy="708025"/>
            </a:xfrm>
            <a:custGeom>
              <a:avLst/>
              <a:gdLst/>
              <a:ahLst/>
              <a:cxnLst/>
              <a:rect l="l" t="t" r="r" b="b"/>
              <a:pathLst>
                <a:path w="1285875" h="708025">
                  <a:moveTo>
                    <a:pt x="0" y="707898"/>
                  </a:moveTo>
                  <a:lnTo>
                    <a:pt x="275831" y="0"/>
                  </a:lnTo>
                </a:path>
                <a:path w="1285875" h="708025">
                  <a:moveTo>
                    <a:pt x="275831" y="0"/>
                  </a:moveTo>
                  <a:lnTo>
                    <a:pt x="1285481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060067" y="1282700"/>
              <a:ext cx="69850" cy="214629"/>
            </a:xfrm>
            <a:custGeom>
              <a:avLst/>
              <a:gdLst/>
              <a:ahLst/>
              <a:cxnLst/>
              <a:rect l="l" t="t" r="r" b="b"/>
              <a:pathLst>
                <a:path w="69850" h="214630">
                  <a:moveTo>
                    <a:pt x="0" y="0"/>
                  </a:moveTo>
                  <a:lnTo>
                    <a:pt x="35150" y="25926"/>
                  </a:lnTo>
                  <a:lnTo>
                    <a:pt x="58674" y="63849"/>
                  </a:lnTo>
                  <a:lnTo>
                    <a:pt x="69728" y="110221"/>
                  </a:lnTo>
                  <a:lnTo>
                    <a:pt x="67469" y="161495"/>
                  </a:lnTo>
                  <a:lnTo>
                    <a:pt x="51054" y="21412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38085" y="1625409"/>
              <a:ext cx="203834" cy="164972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8204333" y="1188891"/>
            <a:ext cx="160020" cy="3359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00" spc="-50" dirty="0">
                <a:latin typeface="Symbol"/>
                <a:cs typeface="Symbol"/>
              </a:rPr>
              <a:t>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84345" y="985012"/>
            <a:ext cx="600075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265" dirty="0">
                <a:latin typeface="Times New Roman"/>
                <a:cs typeface="Times New Roman"/>
              </a:rPr>
              <a:t> </a:t>
            </a:r>
            <a:r>
              <a:rPr sz="3750" i="1" spc="-75" baseline="-16666" dirty="0">
                <a:latin typeface="Times New Roman"/>
                <a:cs typeface="Times New Roman"/>
              </a:rPr>
              <a:t>M</a:t>
            </a:r>
            <a:endParaRPr sz="3750" baseline="-16666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7547" y="213867"/>
            <a:ext cx="37617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3860" algn="l"/>
              </a:tabLst>
            </a:pPr>
            <a:r>
              <a:rPr dirty="0"/>
              <a:t>1.</a:t>
            </a:r>
            <a:r>
              <a:rPr spc="5" dirty="0"/>
              <a:t> </a:t>
            </a:r>
            <a:r>
              <a:rPr spc="-10" dirty="0"/>
              <a:t>Эллипс</a:t>
            </a:r>
            <a:r>
              <a:rPr dirty="0"/>
              <a:t>	и</a:t>
            </a:r>
            <a:r>
              <a:rPr spc="-30" dirty="0"/>
              <a:t> </a:t>
            </a:r>
            <a:r>
              <a:rPr spc="-10" dirty="0"/>
              <a:t>окружность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3830" y="901953"/>
            <a:ext cx="8503920" cy="174243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07340" marR="17780" indent="-281940" algn="just">
              <a:lnSpc>
                <a:spcPct val="89800"/>
              </a:lnSpc>
              <a:spcBef>
                <a:spcPts val="390"/>
              </a:spcBef>
            </a:pPr>
            <a:r>
              <a:rPr sz="2400" spc="-10" dirty="0">
                <a:latin typeface="Times New Roman"/>
                <a:cs typeface="Times New Roman"/>
              </a:rPr>
              <a:t>ОПРЕДЕЛЕНИЕ.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Эллипсом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называется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геометрическое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место </a:t>
            </a:r>
            <a:r>
              <a:rPr sz="2400" i="1" dirty="0">
                <a:latin typeface="Times New Roman"/>
                <a:cs typeface="Times New Roman"/>
              </a:rPr>
              <a:t>точек</a:t>
            </a:r>
            <a:r>
              <a:rPr sz="2400" i="1" spc="2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плоскости,</a:t>
            </a:r>
            <a:r>
              <a:rPr sz="2400" i="1" spc="2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сумма</a:t>
            </a:r>
            <a:r>
              <a:rPr sz="2400" i="1" spc="2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расстояний</a:t>
            </a:r>
            <a:r>
              <a:rPr sz="2400" i="1" spc="2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от</a:t>
            </a:r>
            <a:r>
              <a:rPr sz="2400" i="1" spc="2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которых</a:t>
            </a:r>
            <a:r>
              <a:rPr sz="2400" i="1" spc="2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до</a:t>
            </a:r>
            <a:r>
              <a:rPr sz="2400" i="1" spc="20" dirty="0">
                <a:latin typeface="Times New Roman"/>
                <a:cs typeface="Times New Roman"/>
              </a:rPr>
              <a:t>  </a:t>
            </a:r>
            <a:r>
              <a:rPr sz="2400" i="1" spc="-20" dirty="0">
                <a:latin typeface="Times New Roman"/>
                <a:cs typeface="Times New Roman"/>
              </a:rPr>
              <a:t>двух </a:t>
            </a:r>
            <a:r>
              <a:rPr sz="2400" i="1" dirty="0">
                <a:latin typeface="Times New Roman"/>
                <a:cs typeface="Times New Roman"/>
              </a:rPr>
              <a:t>фиксированных</a:t>
            </a:r>
            <a:r>
              <a:rPr sz="2400" i="1" spc="40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точек</a:t>
            </a:r>
            <a:r>
              <a:rPr sz="2400" i="1" spc="40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плоскости</a:t>
            </a:r>
            <a:r>
              <a:rPr sz="2400" i="1" spc="42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412" baseline="-24305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42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419" baseline="-24305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есть</a:t>
            </a:r>
            <a:r>
              <a:rPr sz="2400" i="1" spc="42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величина </a:t>
            </a:r>
            <a:r>
              <a:rPr sz="2400" i="1" dirty="0">
                <a:latin typeface="Times New Roman"/>
                <a:cs typeface="Times New Roman"/>
              </a:rPr>
              <a:t>постоянная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и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равная 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5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(2</a:t>
            </a:r>
            <a:r>
              <a:rPr sz="2400" i="1" spc="-1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&gt;|</a:t>
            </a: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1</a:t>
            </a: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2</a:t>
            </a:r>
            <a:r>
              <a:rPr sz="2400" spc="-10" dirty="0">
                <a:latin typeface="Times New Roman"/>
                <a:cs typeface="Times New Roman"/>
              </a:rPr>
              <a:t>|)</a:t>
            </a:r>
            <a:r>
              <a:rPr sz="2400" i="1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54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Точки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7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7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фокусами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эллипса.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588" y="2654401"/>
            <a:ext cx="2764155" cy="10483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20675" marR="30480" indent="-283210" algn="just">
              <a:lnSpc>
                <a:spcPct val="89800"/>
              </a:lnSpc>
              <a:spcBef>
                <a:spcPts val="390"/>
              </a:spcBef>
            </a:pPr>
            <a:r>
              <a:rPr sz="2400" dirty="0">
                <a:latin typeface="Times New Roman"/>
                <a:cs typeface="Times New Roman"/>
              </a:rPr>
              <a:t>Выберем</a:t>
            </a:r>
            <a:r>
              <a:rPr sz="2400" spc="13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декартову </a:t>
            </a:r>
            <a:r>
              <a:rPr sz="2400" dirty="0">
                <a:latin typeface="Times New Roman"/>
                <a:cs typeface="Times New Roman"/>
              </a:rPr>
              <a:t>чтобы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220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1 </a:t>
            </a:r>
            <a:r>
              <a:rPr sz="2400" dirty="0">
                <a:latin typeface="Times New Roman"/>
                <a:cs typeface="Times New Roman"/>
              </a:rPr>
              <a:t>расстоянии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O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6478" y="2654401"/>
            <a:ext cx="566547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71755" marR="30480" indent="-8890">
              <a:lnSpc>
                <a:spcPts val="2590"/>
              </a:lnSpc>
              <a:spcBef>
                <a:spcPts val="425"/>
              </a:spcBef>
              <a:tabLst>
                <a:tab pos="451484" algn="l"/>
                <a:tab pos="954405" algn="l"/>
                <a:tab pos="2327910" algn="l"/>
                <a:tab pos="3084830" algn="l"/>
                <a:tab pos="3575685" algn="l"/>
                <a:tab pos="5132070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прямоугольную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систему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координат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так, 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лежали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оси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Ox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2979" y="2982976"/>
            <a:ext cx="19900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одинаковом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2999" y="5667500"/>
            <a:ext cx="164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81660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;0)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776359" y="3615944"/>
            <a:ext cx="4588510" cy="1440180"/>
            <a:chOff x="2776359" y="3615944"/>
            <a:chExt cx="4588510" cy="144018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0355" y="3746055"/>
              <a:ext cx="171056" cy="17183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994035" y="3850640"/>
              <a:ext cx="2632075" cy="641985"/>
            </a:xfrm>
            <a:custGeom>
              <a:avLst/>
              <a:gdLst/>
              <a:ahLst/>
              <a:cxnLst/>
              <a:rect l="l" t="t" r="r" b="b"/>
              <a:pathLst>
                <a:path w="2632075" h="641985">
                  <a:moveTo>
                    <a:pt x="2546591" y="0"/>
                  </a:moveTo>
                  <a:lnTo>
                    <a:pt x="0" y="594360"/>
                  </a:lnTo>
                </a:path>
                <a:path w="2632075" h="641985">
                  <a:moveTo>
                    <a:pt x="2631935" y="48006"/>
                  </a:moveTo>
                  <a:lnTo>
                    <a:pt x="2090915" y="6416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76359" y="3615943"/>
              <a:ext cx="4588510" cy="1440180"/>
            </a:xfrm>
            <a:custGeom>
              <a:avLst/>
              <a:gdLst/>
              <a:ahLst/>
              <a:cxnLst/>
              <a:rect l="l" t="t" r="r" b="b"/>
              <a:pathLst>
                <a:path w="4588509" h="1440179">
                  <a:moveTo>
                    <a:pt x="4587989" y="876300"/>
                  </a:moveTo>
                  <a:lnTo>
                    <a:pt x="4397489" y="819150"/>
                  </a:lnTo>
                  <a:lnTo>
                    <a:pt x="4448289" y="857250"/>
                  </a:lnTo>
                  <a:lnTo>
                    <a:pt x="2226462" y="857250"/>
                  </a:lnTo>
                  <a:lnTo>
                    <a:pt x="2227288" y="139661"/>
                  </a:lnTo>
                  <a:lnTo>
                    <a:pt x="2265426" y="190500"/>
                  </a:lnTo>
                  <a:lnTo>
                    <a:pt x="2208276" y="0"/>
                  </a:lnTo>
                  <a:lnTo>
                    <a:pt x="2151126" y="190500"/>
                  </a:lnTo>
                  <a:lnTo>
                    <a:pt x="2189188" y="139750"/>
                  </a:lnTo>
                  <a:lnTo>
                    <a:pt x="2188362" y="857250"/>
                  </a:lnTo>
                  <a:lnTo>
                    <a:pt x="0" y="857250"/>
                  </a:lnTo>
                  <a:lnTo>
                    <a:pt x="0" y="895350"/>
                  </a:lnTo>
                  <a:lnTo>
                    <a:pt x="2188324" y="895350"/>
                  </a:lnTo>
                  <a:lnTo>
                    <a:pt x="2187702" y="1440180"/>
                  </a:lnTo>
                  <a:lnTo>
                    <a:pt x="2225802" y="1440180"/>
                  </a:lnTo>
                  <a:lnTo>
                    <a:pt x="2226424" y="895350"/>
                  </a:lnTo>
                  <a:lnTo>
                    <a:pt x="4448289" y="895350"/>
                  </a:lnTo>
                  <a:lnTo>
                    <a:pt x="4397489" y="933450"/>
                  </a:lnTo>
                  <a:lnTo>
                    <a:pt x="4473689" y="910590"/>
                  </a:lnTo>
                  <a:lnTo>
                    <a:pt x="4587989" y="876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97905" y="4411281"/>
              <a:ext cx="171056" cy="17183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42207" y="4411281"/>
              <a:ext cx="171068" cy="171830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5007743" y="4428746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1031" y="4540545"/>
            <a:ext cx="3710304" cy="184658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R="297815" algn="r">
              <a:lnSpc>
                <a:spcPct val="100000"/>
              </a:lnSpc>
              <a:spcBef>
                <a:spcPts val="140"/>
              </a:spcBef>
            </a:pPr>
            <a:r>
              <a:rPr sz="2750" i="1" spc="-25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ts val="2875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такой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координат:</a:t>
            </a:r>
            <a:endParaRPr sz="2400">
              <a:latin typeface="Times New Roman"/>
              <a:cs typeface="Times New Roman"/>
            </a:endParaRPr>
          </a:p>
          <a:p>
            <a:pPr marL="2504440">
              <a:lnSpc>
                <a:spcPts val="2730"/>
              </a:lnSpc>
            </a:pP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(–</a:t>
            </a:r>
            <a:r>
              <a:rPr sz="2400" i="1" spc="-1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;0)</a:t>
            </a:r>
            <a:endParaRPr sz="2400">
              <a:latin typeface="Times New Roman"/>
              <a:cs typeface="Times New Roman"/>
            </a:endParaRPr>
          </a:p>
          <a:p>
            <a:pPr marL="60325">
              <a:lnSpc>
                <a:spcPts val="2735"/>
              </a:lnSpc>
              <a:tabLst>
                <a:tab pos="628650" algn="l"/>
              </a:tabLst>
            </a:pPr>
            <a:r>
              <a:rPr sz="2400" spc="-25" dirty="0">
                <a:latin typeface="Times New Roman"/>
                <a:cs typeface="Times New Roman"/>
              </a:rPr>
              <a:t>где</a:t>
            </a:r>
            <a:r>
              <a:rPr sz="2400" dirty="0">
                <a:latin typeface="Times New Roman"/>
                <a:cs typeface="Times New Roman"/>
              </a:rPr>
              <a:t>	|</a:t>
            </a:r>
            <a:r>
              <a:rPr sz="2400" i="1" dirty="0">
                <a:latin typeface="Times New Roman"/>
                <a:cs typeface="Times New Roman"/>
              </a:rPr>
              <a:t>OF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i="1" dirty="0">
                <a:latin typeface="Times New Roman"/>
                <a:cs typeface="Times New Roman"/>
              </a:rPr>
              <a:t>OF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c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9123" y="4480386"/>
            <a:ext cx="39306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800" i="1" spc="-25" dirty="0">
                <a:latin typeface="Times New Roman"/>
                <a:cs typeface="Times New Roman"/>
              </a:rPr>
              <a:t>F</a:t>
            </a:r>
            <a:r>
              <a:rPr sz="3000" spc="-37" baseline="-19444" dirty="0">
                <a:latin typeface="Times New Roman"/>
                <a:cs typeface="Times New Roman"/>
              </a:rPr>
              <a:t>2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88537" y="3549903"/>
            <a:ext cx="320675" cy="450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750" i="1" spc="-50" dirty="0">
                <a:latin typeface="Times New Roman"/>
                <a:cs typeface="Times New Roman"/>
              </a:rPr>
              <a:t>M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190"/>
              </a:lnSpc>
              <a:spcBef>
                <a:spcPts val="100"/>
              </a:spcBef>
              <a:tabLst>
                <a:tab pos="457200" algn="l"/>
              </a:tabLst>
            </a:pPr>
            <a:r>
              <a:rPr spc="-25" dirty="0"/>
              <a:t>7.</a:t>
            </a:r>
            <a:r>
              <a:rPr dirty="0"/>
              <a:t>	Координаты</a:t>
            </a:r>
            <a:r>
              <a:rPr spc="-50" dirty="0"/>
              <a:t> </a:t>
            </a:r>
            <a:r>
              <a:rPr dirty="0"/>
              <a:t>точки</a:t>
            </a:r>
            <a:r>
              <a:rPr spc="-45" dirty="0"/>
              <a:t> </a:t>
            </a:r>
            <a:r>
              <a:rPr dirty="0"/>
              <a:t>в</a:t>
            </a:r>
            <a:r>
              <a:rPr spc="-45" dirty="0"/>
              <a:t> </a:t>
            </a:r>
            <a:r>
              <a:rPr dirty="0"/>
              <a:t>разных</a:t>
            </a:r>
            <a:r>
              <a:rPr spc="-45" dirty="0"/>
              <a:t> </a:t>
            </a:r>
            <a:r>
              <a:rPr dirty="0"/>
              <a:t>системах</a:t>
            </a:r>
            <a:r>
              <a:rPr spc="-50" dirty="0"/>
              <a:t> </a:t>
            </a:r>
            <a:r>
              <a:rPr spc="-10" dirty="0"/>
              <a:t>координат</a:t>
            </a:r>
          </a:p>
          <a:p>
            <a:pPr marL="683895">
              <a:lnSpc>
                <a:spcPts val="3190"/>
              </a:lnSpc>
            </a:pPr>
            <a:r>
              <a:rPr spc="-40" dirty="0"/>
              <a:t> </a:t>
            </a:r>
            <a:r>
              <a:rPr dirty="0"/>
              <a:t>Общее</a:t>
            </a:r>
            <a:r>
              <a:rPr spc="-50" dirty="0"/>
              <a:t> </a:t>
            </a:r>
            <a:r>
              <a:rPr dirty="0"/>
              <a:t>уравнение</a:t>
            </a:r>
            <a:r>
              <a:rPr spc="-45" dirty="0"/>
              <a:t> </a:t>
            </a:r>
            <a:r>
              <a:rPr dirty="0"/>
              <a:t>кривой</a:t>
            </a:r>
            <a:r>
              <a:rPr spc="-45" dirty="0"/>
              <a:t> </a:t>
            </a:r>
            <a:r>
              <a:rPr dirty="0"/>
              <a:t>второго</a:t>
            </a:r>
            <a:r>
              <a:rPr spc="-40" dirty="0"/>
              <a:t> </a:t>
            </a:r>
            <a:r>
              <a:rPr spc="-10" dirty="0"/>
              <a:t>порядка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735" y="4816080"/>
            <a:ext cx="14058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691015" y="1872488"/>
            <a:ext cx="4123690" cy="2896870"/>
            <a:chOff x="2691015" y="1872488"/>
            <a:chExt cx="4123690" cy="2896870"/>
          </a:xfrm>
        </p:grpSpPr>
        <p:sp>
          <p:nvSpPr>
            <p:cNvPr id="5" name="object 5"/>
            <p:cNvSpPr/>
            <p:nvPr/>
          </p:nvSpPr>
          <p:spPr>
            <a:xfrm>
              <a:off x="2691015" y="2789173"/>
              <a:ext cx="1979930" cy="1979930"/>
            </a:xfrm>
            <a:custGeom>
              <a:avLst/>
              <a:gdLst/>
              <a:ahLst/>
              <a:cxnLst/>
              <a:rect l="l" t="t" r="r" b="b"/>
              <a:pathLst>
                <a:path w="1979929" h="1979929">
                  <a:moveTo>
                    <a:pt x="1979676" y="1625346"/>
                  </a:moveTo>
                  <a:lnTo>
                    <a:pt x="1607820" y="1540002"/>
                  </a:lnTo>
                  <a:lnTo>
                    <a:pt x="1690547" y="1600962"/>
                  </a:lnTo>
                  <a:lnTo>
                    <a:pt x="358902" y="1600962"/>
                  </a:lnTo>
                  <a:lnTo>
                    <a:pt x="358902" y="274624"/>
                  </a:lnTo>
                  <a:lnTo>
                    <a:pt x="425958" y="372618"/>
                  </a:lnTo>
                  <a:lnTo>
                    <a:pt x="346710" y="0"/>
                  </a:lnTo>
                  <a:lnTo>
                    <a:pt x="262128" y="372618"/>
                  </a:lnTo>
                  <a:lnTo>
                    <a:pt x="322326" y="290195"/>
                  </a:lnTo>
                  <a:lnTo>
                    <a:pt x="322326" y="1600962"/>
                  </a:lnTo>
                  <a:lnTo>
                    <a:pt x="0" y="1600962"/>
                  </a:lnTo>
                  <a:lnTo>
                    <a:pt x="0" y="1637538"/>
                  </a:lnTo>
                  <a:lnTo>
                    <a:pt x="322326" y="1637538"/>
                  </a:lnTo>
                  <a:lnTo>
                    <a:pt x="322326" y="1979676"/>
                  </a:lnTo>
                  <a:lnTo>
                    <a:pt x="358902" y="1979676"/>
                  </a:lnTo>
                  <a:lnTo>
                    <a:pt x="358902" y="1637538"/>
                  </a:lnTo>
                  <a:lnTo>
                    <a:pt x="1705813" y="1637538"/>
                  </a:lnTo>
                  <a:lnTo>
                    <a:pt x="1607820" y="1704594"/>
                  </a:lnTo>
                  <a:lnTo>
                    <a:pt x="1979676" y="16253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40618" y="1872487"/>
              <a:ext cx="1973580" cy="1986280"/>
            </a:xfrm>
            <a:custGeom>
              <a:avLst/>
              <a:gdLst/>
              <a:ahLst/>
              <a:cxnLst/>
              <a:rect l="l" t="t" r="r" b="b"/>
              <a:pathLst>
                <a:path w="1973579" h="1986279">
                  <a:moveTo>
                    <a:pt x="1973580" y="1637538"/>
                  </a:moveTo>
                  <a:lnTo>
                    <a:pt x="1602486" y="1558290"/>
                  </a:lnTo>
                  <a:lnTo>
                    <a:pt x="1691576" y="1619250"/>
                  </a:lnTo>
                  <a:lnTo>
                    <a:pt x="384048" y="1619250"/>
                  </a:lnTo>
                  <a:lnTo>
                    <a:pt x="384048" y="287718"/>
                  </a:lnTo>
                  <a:lnTo>
                    <a:pt x="451104" y="378714"/>
                  </a:lnTo>
                  <a:lnTo>
                    <a:pt x="365760" y="0"/>
                  </a:lnTo>
                  <a:lnTo>
                    <a:pt x="286512" y="378714"/>
                  </a:lnTo>
                  <a:lnTo>
                    <a:pt x="347472" y="289623"/>
                  </a:lnTo>
                  <a:lnTo>
                    <a:pt x="347472" y="1619250"/>
                  </a:lnTo>
                  <a:lnTo>
                    <a:pt x="0" y="1619250"/>
                  </a:lnTo>
                  <a:lnTo>
                    <a:pt x="0" y="1655826"/>
                  </a:lnTo>
                  <a:lnTo>
                    <a:pt x="347472" y="1655826"/>
                  </a:lnTo>
                  <a:lnTo>
                    <a:pt x="347472" y="1985772"/>
                  </a:lnTo>
                  <a:lnTo>
                    <a:pt x="384048" y="1985772"/>
                  </a:lnTo>
                  <a:lnTo>
                    <a:pt x="384048" y="1655826"/>
                  </a:lnTo>
                  <a:lnTo>
                    <a:pt x="1693710" y="1655826"/>
                  </a:lnTo>
                  <a:lnTo>
                    <a:pt x="1602486" y="1723644"/>
                  </a:lnTo>
                  <a:lnTo>
                    <a:pt x="1973580" y="163753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25533" y="3510025"/>
              <a:ext cx="2169160" cy="923290"/>
            </a:xfrm>
            <a:custGeom>
              <a:avLst/>
              <a:gdLst/>
              <a:ahLst/>
              <a:cxnLst/>
              <a:rect l="l" t="t" r="r" b="b"/>
              <a:pathLst>
                <a:path w="2169160" h="923289">
                  <a:moveTo>
                    <a:pt x="2168652" y="0"/>
                  </a:moveTo>
                  <a:lnTo>
                    <a:pt x="1712214" y="98298"/>
                  </a:lnTo>
                  <a:lnTo>
                    <a:pt x="1834730" y="120281"/>
                  </a:lnTo>
                  <a:lnTo>
                    <a:pt x="0" y="874014"/>
                  </a:lnTo>
                  <a:lnTo>
                    <a:pt x="18288" y="922782"/>
                  </a:lnTo>
                  <a:lnTo>
                    <a:pt x="1854568" y="168414"/>
                  </a:lnTo>
                  <a:lnTo>
                    <a:pt x="1784604" y="268986"/>
                  </a:lnTo>
                  <a:lnTo>
                    <a:pt x="21686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78856" y="2199388"/>
              <a:ext cx="132604" cy="13412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019437" y="2239009"/>
              <a:ext cx="2734945" cy="2188210"/>
            </a:xfrm>
            <a:custGeom>
              <a:avLst/>
              <a:gdLst/>
              <a:ahLst/>
              <a:cxnLst/>
              <a:rect l="l" t="t" r="r" b="b"/>
              <a:pathLst>
                <a:path w="2734945" h="2188210">
                  <a:moveTo>
                    <a:pt x="2710434" y="0"/>
                  </a:moveTo>
                  <a:lnTo>
                    <a:pt x="2296668" y="214122"/>
                  </a:lnTo>
                  <a:lnTo>
                    <a:pt x="2414930" y="201460"/>
                  </a:lnTo>
                  <a:lnTo>
                    <a:pt x="0" y="2145030"/>
                  </a:lnTo>
                  <a:lnTo>
                    <a:pt x="30480" y="2187702"/>
                  </a:lnTo>
                  <a:lnTo>
                    <a:pt x="2453398" y="237693"/>
                  </a:lnTo>
                  <a:lnTo>
                    <a:pt x="2412492" y="360426"/>
                  </a:lnTo>
                  <a:lnTo>
                    <a:pt x="2710434" y="0"/>
                  </a:lnTo>
                  <a:close/>
                </a:path>
                <a:path w="2734945" h="2188210">
                  <a:moveTo>
                    <a:pt x="2734818" y="0"/>
                  </a:moveTo>
                  <a:lnTo>
                    <a:pt x="2473439" y="384810"/>
                  </a:lnTo>
                  <a:lnTo>
                    <a:pt x="2564307" y="321602"/>
                  </a:lnTo>
                  <a:lnTo>
                    <a:pt x="2168652" y="1252728"/>
                  </a:lnTo>
                  <a:lnTo>
                    <a:pt x="2217420" y="1271016"/>
                  </a:lnTo>
                  <a:lnTo>
                    <a:pt x="2620086" y="323443"/>
                  </a:lnTo>
                  <a:lnTo>
                    <a:pt x="2644140" y="458724"/>
                  </a:lnTo>
                  <a:lnTo>
                    <a:pt x="27348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711075" y="4331820"/>
            <a:ext cx="28067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i="1" spc="-50" dirty="0">
                <a:latin typeface="Times New Roman"/>
                <a:cs typeface="Times New Roman"/>
              </a:rPr>
              <a:t>O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47885" y="3446393"/>
            <a:ext cx="26162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i="1" spc="-50" dirty="0">
                <a:latin typeface="Times New Roman"/>
                <a:cs typeface="Times New Roman"/>
              </a:rPr>
              <a:t>C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33775" y="3416235"/>
            <a:ext cx="328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i="1" spc="-25" dirty="0">
                <a:latin typeface="Times New Roman"/>
                <a:cs typeface="Times New Roman"/>
              </a:rPr>
              <a:t>x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80995" y="2009902"/>
            <a:ext cx="325755" cy="4584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00" i="1" spc="-50" dirty="0"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56033" y="2625701"/>
            <a:ext cx="18288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i="1" spc="-50" dirty="0">
                <a:latin typeface="Times New Roman"/>
                <a:cs typeface="Times New Roman"/>
              </a:rPr>
              <a:t>y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96237" y="1840419"/>
            <a:ext cx="3346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i="1" spc="-25" dirty="0">
                <a:latin typeface="Times New Roman"/>
                <a:cs typeface="Times New Roman"/>
              </a:rPr>
              <a:t>y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44377" y="3916171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162" y="0"/>
                </a:lnTo>
              </a:path>
            </a:pathLst>
          </a:custGeom>
          <a:ln w="126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97127" y="3666950"/>
            <a:ext cx="332105" cy="109664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5"/>
              </a:spcBef>
            </a:pPr>
            <a:r>
              <a:rPr sz="2800" b="1" spc="-25" dirty="0">
                <a:latin typeface="Times New Roman"/>
                <a:cs typeface="Times New Roman"/>
              </a:rPr>
              <a:t>r</a:t>
            </a:r>
            <a:r>
              <a:rPr sz="3000" b="1" spc="-37" baseline="-19444" dirty="0">
                <a:latin typeface="Times New Roman"/>
                <a:cs typeface="Times New Roman"/>
              </a:rPr>
              <a:t>0</a:t>
            </a:r>
            <a:endParaRPr sz="3000" baseline="-19444">
              <a:latin typeface="Times New Roman"/>
              <a:cs typeface="Times New Roman"/>
            </a:endParaRPr>
          </a:p>
          <a:p>
            <a:pPr marL="55880">
              <a:lnSpc>
                <a:spcPct val="100000"/>
              </a:lnSpc>
              <a:spcBef>
                <a:spcPts val="860"/>
              </a:spcBef>
            </a:pPr>
            <a:r>
              <a:rPr sz="2800" i="1" spc="-50" dirty="0"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15955" y="3022345"/>
            <a:ext cx="154940" cy="0"/>
          </a:xfrm>
          <a:custGeom>
            <a:avLst/>
            <a:gdLst/>
            <a:ahLst/>
            <a:cxnLst/>
            <a:rect l="l" t="t" r="r" b="b"/>
            <a:pathLst>
              <a:path w="154939">
                <a:moveTo>
                  <a:pt x="0" y="0"/>
                </a:moveTo>
                <a:lnTo>
                  <a:pt x="154686" y="0"/>
                </a:lnTo>
              </a:path>
            </a:pathLst>
          </a:custGeom>
          <a:ln w="126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205357" y="3075058"/>
            <a:ext cx="1524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94867" y="2884359"/>
            <a:ext cx="183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0" dirty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51551" y="284556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6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505075" y="2707575"/>
            <a:ext cx="330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r</a:t>
            </a:r>
            <a:r>
              <a:rPr sz="3000" b="1" spc="-37" baseline="-19444" dirty="0">
                <a:latin typeface="Times New Roman"/>
                <a:cs typeface="Times New Roman"/>
              </a:rPr>
              <a:t>2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6335" y="5806203"/>
            <a:ext cx="8526780" cy="757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5"/>
              </a:spcBef>
              <a:tabLst>
                <a:tab pos="1426845" algn="l"/>
                <a:tab pos="1975485" algn="l"/>
                <a:tab pos="6950709" algn="l"/>
              </a:tabLst>
            </a:pPr>
            <a:r>
              <a:rPr sz="2400" spc="-10" dirty="0">
                <a:latin typeface="Times New Roman"/>
                <a:cs typeface="Times New Roman"/>
              </a:rPr>
              <a:t>Формулу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(8)</a:t>
            </a:r>
            <a:r>
              <a:rPr sz="2400" dirty="0">
                <a:latin typeface="Times New Roman"/>
                <a:cs typeface="Times New Roman"/>
              </a:rPr>
              <a:t>	называют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формулой</a:t>
            </a:r>
            <a:r>
              <a:rPr sz="2400" b="1" i="1" spc="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преобразования</a:t>
            </a:r>
            <a:r>
              <a:rPr sz="2400" b="1" i="1" spc="6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при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переносе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начала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в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точку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5" baseline="-24305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5" baseline="-24305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07113" y="5065251"/>
            <a:ext cx="3873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25" dirty="0">
                <a:latin typeface="Times New Roman"/>
                <a:cs typeface="Times New Roman"/>
              </a:rPr>
              <a:t>(8)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14579" y="5347191"/>
            <a:ext cx="44958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21310" algn="l"/>
              </a:tabLst>
            </a:pPr>
            <a:r>
              <a:rPr sz="2500" spc="-50" dirty="0">
                <a:latin typeface="Symbol"/>
                <a:cs typeface="Symbol"/>
              </a:rPr>
              <a:t>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14579" y="5120091"/>
            <a:ext cx="1841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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04523" y="5265832"/>
            <a:ext cx="90487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98780" algn="l"/>
                <a:tab pos="749300" algn="l"/>
              </a:tabLst>
            </a:pP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76479" y="4865764"/>
            <a:ext cx="2040889" cy="8102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120"/>
              </a:spcBef>
              <a:tabLst>
                <a:tab pos="575945" algn="l"/>
                <a:tab pos="920750" algn="l"/>
                <a:tab pos="1221740" algn="l"/>
                <a:tab pos="1557020" algn="l"/>
              </a:tabLst>
            </a:pPr>
            <a:r>
              <a:rPr sz="3750" spc="-37" baseline="-4444" dirty="0">
                <a:latin typeface="Symbol"/>
                <a:cs typeface="Symbol"/>
              </a:rPr>
              <a:t></a:t>
            </a:r>
            <a:r>
              <a:rPr sz="2500" i="1" spc="-25" dirty="0">
                <a:latin typeface="Times New Roman"/>
                <a:cs typeface="Times New Roman"/>
              </a:rPr>
              <a:t>x</a:t>
            </a:r>
            <a:r>
              <a:rPr sz="2700" spc="-37" baseline="-20061" dirty="0">
                <a:latin typeface="Times New Roman"/>
                <a:cs typeface="Times New Roman"/>
              </a:rPr>
              <a:t>1</a:t>
            </a:r>
            <a:r>
              <a:rPr sz="2700" baseline="-2006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20061" dirty="0">
                <a:latin typeface="Times New Roman"/>
                <a:cs typeface="Times New Roman"/>
              </a:rPr>
              <a:t>0</a:t>
            </a:r>
            <a:r>
              <a:rPr sz="2700" spc="-150" baseline="-20061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,</a:t>
            </a:r>
            <a:endParaRPr sz="2500">
              <a:latin typeface="Times New Roman"/>
              <a:cs typeface="Times New Roman"/>
            </a:endParaRPr>
          </a:p>
          <a:p>
            <a:pPr marR="113664" algn="r">
              <a:lnSpc>
                <a:spcPct val="100000"/>
              </a:lnSpc>
              <a:spcBef>
                <a:spcPts val="150"/>
              </a:spcBef>
              <a:tabLst>
                <a:tab pos="390525" algn="l"/>
              </a:tabLst>
            </a:pP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-25" dirty="0">
                <a:latin typeface="Times New Roman"/>
                <a:cs typeface="Times New Roman"/>
              </a:rPr>
              <a:t>y</a:t>
            </a:r>
            <a:r>
              <a:rPr sz="2700" spc="-37" baseline="-20061" dirty="0">
                <a:latin typeface="Times New Roman"/>
                <a:cs typeface="Times New Roman"/>
              </a:rPr>
              <a:t>0</a:t>
            </a:r>
            <a:endParaRPr sz="2700" baseline="-20061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0559" y="959121"/>
            <a:ext cx="8526780" cy="757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8895" algn="r">
              <a:lnSpc>
                <a:spcPts val="2875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а)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Пусть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заданы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декартовы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прямоугольные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системы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</a:t>
            </a:r>
            <a:endParaRPr sz="2400">
              <a:latin typeface="Times New Roman"/>
              <a:cs typeface="Times New Roman"/>
            </a:endParaRPr>
          </a:p>
          <a:p>
            <a:pPr marR="43180" algn="r">
              <a:lnSpc>
                <a:spcPts val="2875"/>
              </a:lnSpc>
              <a:tabLst>
                <a:tab pos="648970" algn="l"/>
                <a:tab pos="970280" algn="l"/>
                <a:tab pos="3194685" algn="l"/>
                <a:tab pos="6045200" algn="l"/>
              </a:tabLst>
            </a:pPr>
            <a:r>
              <a:rPr sz="2400" i="1" spc="-25" dirty="0">
                <a:latin typeface="Times New Roman"/>
                <a:cs typeface="Times New Roman"/>
              </a:rPr>
              <a:t>xOy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0833" dirty="0">
                <a:latin typeface="Times New Roman"/>
                <a:cs typeface="Times New Roman"/>
              </a:rPr>
              <a:t>1</a:t>
            </a:r>
            <a:r>
              <a:rPr sz="2400" i="1" dirty="0">
                <a:latin typeface="Times New Roman"/>
                <a:cs typeface="Times New Roman"/>
              </a:rPr>
              <a:t>Сy</a:t>
            </a:r>
            <a:r>
              <a:rPr sz="2400" baseline="-20833" dirty="0">
                <a:latin typeface="Times New Roman"/>
                <a:cs typeface="Times New Roman"/>
              </a:rPr>
              <a:t>1</a:t>
            </a:r>
            <a:r>
              <a:rPr sz="2400" spc="300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такие, </a:t>
            </a:r>
            <a:r>
              <a:rPr sz="2400" spc="-25" dirty="0">
                <a:latin typeface="Times New Roman"/>
                <a:cs typeface="Times New Roman"/>
              </a:rPr>
              <a:t>что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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Cx</a:t>
            </a:r>
            <a:r>
              <a:rPr sz="2400" baseline="-20833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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Cy</a:t>
            </a:r>
            <a:r>
              <a:rPr sz="2400" spc="-37" baseline="-20833" dirty="0">
                <a:latin typeface="Times New Roman"/>
                <a:cs typeface="Times New Roman"/>
              </a:rPr>
              <a:t>1</a:t>
            </a:r>
            <a:r>
              <a:rPr sz="2400" baseline="-20833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(«</a:t>
            </a:r>
            <a:r>
              <a:rPr sz="2400" spc="-10" dirty="0">
                <a:solidFill>
                  <a:srgbClr val="CC0000"/>
                </a:solidFill>
                <a:latin typeface="Times New Roman"/>
                <a:cs typeface="Times New Roman"/>
              </a:rPr>
              <a:t>параллельные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6063" y="1689856"/>
            <a:ext cx="288861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системы</a:t>
            </a:r>
            <a:r>
              <a:rPr sz="2400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spc="-10" dirty="0">
                <a:latin typeface="Times New Roman"/>
                <a:cs typeface="Times New Roman"/>
              </a:rPr>
              <a:t>»).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283" y="434103"/>
            <a:ext cx="8517255" cy="1378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2735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Рассмотрим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marL="2331720">
              <a:lnSpc>
                <a:spcPts val="2590"/>
              </a:lnSpc>
              <a:tabLst>
                <a:tab pos="7971155" algn="l"/>
              </a:tabLst>
            </a:pPr>
            <a:r>
              <a:rPr sz="2400" i="1" dirty="0">
                <a:latin typeface="Times New Roman"/>
                <a:cs typeface="Times New Roman"/>
              </a:rPr>
              <a:t>Ax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77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Cy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Dx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Ey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(9)</a:t>
            </a:r>
            <a:endParaRPr sz="2400">
              <a:latin typeface="Times New Roman"/>
              <a:cs typeface="Times New Roman"/>
            </a:endParaRPr>
          </a:p>
          <a:p>
            <a:pPr marL="320675">
              <a:lnSpc>
                <a:spcPts val="2590"/>
              </a:lnSpc>
              <a:tabLst>
                <a:tab pos="721360" algn="l"/>
                <a:tab pos="2181860" algn="l"/>
                <a:tab pos="4230370" algn="l"/>
                <a:tab pos="6593840" algn="l"/>
                <a:tab pos="8134984" algn="l"/>
              </a:tabLst>
            </a:pPr>
            <a:r>
              <a:rPr sz="2400" spc="-50" dirty="0">
                <a:latin typeface="Times New Roman"/>
                <a:cs typeface="Times New Roman"/>
              </a:rPr>
              <a:t>С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помощью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элементарных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преобразований,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(9)</a:t>
            </a:r>
            <a:endParaRPr sz="2400">
              <a:latin typeface="Times New Roman"/>
              <a:cs typeface="Times New Roman"/>
            </a:endParaRPr>
          </a:p>
          <a:p>
            <a:pPr marL="320675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может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быть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приведено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виду: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310" y="2023635"/>
            <a:ext cx="190563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4090" algn="l"/>
              </a:tabLst>
            </a:pPr>
            <a:r>
              <a:rPr sz="2400" dirty="0">
                <a:latin typeface="Times New Roman"/>
                <a:cs typeface="Times New Roman"/>
              </a:rPr>
              <a:t>1)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AC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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332" y="2717221"/>
            <a:ext cx="1723389" cy="995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1630" indent="-328930">
              <a:lnSpc>
                <a:spcPct val="100000"/>
              </a:lnSpc>
              <a:spcBef>
                <a:spcPts val="105"/>
              </a:spcBef>
              <a:buAutoNum type="arabicParenR" startAt="2"/>
              <a:tabLst>
                <a:tab pos="341630" algn="l"/>
                <a:tab pos="9740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C </a:t>
            </a:r>
            <a:r>
              <a:rPr sz="2000" dirty="0">
                <a:latin typeface="Times New Roman"/>
                <a:cs typeface="Times New Roman"/>
              </a:rPr>
              <a:t>=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0: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ct val="100000"/>
              </a:lnSpc>
              <a:spcBef>
                <a:spcPts val="1870"/>
              </a:spcBef>
              <a:buAutoNum type="arabicParenR" startAt="2"/>
              <a:tabLst>
                <a:tab pos="341630" algn="l"/>
                <a:tab pos="9740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177" y="3829596"/>
            <a:ext cx="8620125" cy="27292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8775" marR="81280" indent="-283210" algn="just">
              <a:lnSpc>
                <a:spcPct val="89900"/>
              </a:lnSpc>
              <a:spcBef>
                <a:spcPts val="395"/>
              </a:spcBef>
            </a:pPr>
            <a:r>
              <a:rPr sz="2400" dirty="0">
                <a:latin typeface="Times New Roman"/>
                <a:cs typeface="Times New Roman"/>
              </a:rPr>
              <a:t>ВЫВОД: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3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(9)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определяет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кривую,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каноническая </a:t>
            </a: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параллельна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заданной,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но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имеет </a:t>
            </a:r>
            <a:r>
              <a:rPr sz="2400" dirty="0">
                <a:latin typeface="Times New Roman"/>
                <a:cs typeface="Times New Roman"/>
              </a:rPr>
              <a:t>начало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точке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5" baseline="-20833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5" baseline="-20833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2400">
              <a:latin typeface="Times New Roman"/>
              <a:cs typeface="Times New Roman"/>
            </a:endParaRPr>
          </a:p>
          <a:p>
            <a:pPr marL="358775" marR="81915" indent="-283210" algn="just">
              <a:lnSpc>
                <a:spcPct val="89900"/>
              </a:lnSpc>
            </a:pPr>
            <a:r>
              <a:rPr sz="2400" b="1" dirty="0">
                <a:latin typeface="Times New Roman"/>
                <a:cs typeface="Times New Roman"/>
              </a:rPr>
              <a:t>Говорят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уравнение</a:t>
            </a:r>
            <a:r>
              <a:rPr sz="2400" i="1" spc="25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(9)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определяет</a:t>
            </a:r>
            <a:r>
              <a:rPr sz="2400" i="1" spc="24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кривую</a:t>
            </a:r>
            <a:r>
              <a:rPr sz="2400" i="1" spc="23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со</a:t>
            </a:r>
            <a:r>
              <a:rPr sz="2400" i="1" spc="229" dirty="0">
                <a:latin typeface="Times New Roman"/>
                <a:cs typeface="Times New Roman"/>
              </a:rPr>
              <a:t>  </a:t>
            </a:r>
            <a:r>
              <a:rPr sz="2400" i="1" spc="-10" dirty="0">
                <a:latin typeface="Times New Roman"/>
                <a:cs typeface="Times New Roman"/>
              </a:rPr>
              <a:t>смещенным </a:t>
            </a:r>
            <a:r>
              <a:rPr sz="2400" i="1" dirty="0">
                <a:latin typeface="Times New Roman"/>
                <a:cs typeface="Times New Roman"/>
              </a:rPr>
              <a:t>центром</a:t>
            </a:r>
            <a:r>
              <a:rPr sz="2400" i="1" spc="225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(вершиной)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2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22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390" dirty="0">
                <a:latin typeface="Times New Roman"/>
                <a:cs typeface="Times New Roman"/>
              </a:rPr>
              <a:t>     </a:t>
            </a:r>
            <a:r>
              <a:rPr sz="2400" dirty="0">
                <a:latin typeface="Times New Roman"/>
                <a:cs typeface="Times New Roman"/>
              </a:rPr>
              <a:t>(10)</a:t>
            </a:r>
            <a:r>
              <a:rPr sz="2400" spc="385" dirty="0">
                <a:latin typeface="Times New Roman"/>
                <a:cs typeface="Times New Roman"/>
              </a:rPr>
              <a:t>     </a:t>
            </a:r>
            <a:r>
              <a:rPr sz="2400" spc="-10" dirty="0">
                <a:latin typeface="Times New Roman"/>
                <a:cs typeface="Times New Roman"/>
              </a:rPr>
              <a:t>называют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</a:t>
            </a:r>
            <a:r>
              <a:rPr sz="2400" b="1" i="1" spc="2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уравнением</a:t>
            </a:r>
            <a:r>
              <a:rPr sz="2400" b="1" i="1" spc="2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кривой</a:t>
            </a:r>
            <a:r>
              <a:rPr sz="2400" b="1" i="1" spc="2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со</a:t>
            </a:r>
            <a:r>
              <a:rPr sz="2400" b="1" i="1" spc="2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смещенным</a:t>
            </a:r>
            <a:r>
              <a:rPr sz="2400" b="1" i="1" spc="254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центром </a:t>
            </a:r>
            <a:r>
              <a:rPr sz="2400" i="1" spc="-10" dirty="0">
                <a:latin typeface="Times New Roman"/>
                <a:cs typeface="Times New Roman"/>
              </a:rPr>
              <a:t>(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вершиной</a:t>
            </a:r>
            <a:r>
              <a:rPr sz="2400" i="1" spc="-10" dirty="0">
                <a:latin typeface="Times New Roman"/>
                <a:cs typeface="Times New Roman"/>
              </a:rPr>
              <a:t>)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9987" y="2261107"/>
            <a:ext cx="1188085" cy="0"/>
          </a:xfrm>
          <a:custGeom>
            <a:avLst/>
            <a:gdLst/>
            <a:ahLst/>
            <a:cxnLst/>
            <a:rect l="l" t="t" r="r" b="b"/>
            <a:pathLst>
              <a:path w="1188085">
                <a:moveTo>
                  <a:pt x="0" y="0"/>
                </a:moveTo>
                <a:lnTo>
                  <a:pt x="1187958" y="0"/>
                </a:lnTo>
              </a:path>
            </a:pathLst>
          </a:custGeom>
          <a:ln w="11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09603" y="2261107"/>
            <a:ext cx="1228725" cy="0"/>
          </a:xfrm>
          <a:custGeom>
            <a:avLst/>
            <a:gdLst/>
            <a:ahLst/>
            <a:cxnLst/>
            <a:rect l="l" t="t" r="r" b="b"/>
            <a:pathLst>
              <a:path w="1228725">
                <a:moveTo>
                  <a:pt x="0" y="0"/>
                </a:moveTo>
                <a:lnTo>
                  <a:pt x="1228344" y="0"/>
                </a:lnTo>
              </a:path>
            </a:pathLst>
          </a:custGeom>
          <a:ln w="11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54043" y="2006895"/>
            <a:ext cx="1972945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575435" algn="l"/>
              </a:tabLst>
            </a:pP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26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4277" y="2236390"/>
            <a:ext cx="1746250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556385" algn="l"/>
              </a:tabLst>
            </a:pPr>
            <a:r>
              <a:rPr sz="2650" spc="-5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650" spc="-50" dirty="0">
                <a:latin typeface="Symbol"/>
                <a:cs typeface="Symbol"/>
              </a:rPr>
              <a:t>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72306" y="1799772"/>
            <a:ext cx="2767965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1550035" algn="l"/>
              </a:tabLst>
            </a:pPr>
            <a:r>
              <a:rPr sz="2500" spc="90" dirty="0">
                <a:latin typeface="Times New Roman"/>
                <a:cs typeface="Times New Roman"/>
              </a:rPr>
              <a:t>(</a:t>
            </a:r>
            <a:r>
              <a:rPr sz="2500" i="1" spc="90" dirty="0">
                <a:latin typeface="Times New Roman"/>
                <a:cs typeface="Times New Roman"/>
              </a:rPr>
              <a:t>x</a:t>
            </a:r>
            <a:r>
              <a:rPr sz="2500" i="1" spc="-1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20061" dirty="0">
                <a:latin typeface="Times New Roman"/>
                <a:cs typeface="Times New Roman"/>
              </a:rPr>
              <a:t>0</a:t>
            </a:r>
            <a:r>
              <a:rPr sz="2700" spc="-179" baseline="-20061" dirty="0">
                <a:latin typeface="Times New Roman"/>
                <a:cs typeface="Times New Roman"/>
              </a:rPr>
              <a:t> </a:t>
            </a:r>
            <a:r>
              <a:rPr sz="2500" spc="55" dirty="0">
                <a:latin typeface="Times New Roman"/>
                <a:cs typeface="Times New Roman"/>
              </a:rPr>
              <a:t>)</a:t>
            </a:r>
            <a:r>
              <a:rPr sz="2700" spc="82" baseline="35493" dirty="0">
                <a:latin typeface="Times New Roman"/>
                <a:cs typeface="Times New Roman"/>
              </a:rPr>
              <a:t>2</a:t>
            </a:r>
            <a:r>
              <a:rPr sz="2700" baseline="35493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Times New Roman"/>
                <a:cs typeface="Times New Roman"/>
              </a:rPr>
              <a:t>(</a:t>
            </a:r>
            <a:r>
              <a:rPr sz="2500" spc="-315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90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700" baseline="-20061" dirty="0">
                <a:latin typeface="Times New Roman"/>
                <a:cs typeface="Times New Roman"/>
              </a:rPr>
              <a:t>0</a:t>
            </a:r>
            <a:r>
              <a:rPr sz="2700" spc="-179" baseline="-20061" dirty="0">
                <a:latin typeface="Times New Roman"/>
                <a:cs typeface="Times New Roman"/>
              </a:rPr>
              <a:t> </a:t>
            </a:r>
            <a:r>
              <a:rPr sz="2500" spc="55" dirty="0">
                <a:latin typeface="Times New Roman"/>
                <a:cs typeface="Times New Roman"/>
              </a:rPr>
              <a:t>)</a:t>
            </a:r>
            <a:r>
              <a:rPr sz="2700" spc="82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53553" y="2449348"/>
            <a:ext cx="2816860" cy="11836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1275" marR="30480" indent="-3810">
              <a:lnSpc>
                <a:spcPct val="146200"/>
              </a:lnSpc>
              <a:spcBef>
                <a:spcPts val="90"/>
              </a:spcBef>
            </a:pPr>
            <a:r>
              <a:rPr sz="2450" spc="105" dirty="0">
                <a:latin typeface="Times New Roman"/>
                <a:cs typeface="Times New Roman"/>
              </a:rPr>
              <a:t>(</a:t>
            </a:r>
            <a:r>
              <a:rPr sz="2450" i="1" spc="105" dirty="0">
                <a:latin typeface="Times New Roman"/>
                <a:cs typeface="Times New Roman"/>
              </a:rPr>
              <a:t>x</a:t>
            </a:r>
            <a:r>
              <a:rPr sz="2450" i="1" spc="-7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Symbol"/>
                <a:cs typeface="Symbol"/>
              </a:rPr>
              <a:t></a:t>
            </a:r>
            <a:r>
              <a:rPr sz="2450" spc="15" dirty="0">
                <a:latin typeface="Times New Roman"/>
                <a:cs typeface="Times New Roman"/>
              </a:rPr>
              <a:t> </a:t>
            </a:r>
            <a:r>
              <a:rPr sz="2450" i="1" spc="-10" dirty="0">
                <a:latin typeface="Times New Roman"/>
                <a:cs typeface="Times New Roman"/>
              </a:rPr>
              <a:t>x</a:t>
            </a:r>
            <a:r>
              <a:rPr sz="2625" spc="-15" baseline="-19047" dirty="0">
                <a:latin typeface="Times New Roman"/>
                <a:cs typeface="Times New Roman"/>
              </a:rPr>
              <a:t>0</a:t>
            </a:r>
            <a:r>
              <a:rPr sz="2625" spc="-284" baseline="-19047" dirty="0">
                <a:latin typeface="Times New Roman"/>
                <a:cs typeface="Times New Roman"/>
              </a:rPr>
              <a:t> </a:t>
            </a:r>
            <a:r>
              <a:rPr sz="2450" spc="55" dirty="0">
                <a:latin typeface="Times New Roman"/>
                <a:cs typeface="Times New Roman"/>
              </a:rPr>
              <a:t>)</a:t>
            </a:r>
            <a:r>
              <a:rPr sz="2625" spc="82" baseline="34920" dirty="0">
                <a:latin typeface="Times New Roman"/>
                <a:cs typeface="Times New Roman"/>
              </a:rPr>
              <a:t>2</a:t>
            </a:r>
            <a:r>
              <a:rPr sz="2625" spc="509" baseline="3492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Symbol"/>
                <a:cs typeface="Symbol"/>
              </a:rPr>
              <a:t></a:t>
            </a:r>
            <a:r>
              <a:rPr sz="2450" spc="-235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Symbol"/>
                <a:cs typeface="Symbol"/>
              </a:rPr>
              <a:t></a:t>
            </a:r>
            <a:r>
              <a:rPr sz="2600" spc="-33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(</a:t>
            </a:r>
            <a:r>
              <a:rPr sz="2450" spc="-295" dirty="0">
                <a:latin typeface="Times New Roman"/>
                <a:cs typeface="Times New Roman"/>
              </a:rPr>
              <a:t> </a:t>
            </a:r>
            <a:r>
              <a:rPr sz="2450" i="1" dirty="0">
                <a:latin typeface="Times New Roman"/>
                <a:cs typeface="Times New Roman"/>
              </a:rPr>
              <a:t>y</a:t>
            </a:r>
            <a:r>
              <a:rPr sz="2450" i="1" spc="-4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Symbol"/>
                <a:cs typeface="Symbol"/>
              </a:rPr>
              <a:t></a:t>
            </a:r>
            <a:r>
              <a:rPr sz="2450" spc="140" dirty="0">
                <a:latin typeface="Times New Roman"/>
                <a:cs typeface="Times New Roman"/>
              </a:rPr>
              <a:t> </a:t>
            </a:r>
            <a:r>
              <a:rPr sz="2450" i="1" dirty="0">
                <a:latin typeface="Times New Roman"/>
                <a:cs typeface="Times New Roman"/>
              </a:rPr>
              <a:t>y</a:t>
            </a:r>
            <a:r>
              <a:rPr sz="2625" baseline="-19047" dirty="0">
                <a:latin typeface="Times New Roman"/>
                <a:cs typeface="Times New Roman"/>
              </a:rPr>
              <a:t>0</a:t>
            </a:r>
            <a:r>
              <a:rPr sz="2625" spc="-284" baseline="-19047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Times New Roman"/>
                <a:cs typeface="Times New Roman"/>
              </a:rPr>
              <a:t>) </a:t>
            </a:r>
            <a:r>
              <a:rPr sz="2450" dirty="0">
                <a:latin typeface="Times New Roman"/>
                <a:cs typeface="Times New Roman"/>
              </a:rPr>
              <a:t>(</a:t>
            </a:r>
            <a:r>
              <a:rPr sz="2450" spc="-300" dirty="0">
                <a:latin typeface="Times New Roman"/>
                <a:cs typeface="Times New Roman"/>
              </a:rPr>
              <a:t> </a:t>
            </a:r>
            <a:r>
              <a:rPr sz="2450" i="1" dirty="0">
                <a:latin typeface="Times New Roman"/>
                <a:cs typeface="Times New Roman"/>
              </a:rPr>
              <a:t>y</a:t>
            </a:r>
            <a:r>
              <a:rPr sz="2450" i="1" spc="-6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Symbol"/>
                <a:cs typeface="Symbol"/>
              </a:rPr>
              <a:t></a:t>
            </a:r>
            <a:r>
              <a:rPr sz="2450" spc="105" dirty="0">
                <a:latin typeface="Times New Roman"/>
                <a:cs typeface="Times New Roman"/>
              </a:rPr>
              <a:t> </a:t>
            </a:r>
            <a:r>
              <a:rPr sz="2450" i="1" spc="50" dirty="0">
                <a:latin typeface="Times New Roman"/>
                <a:cs typeface="Times New Roman"/>
              </a:rPr>
              <a:t>y</a:t>
            </a:r>
            <a:r>
              <a:rPr sz="2625" spc="75" baseline="-19047" dirty="0">
                <a:latin typeface="Times New Roman"/>
                <a:cs typeface="Times New Roman"/>
              </a:rPr>
              <a:t>0</a:t>
            </a:r>
            <a:r>
              <a:rPr sz="2625" spc="-157" baseline="-19047" dirty="0">
                <a:latin typeface="Times New Roman"/>
                <a:cs typeface="Times New Roman"/>
              </a:rPr>
              <a:t> </a:t>
            </a:r>
            <a:r>
              <a:rPr sz="2450" spc="95" dirty="0">
                <a:latin typeface="Times New Roman"/>
                <a:cs typeface="Times New Roman"/>
              </a:rPr>
              <a:t>)</a:t>
            </a:r>
            <a:r>
              <a:rPr sz="2625" spc="142" baseline="34920" dirty="0">
                <a:latin typeface="Times New Roman"/>
                <a:cs typeface="Times New Roman"/>
              </a:rPr>
              <a:t>2</a:t>
            </a:r>
            <a:r>
              <a:rPr sz="2625" spc="67" baseline="34920" dirty="0">
                <a:latin typeface="Times New Roman"/>
                <a:cs typeface="Times New Roman"/>
              </a:rPr>
              <a:t>  </a:t>
            </a:r>
            <a:r>
              <a:rPr sz="2450" dirty="0">
                <a:latin typeface="Symbol"/>
                <a:cs typeface="Symbol"/>
              </a:rPr>
              <a:t></a:t>
            </a:r>
            <a:r>
              <a:rPr sz="2450" spc="-145" dirty="0">
                <a:latin typeface="Times New Roman"/>
                <a:cs typeface="Times New Roman"/>
              </a:rPr>
              <a:t> </a:t>
            </a:r>
            <a:r>
              <a:rPr sz="2600" spc="-90" dirty="0">
                <a:latin typeface="Symbol"/>
                <a:cs typeface="Symbol"/>
              </a:rPr>
              <a:t></a:t>
            </a:r>
            <a:r>
              <a:rPr sz="2600" spc="-330" dirty="0">
                <a:latin typeface="Times New Roman"/>
                <a:cs typeface="Times New Roman"/>
              </a:rPr>
              <a:t> </a:t>
            </a:r>
            <a:r>
              <a:rPr sz="2450" spc="110" dirty="0">
                <a:latin typeface="Times New Roman"/>
                <a:cs typeface="Times New Roman"/>
              </a:rPr>
              <a:t>(</a:t>
            </a:r>
            <a:r>
              <a:rPr sz="2450" i="1" spc="110" dirty="0">
                <a:latin typeface="Times New Roman"/>
                <a:cs typeface="Times New Roman"/>
              </a:rPr>
              <a:t>x</a:t>
            </a:r>
            <a:r>
              <a:rPr sz="2450" i="1" spc="-114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Symbol"/>
                <a:cs typeface="Symbol"/>
              </a:rPr>
              <a:t></a:t>
            </a:r>
            <a:r>
              <a:rPr sz="2450" spc="-15" dirty="0">
                <a:latin typeface="Times New Roman"/>
                <a:cs typeface="Times New Roman"/>
              </a:rPr>
              <a:t> </a:t>
            </a:r>
            <a:r>
              <a:rPr sz="2450" i="1" dirty="0">
                <a:latin typeface="Times New Roman"/>
                <a:cs typeface="Times New Roman"/>
              </a:rPr>
              <a:t>x</a:t>
            </a:r>
            <a:r>
              <a:rPr sz="2625" baseline="-19047" dirty="0">
                <a:latin typeface="Times New Roman"/>
                <a:cs typeface="Times New Roman"/>
              </a:rPr>
              <a:t>0</a:t>
            </a:r>
            <a:r>
              <a:rPr sz="2625" spc="-150" baseline="-19047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24496" y="1809242"/>
            <a:ext cx="271145" cy="1899285"/>
          </a:xfrm>
          <a:custGeom>
            <a:avLst/>
            <a:gdLst/>
            <a:ahLst/>
            <a:cxnLst/>
            <a:rect l="l" t="t" r="r" b="b"/>
            <a:pathLst>
              <a:path w="271145" h="1899285">
                <a:moveTo>
                  <a:pt x="0" y="0"/>
                </a:moveTo>
                <a:lnTo>
                  <a:pt x="42702" y="8071"/>
                </a:lnTo>
                <a:lnTo>
                  <a:pt x="79735" y="30553"/>
                </a:lnTo>
                <a:lnTo>
                  <a:pt x="108905" y="64849"/>
                </a:lnTo>
                <a:lnTo>
                  <a:pt x="128016" y="108362"/>
                </a:lnTo>
                <a:lnTo>
                  <a:pt x="134874" y="158495"/>
                </a:lnTo>
                <a:lnTo>
                  <a:pt x="134874" y="790956"/>
                </a:lnTo>
                <a:lnTo>
                  <a:pt x="141812" y="841089"/>
                </a:lnTo>
                <a:lnTo>
                  <a:pt x="161115" y="884602"/>
                </a:lnTo>
                <a:lnTo>
                  <a:pt x="190514" y="918898"/>
                </a:lnTo>
                <a:lnTo>
                  <a:pt x="227739" y="941380"/>
                </a:lnTo>
                <a:lnTo>
                  <a:pt x="270522" y="949451"/>
                </a:lnTo>
                <a:lnTo>
                  <a:pt x="227739" y="957523"/>
                </a:lnTo>
                <a:lnTo>
                  <a:pt x="190514" y="980005"/>
                </a:lnTo>
                <a:lnTo>
                  <a:pt x="161115" y="1014301"/>
                </a:lnTo>
                <a:lnTo>
                  <a:pt x="141812" y="1057814"/>
                </a:lnTo>
                <a:lnTo>
                  <a:pt x="134874" y="1107947"/>
                </a:lnTo>
                <a:lnTo>
                  <a:pt x="134874" y="1740407"/>
                </a:lnTo>
                <a:lnTo>
                  <a:pt x="128016" y="1790541"/>
                </a:lnTo>
                <a:lnTo>
                  <a:pt x="108905" y="1834054"/>
                </a:lnTo>
                <a:lnTo>
                  <a:pt x="79735" y="1868350"/>
                </a:lnTo>
                <a:lnTo>
                  <a:pt x="42702" y="1890832"/>
                </a:lnTo>
                <a:lnTo>
                  <a:pt x="0" y="189890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447694" y="2519004"/>
            <a:ext cx="526415" cy="400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50" spc="-20" dirty="0">
                <a:latin typeface="Times New Roman"/>
                <a:cs typeface="Times New Roman"/>
              </a:rPr>
              <a:t>(10)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83" y="762525"/>
            <a:ext cx="847852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92650" algn="l"/>
                <a:tab pos="6205220" algn="l"/>
              </a:tabLst>
            </a:pPr>
            <a:r>
              <a:rPr sz="2400" b="1" i="1" u="none" dirty="0">
                <a:latin typeface="Times New Roman"/>
                <a:cs typeface="Times New Roman"/>
              </a:rPr>
              <a:t>Замечание</a:t>
            </a:r>
            <a:r>
              <a:rPr sz="2400" u="none" dirty="0"/>
              <a:t>.</a:t>
            </a:r>
            <a:r>
              <a:rPr sz="2400" u="none" spc="80" dirty="0"/>
              <a:t> </a:t>
            </a:r>
            <a:r>
              <a:rPr sz="2400" u="none" dirty="0"/>
              <a:t>Приводить</a:t>
            </a:r>
            <a:r>
              <a:rPr sz="2400" u="none" spc="80" dirty="0"/>
              <a:t> </a:t>
            </a:r>
            <a:r>
              <a:rPr sz="2400" u="none" spc="-10" dirty="0"/>
              <a:t>уравнение</a:t>
            </a:r>
            <a:r>
              <a:rPr sz="2400" u="none" dirty="0"/>
              <a:t>	(9)</a:t>
            </a:r>
            <a:r>
              <a:rPr sz="2400" u="none" spc="155" dirty="0"/>
              <a:t> </a:t>
            </a:r>
            <a:r>
              <a:rPr sz="2400" u="none" dirty="0"/>
              <a:t>к</a:t>
            </a:r>
            <a:r>
              <a:rPr sz="2400" u="none" spc="160" dirty="0"/>
              <a:t> </a:t>
            </a:r>
            <a:r>
              <a:rPr sz="2400" u="none" spc="-20" dirty="0"/>
              <a:t>виду</a:t>
            </a:r>
            <a:r>
              <a:rPr sz="2400" u="none" dirty="0"/>
              <a:t>	(10)</a:t>
            </a:r>
            <a:r>
              <a:rPr sz="2400" u="none" spc="155" dirty="0"/>
              <a:t> </a:t>
            </a:r>
            <a:r>
              <a:rPr sz="2400" u="none" spc="-10" dirty="0"/>
              <a:t>необходимо,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370" y="1091596"/>
            <a:ext cx="8194675" cy="209105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30"/>
              </a:spcBef>
              <a:tabLst>
                <a:tab pos="810895" algn="l"/>
                <a:tab pos="1421765" algn="l"/>
                <a:tab pos="2426970" algn="l"/>
                <a:tab pos="3800475" algn="l"/>
                <a:tab pos="3963670" algn="l"/>
                <a:tab pos="5450840" algn="l"/>
                <a:tab pos="6174740" algn="l"/>
                <a:tab pos="7309484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мы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хотим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построить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10" dirty="0">
                <a:latin typeface="Times New Roman"/>
                <a:cs typeface="Times New Roman"/>
              </a:rPr>
              <a:t>кривую.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Тип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кривой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можно </a:t>
            </a:r>
            <a:r>
              <a:rPr sz="2400" dirty="0">
                <a:latin typeface="Times New Roman"/>
                <a:cs typeface="Times New Roman"/>
              </a:rPr>
              <a:t>определить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без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уравнения</a:t>
            </a:r>
            <a:r>
              <a:rPr sz="2400" dirty="0">
                <a:latin typeface="Times New Roman"/>
                <a:cs typeface="Times New Roman"/>
              </a:rPr>
              <a:t>	(10).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именно: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ts val="2400"/>
              </a:lnSpc>
              <a:buAutoNum type="arabicParenR"/>
              <a:tabLst>
                <a:tab pos="341630" algn="l"/>
                <a:tab pos="1080770" algn="l"/>
                <a:tab pos="217487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AC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0,</a:t>
            </a:r>
            <a:r>
              <a:rPr sz="2400" dirty="0">
                <a:latin typeface="Times New Roman"/>
                <a:cs typeface="Times New Roman"/>
              </a:rPr>
              <a:t>	то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является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параболой;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ts val="2510"/>
              </a:lnSpc>
              <a:buAutoNum type="arabicParenR"/>
              <a:tabLst>
                <a:tab pos="341630" algn="l"/>
                <a:tab pos="1080770" algn="l"/>
                <a:tab pos="217487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AC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0,</a:t>
            </a:r>
            <a:r>
              <a:rPr sz="2400" dirty="0">
                <a:latin typeface="Times New Roman"/>
                <a:cs typeface="Times New Roman"/>
              </a:rPr>
              <a:t>	то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является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гиперболой;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ts val="3140"/>
              </a:lnSpc>
              <a:buAutoNum type="arabicParenR"/>
              <a:tabLst>
                <a:tab pos="341630" algn="l"/>
                <a:tab pos="1080770" algn="l"/>
                <a:tab pos="225107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AC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950" dirty="0">
                <a:latin typeface="Symbol"/>
                <a:cs typeface="Symbol"/>
              </a:rPr>
              <a:t></a:t>
            </a:r>
            <a:r>
              <a:rPr sz="2950" spc="-7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эллипсом;</a:t>
            </a:r>
            <a:endParaRPr sz="2400">
              <a:latin typeface="Times New Roman"/>
              <a:cs typeface="Times New Roman"/>
            </a:endParaRPr>
          </a:p>
          <a:p>
            <a:pPr marL="341630" indent="-328930">
              <a:lnSpc>
                <a:spcPts val="2700"/>
              </a:lnSpc>
              <a:buAutoNum type="arabicParenR"/>
              <a:tabLst>
                <a:tab pos="341630" algn="l"/>
                <a:tab pos="1080770" algn="l"/>
                <a:tab pos="225107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AC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окружностью.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440" y="1935243"/>
            <a:ext cx="140589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74929" y="1308608"/>
            <a:ext cx="2395220" cy="2394585"/>
            <a:chOff x="6574929" y="1308608"/>
            <a:chExt cx="2395220" cy="2394585"/>
          </a:xfrm>
        </p:grpSpPr>
        <p:sp>
          <p:nvSpPr>
            <p:cNvPr id="4" name="object 4"/>
            <p:cNvSpPr/>
            <p:nvPr/>
          </p:nvSpPr>
          <p:spPr>
            <a:xfrm>
              <a:off x="6574929" y="1308607"/>
              <a:ext cx="2395220" cy="2394585"/>
            </a:xfrm>
            <a:custGeom>
              <a:avLst/>
              <a:gdLst/>
              <a:ahLst/>
              <a:cxnLst/>
              <a:rect l="l" t="t" r="r" b="b"/>
              <a:pathLst>
                <a:path w="2395220" h="2394585">
                  <a:moveTo>
                    <a:pt x="2394966" y="2064258"/>
                  </a:moveTo>
                  <a:lnTo>
                    <a:pt x="2036064" y="1988820"/>
                  </a:lnTo>
                  <a:lnTo>
                    <a:pt x="2120874" y="2046732"/>
                  </a:lnTo>
                  <a:lnTo>
                    <a:pt x="341376" y="2046732"/>
                  </a:lnTo>
                  <a:lnTo>
                    <a:pt x="341376" y="272935"/>
                  </a:lnTo>
                  <a:lnTo>
                    <a:pt x="405371" y="359664"/>
                  </a:lnTo>
                  <a:lnTo>
                    <a:pt x="323850" y="0"/>
                  </a:lnTo>
                  <a:lnTo>
                    <a:pt x="249174" y="359664"/>
                  </a:lnTo>
                  <a:lnTo>
                    <a:pt x="307086" y="273989"/>
                  </a:lnTo>
                  <a:lnTo>
                    <a:pt x="307086" y="2046732"/>
                  </a:lnTo>
                  <a:lnTo>
                    <a:pt x="0" y="2046732"/>
                  </a:lnTo>
                  <a:lnTo>
                    <a:pt x="0" y="2081022"/>
                  </a:lnTo>
                  <a:lnTo>
                    <a:pt x="307086" y="2081022"/>
                  </a:lnTo>
                  <a:lnTo>
                    <a:pt x="307086" y="2394204"/>
                  </a:lnTo>
                  <a:lnTo>
                    <a:pt x="341376" y="2394204"/>
                  </a:lnTo>
                  <a:lnTo>
                    <a:pt x="341376" y="2081022"/>
                  </a:lnTo>
                  <a:lnTo>
                    <a:pt x="2123605" y="2081022"/>
                  </a:lnTo>
                  <a:lnTo>
                    <a:pt x="2036064" y="2145030"/>
                  </a:lnTo>
                  <a:lnTo>
                    <a:pt x="2394966" y="20642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47292" y="1781505"/>
              <a:ext cx="126339" cy="126339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633851" y="3395524"/>
            <a:ext cx="267335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i="1" spc="-50" dirty="0">
                <a:latin typeface="Times New Roman"/>
                <a:cs typeface="Times New Roman"/>
              </a:rPr>
              <a:t>O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11903" y="2782917"/>
            <a:ext cx="23876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-50" dirty="0">
                <a:latin typeface="Symbol"/>
                <a:cs typeface="Symbol"/>
              </a:rPr>
              <a:t>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43829" y="3277616"/>
            <a:ext cx="175895" cy="431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650" i="1" spc="-50" dirty="0">
                <a:latin typeface="Times New Roman"/>
                <a:cs typeface="Times New Roman"/>
              </a:rPr>
              <a:t>x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14035" y="2321681"/>
            <a:ext cx="340995" cy="430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50" i="1" spc="-25" dirty="0">
                <a:latin typeface="Times New Roman"/>
                <a:cs typeface="Times New Roman"/>
              </a:rPr>
              <a:t>x</a:t>
            </a:r>
            <a:r>
              <a:rPr sz="2850" spc="-37" baseline="-19005" dirty="0">
                <a:latin typeface="Times New Roman"/>
                <a:cs typeface="Times New Roman"/>
              </a:rPr>
              <a:t>2</a:t>
            </a:r>
            <a:endParaRPr sz="2850" baseline="-1900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52061" y="1600708"/>
            <a:ext cx="30543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spc="-50" dirty="0">
                <a:latin typeface="Times New Roman"/>
                <a:cs typeface="Times New Roman"/>
              </a:rPr>
              <a:t>M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28519" y="1520819"/>
            <a:ext cx="349250" cy="430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50" i="1" spc="-25" dirty="0">
                <a:latin typeface="Times New Roman"/>
                <a:cs typeface="Times New Roman"/>
              </a:rPr>
              <a:t>y</a:t>
            </a:r>
            <a:r>
              <a:rPr sz="2850" spc="-37" baseline="-19005" dirty="0">
                <a:latin typeface="Times New Roman"/>
                <a:cs typeface="Times New Roman"/>
              </a:rPr>
              <a:t>2</a:t>
            </a:r>
            <a:endParaRPr sz="2850" baseline="-19005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99591" y="2318257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827" y="0"/>
                </a:lnTo>
              </a:path>
            </a:pathLst>
          </a:custGeom>
          <a:ln w="120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79264" y="2186686"/>
            <a:ext cx="17462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b="1" spc="-50" dirty="0">
                <a:latin typeface="Times New Roman"/>
                <a:cs typeface="Times New Roman"/>
              </a:rPr>
              <a:t>r</a:t>
            </a:r>
            <a:endParaRPr sz="265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869317" y="1586738"/>
            <a:ext cx="2823210" cy="2082164"/>
            <a:chOff x="5869317" y="1586738"/>
            <a:chExt cx="2823210" cy="2082164"/>
          </a:xfrm>
        </p:grpSpPr>
        <p:sp>
          <p:nvSpPr>
            <p:cNvPr id="15" name="object 15"/>
            <p:cNvSpPr/>
            <p:nvPr/>
          </p:nvSpPr>
          <p:spPr>
            <a:xfrm>
              <a:off x="5869305" y="1586737"/>
              <a:ext cx="2823845" cy="2082164"/>
            </a:xfrm>
            <a:custGeom>
              <a:avLst/>
              <a:gdLst/>
              <a:ahLst/>
              <a:cxnLst/>
              <a:rect l="l" t="t" r="r" b="b"/>
              <a:pathLst>
                <a:path w="2823845" h="2082164">
                  <a:moveTo>
                    <a:pt x="2823222" y="753618"/>
                  </a:moveTo>
                  <a:lnTo>
                    <a:pt x="2481834" y="864108"/>
                  </a:lnTo>
                  <a:lnTo>
                    <a:pt x="2576347" y="872261"/>
                  </a:lnTo>
                  <a:lnTo>
                    <a:pt x="1035519" y="1767954"/>
                  </a:lnTo>
                  <a:lnTo>
                    <a:pt x="145999" y="223786"/>
                  </a:lnTo>
                  <a:lnTo>
                    <a:pt x="249186" y="272796"/>
                  </a:lnTo>
                  <a:lnTo>
                    <a:pt x="0" y="0"/>
                  </a:lnTo>
                  <a:lnTo>
                    <a:pt x="115836" y="348234"/>
                  </a:lnTo>
                  <a:lnTo>
                    <a:pt x="124358" y="248691"/>
                  </a:lnTo>
                  <a:lnTo>
                    <a:pt x="1008570" y="1783613"/>
                  </a:lnTo>
                  <a:lnTo>
                    <a:pt x="746010" y="1936242"/>
                  </a:lnTo>
                  <a:lnTo>
                    <a:pt x="758202" y="1965198"/>
                  </a:lnTo>
                  <a:lnTo>
                    <a:pt x="1024102" y="1810575"/>
                  </a:lnTo>
                  <a:lnTo>
                    <a:pt x="1180350" y="2081784"/>
                  </a:lnTo>
                  <a:lnTo>
                    <a:pt x="1209294" y="2069592"/>
                  </a:lnTo>
                  <a:lnTo>
                    <a:pt x="1051052" y="1794903"/>
                  </a:lnTo>
                  <a:lnTo>
                    <a:pt x="2607729" y="889635"/>
                  </a:lnTo>
                  <a:lnTo>
                    <a:pt x="2556522" y="997458"/>
                  </a:lnTo>
                  <a:lnTo>
                    <a:pt x="2823222" y="75361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69824" y="1842007"/>
              <a:ext cx="538480" cy="1542415"/>
            </a:xfrm>
            <a:custGeom>
              <a:avLst/>
              <a:gdLst/>
              <a:ahLst/>
              <a:cxnLst/>
              <a:rect l="l" t="t" r="r" b="b"/>
              <a:pathLst>
                <a:path w="538479" h="1542414">
                  <a:moveTo>
                    <a:pt x="537972" y="0"/>
                  </a:moveTo>
                  <a:lnTo>
                    <a:pt x="318503" y="382524"/>
                  </a:lnTo>
                  <a:lnTo>
                    <a:pt x="401980" y="318046"/>
                  </a:lnTo>
                  <a:lnTo>
                    <a:pt x="0" y="1524762"/>
                  </a:lnTo>
                  <a:lnTo>
                    <a:pt x="46482" y="1542288"/>
                  </a:lnTo>
                  <a:lnTo>
                    <a:pt x="454101" y="316471"/>
                  </a:lnTo>
                  <a:lnTo>
                    <a:pt x="486156" y="440436"/>
                  </a:lnTo>
                  <a:lnTo>
                    <a:pt x="537972" y="0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6583" y="2937763"/>
              <a:ext cx="173355" cy="447040"/>
            </a:xfrm>
            <a:custGeom>
              <a:avLst/>
              <a:gdLst/>
              <a:ahLst/>
              <a:cxnLst/>
              <a:rect l="l" t="t" r="r" b="b"/>
              <a:pathLst>
                <a:path w="173354" h="447039">
                  <a:moveTo>
                    <a:pt x="0" y="0"/>
                  </a:moveTo>
                  <a:lnTo>
                    <a:pt x="63246" y="22860"/>
                  </a:lnTo>
                  <a:lnTo>
                    <a:pt x="98298" y="46482"/>
                  </a:lnTo>
                  <a:lnTo>
                    <a:pt x="144005" y="115824"/>
                  </a:lnTo>
                  <a:lnTo>
                    <a:pt x="161544" y="156210"/>
                  </a:lnTo>
                  <a:lnTo>
                    <a:pt x="167640" y="208787"/>
                  </a:lnTo>
                  <a:lnTo>
                    <a:pt x="172974" y="260603"/>
                  </a:lnTo>
                  <a:lnTo>
                    <a:pt x="167640" y="313182"/>
                  </a:lnTo>
                  <a:lnTo>
                    <a:pt x="161544" y="364998"/>
                  </a:lnTo>
                  <a:lnTo>
                    <a:pt x="144005" y="406146"/>
                  </a:lnTo>
                  <a:lnTo>
                    <a:pt x="121157" y="446532"/>
                  </a:lnTo>
                </a:path>
              </a:pathLst>
            </a:custGeom>
            <a:ln w="173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06711" y="156735"/>
            <a:ext cx="8529955" cy="14401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0" marR="30480" indent="-342900" algn="just">
              <a:lnSpc>
                <a:spcPct val="89800"/>
              </a:lnSpc>
              <a:spcBef>
                <a:spcPts val="400"/>
              </a:spcBef>
            </a:pPr>
            <a:r>
              <a:rPr sz="2400" dirty="0">
                <a:latin typeface="Times New Roman"/>
                <a:cs typeface="Times New Roman"/>
              </a:rPr>
              <a:t>б)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Пусть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заданы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декартовы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прямоугольные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системы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 </a:t>
            </a:r>
            <a:r>
              <a:rPr sz="2400" i="1" dirty="0">
                <a:latin typeface="Times New Roman"/>
                <a:cs typeface="Times New Roman"/>
              </a:rPr>
              <a:t>xOy</a:t>
            </a:r>
            <a:r>
              <a:rPr sz="2400" i="1" spc="1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7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spc="577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такие,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1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угол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поворота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i="1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spc="569" baseline="-20833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равен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Symbol"/>
                <a:cs typeface="Symbol"/>
              </a:rPr>
              <a:t>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(«</a:t>
            </a:r>
            <a:r>
              <a:rPr sz="2400" i="1" dirty="0">
                <a:solidFill>
                  <a:srgbClr val="CC0000"/>
                </a:solidFill>
                <a:latin typeface="Times New Roman"/>
                <a:cs typeface="Times New Roman"/>
              </a:rPr>
              <a:t>x</a:t>
            </a:r>
            <a:r>
              <a:rPr sz="2400" baseline="-20833" dirty="0">
                <a:solidFill>
                  <a:srgbClr val="CC0000"/>
                </a:solidFill>
                <a:latin typeface="Times New Roman"/>
                <a:cs typeface="Times New Roman"/>
              </a:rPr>
              <a:t>2</a:t>
            </a:r>
            <a:r>
              <a:rPr sz="2400" i="1" dirty="0">
                <a:solidFill>
                  <a:srgbClr val="CC0000"/>
                </a:solidFill>
                <a:latin typeface="Times New Roman"/>
                <a:cs typeface="Times New Roman"/>
              </a:rPr>
              <a:t>Oy</a:t>
            </a:r>
            <a:r>
              <a:rPr sz="2400" baseline="-20833" dirty="0">
                <a:solidFill>
                  <a:srgbClr val="CC0000"/>
                </a:solidFill>
                <a:latin typeface="Times New Roman"/>
                <a:cs typeface="Times New Roman"/>
              </a:rPr>
              <a:t>2</a:t>
            </a:r>
            <a:r>
              <a:rPr sz="2400" spc="240" baseline="-20833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развернута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по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отношению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</a:t>
            </a:r>
            <a:r>
              <a:rPr sz="2400" b="1" i="1" spc="-2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xOy</a:t>
            </a:r>
            <a:r>
              <a:rPr sz="2400" spc="-10" dirty="0">
                <a:latin typeface="Times New Roman"/>
                <a:cs typeface="Times New Roman"/>
              </a:rPr>
              <a:t>»).</a:t>
            </a:r>
            <a:endParaRPr sz="2400">
              <a:latin typeface="Times New Roman"/>
              <a:cs typeface="Times New Roman"/>
            </a:endParaRPr>
          </a:p>
          <a:p>
            <a:pPr marR="1656080" algn="r">
              <a:lnSpc>
                <a:spcPts val="3075"/>
              </a:lnSpc>
            </a:pPr>
            <a:r>
              <a:rPr sz="2650" i="1" spc="-50" dirty="0">
                <a:latin typeface="Times New Roman"/>
                <a:cs typeface="Times New Roman"/>
              </a:rPr>
              <a:t>y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4437" y="5639325"/>
            <a:ext cx="8194675" cy="756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786889" algn="l"/>
                <a:tab pos="2873375" algn="l"/>
                <a:tab pos="4425950" algn="l"/>
                <a:tab pos="6059170" algn="l"/>
              </a:tabLst>
            </a:pPr>
            <a:r>
              <a:rPr sz="2400" spc="-10" dirty="0">
                <a:latin typeface="Times New Roman"/>
                <a:cs typeface="Times New Roman"/>
              </a:rPr>
              <a:t>Формулу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(11)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называют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формулой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преобразования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spc="-6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при</a:t>
            </a:r>
            <a:r>
              <a:rPr sz="2400" b="1" i="1" spc="-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повороте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координатных</a:t>
            </a:r>
            <a:r>
              <a:rPr sz="2400" b="1" i="1" spc="-6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осей</a:t>
            </a:r>
            <a:r>
              <a:rPr sz="2400" b="1" spc="-10" dirty="0">
                <a:solidFill>
                  <a:srgbClr val="CC000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18015" y="2706939"/>
            <a:ext cx="48387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</a:t>
            </a:r>
            <a:r>
              <a:rPr sz="2500" spc="-280" dirty="0">
                <a:latin typeface="Times New Roman"/>
                <a:cs typeface="Times New Roman"/>
              </a:rPr>
              <a:t> </a:t>
            </a:r>
            <a:r>
              <a:rPr sz="3750" baseline="6666" dirty="0">
                <a:latin typeface="Symbol"/>
                <a:cs typeface="Symbol"/>
              </a:rPr>
              <a:t></a:t>
            </a:r>
            <a:r>
              <a:rPr sz="3750" spc="-502" baseline="6666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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5729" y="2705978"/>
            <a:ext cx="14859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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26657" y="2553819"/>
            <a:ext cx="37846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3750" spc="-75" baseline="-26666" dirty="0">
                <a:latin typeface="Symbol"/>
                <a:cs typeface="Symbol"/>
              </a:rPr>
              <a:t></a:t>
            </a:r>
            <a:endParaRPr sz="3750" baseline="-26666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1221" y="2706939"/>
            <a:ext cx="80581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700" baseline="37037" dirty="0">
                <a:latin typeface="Times New Roman"/>
                <a:cs typeface="Times New Roman"/>
              </a:rPr>
              <a:t>2</a:t>
            </a:r>
            <a:r>
              <a:rPr sz="2700" spc="82" baseline="37037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</a:t>
            </a:r>
            <a:r>
              <a:rPr sz="2500" spc="-95" dirty="0">
                <a:latin typeface="Times New Roman"/>
                <a:cs typeface="Times New Roman"/>
              </a:rPr>
              <a:t> </a:t>
            </a:r>
            <a:r>
              <a:rPr sz="3750" baseline="6666" dirty="0">
                <a:latin typeface="Symbol"/>
                <a:cs typeface="Symbol"/>
              </a:rPr>
              <a:t></a:t>
            </a:r>
            <a:r>
              <a:rPr sz="3750" spc="-225" baseline="6666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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52229" y="2498417"/>
            <a:ext cx="65214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15620" algn="l"/>
              </a:tabLst>
            </a:pPr>
            <a:r>
              <a:rPr sz="2500" dirty="0">
                <a:latin typeface="Symbol"/>
                <a:cs typeface="Symbol"/>
              </a:rPr>
              <a:t>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3750" i="1" spc="-75" baseline="4444" dirty="0">
                <a:latin typeface="Times New Roman"/>
                <a:cs typeface="Times New Roman"/>
              </a:rPr>
              <a:t>x</a:t>
            </a:r>
            <a:r>
              <a:rPr sz="3750" i="1" baseline="4444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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7629" y="2953749"/>
            <a:ext cx="190500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1226820" algn="l"/>
              </a:tabLst>
            </a:pPr>
            <a:r>
              <a:rPr sz="3750" baseline="1111" dirty="0">
                <a:latin typeface="Symbol"/>
                <a:cs typeface="Symbol"/>
              </a:rPr>
              <a:t></a:t>
            </a:r>
            <a:r>
              <a:rPr sz="3750" spc="-142" baseline="1111" dirty="0">
                <a:latin typeface="Times New Roman"/>
                <a:cs typeface="Times New Roman"/>
              </a:rPr>
              <a:t> </a:t>
            </a:r>
            <a:r>
              <a:rPr sz="3750" i="1" baseline="13333" dirty="0">
                <a:latin typeface="Times New Roman"/>
                <a:cs typeface="Times New Roman"/>
              </a:rPr>
              <a:t>y</a:t>
            </a:r>
            <a:r>
              <a:rPr sz="3750" i="1" spc="-494" baseline="13333" dirty="0">
                <a:latin typeface="Times New Roman"/>
                <a:cs typeface="Times New Roman"/>
              </a:rPr>
              <a:t> 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3750" baseline="1111" dirty="0">
                <a:latin typeface="Symbol"/>
                <a:cs typeface="Symbol"/>
              </a:rPr>
              <a:t></a:t>
            </a:r>
            <a:r>
              <a:rPr sz="3750" spc="-142" baseline="1111" dirty="0">
                <a:latin typeface="Times New Roman"/>
                <a:cs typeface="Times New Roman"/>
              </a:rPr>
              <a:t> </a:t>
            </a:r>
            <a:r>
              <a:rPr sz="3750" i="1" baseline="14444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endParaRPr sz="3750" baseline="1111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5729" y="2500979"/>
            <a:ext cx="51879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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3750" i="1" baseline="4444" dirty="0">
                <a:latin typeface="Times New Roman"/>
                <a:cs typeface="Times New Roman"/>
              </a:rPr>
              <a:t>x</a:t>
            </a:r>
            <a:r>
              <a:rPr sz="3750" i="1" spc="-427" baseline="4444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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44632" y="2857808"/>
            <a:ext cx="287337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4"/>
              </a:spcBef>
              <a:tabLst>
                <a:tab pos="1112520" algn="l"/>
                <a:tab pos="1911350" algn="l"/>
                <a:tab pos="2195195" algn="l"/>
              </a:tabLst>
            </a:pPr>
            <a:r>
              <a:rPr sz="3750" baseline="-12222" dirty="0">
                <a:latin typeface="Symbol"/>
                <a:cs typeface="Symbol"/>
              </a:rPr>
              <a:t></a:t>
            </a:r>
            <a:r>
              <a:rPr sz="3750" spc="-367" baseline="-12222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sin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3750" spc="-75" baseline="-12222" dirty="0">
                <a:latin typeface="Symbol"/>
                <a:cs typeface="Symbol"/>
              </a:rPr>
              <a:t></a:t>
            </a:r>
            <a:r>
              <a:rPr sz="3750" baseline="-12222" dirty="0">
                <a:latin typeface="Times New Roman"/>
                <a:cs typeface="Times New Roman"/>
              </a:rPr>
              <a:t>	</a:t>
            </a:r>
            <a:r>
              <a:rPr sz="3750" baseline="-13333" dirty="0">
                <a:latin typeface="Symbol"/>
                <a:cs typeface="Symbol"/>
              </a:rPr>
              <a:t></a:t>
            </a:r>
            <a:r>
              <a:rPr sz="3750" spc="-135" baseline="-13333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700" baseline="-18518" dirty="0">
                <a:latin typeface="Times New Roman"/>
                <a:cs typeface="Times New Roman"/>
              </a:rPr>
              <a:t>2</a:t>
            </a:r>
            <a:r>
              <a:rPr sz="2700" spc="-15" baseline="-18518" dirty="0">
                <a:latin typeface="Times New Roman"/>
                <a:cs typeface="Times New Roman"/>
              </a:rPr>
              <a:t> </a:t>
            </a:r>
            <a:r>
              <a:rPr sz="3750" spc="-75" baseline="-13333" dirty="0">
                <a:latin typeface="Symbol"/>
                <a:cs typeface="Symbol"/>
              </a:rPr>
              <a:t></a:t>
            </a:r>
            <a:endParaRPr sz="3750" baseline="-13333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82732" y="2457100"/>
            <a:ext cx="279717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983615" algn="l"/>
                <a:tab pos="2157095" algn="l"/>
                <a:tab pos="2660650" algn="l"/>
              </a:tabLst>
            </a:pP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585" baseline="-4444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9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125" dirty="0">
                <a:latin typeface="Times New Roman"/>
                <a:cs typeface="Times New Roman"/>
              </a:rPr>
              <a:t> 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r>
              <a:rPr sz="3750" baseline="-4444" dirty="0">
                <a:latin typeface="Times New Roman"/>
                <a:cs typeface="Times New Roman"/>
              </a:rPr>
              <a:t>	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225" baseline="-4444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endParaRPr sz="3750" baseline="-4444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20608" y="2671047"/>
            <a:ext cx="100584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750" baseline="-6666" dirty="0">
                <a:latin typeface="Symbol"/>
                <a:cs typeface="Symbol"/>
              </a:rPr>
              <a:t></a:t>
            </a:r>
            <a:r>
              <a:rPr sz="3750" spc="-120" baseline="-6666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114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T</a:t>
            </a:r>
            <a:r>
              <a:rPr sz="2500" b="1" spc="-2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330" dirty="0">
                <a:latin typeface="Times New Roman"/>
                <a:cs typeface="Times New Roman"/>
              </a:rPr>
              <a:t> </a:t>
            </a:r>
            <a:r>
              <a:rPr sz="3750" spc="-75" baseline="-5555" dirty="0">
                <a:latin typeface="Symbol"/>
                <a:cs typeface="Symbol"/>
              </a:rPr>
              <a:t></a:t>
            </a:r>
            <a:endParaRPr sz="3750" baseline="-5555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83767" y="3905524"/>
            <a:ext cx="346202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82905" algn="l"/>
                <a:tab pos="808990" algn="l"/>
                <a:tab pos="2671445" algn="l"/>
                <a:tab pos="2955925" algn="l"/>
                <a:tab pos="3326129" algn="l"/>
              </a:tabLst>
            </a:pP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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60" dirty="0">
                <a:latin typeface="Symbol"/>
                <a:cs typeface="Symbol"/>
              </a:rPr>
              <a:t>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58367" y="3664010"/>
            <a:ext cx="56959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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3750" i="1" baseline="-30000" dirty="0">
                <a:latin typeface="Times New Roman"/>
                <a:cs typeface="Times New Roman"/>
              </a:rPr>
              <a:t>y</a:t>
            </a:r>
            <a:r>
              <a:rPr sz="3750" i="1" spc="-480" baseline="-3000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8775" y="3661767"/>
            <a:ext cx="70421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542290" algn="l"/>
              </a:tabLst>
            </a:pPr>
            <a:r>
              <a:rPr sz="2500" dirty="0">
                <a:latin typeface="Symbol"/>
                <a:cs typeface="Symbol"/>
              </a:rPr>
              <a:t>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3750" i="1" spc="-75" baseline="-30000" dirty="0">
                <a:latin typeface="Times New Roman"/>
                <a:cs typeface="Times New Roman"/>
              </a:rPr>
              <a:t>y</a:t>
            </a:r>
            <a:r>
              <a:rPr sz="3750" i="1" baseline="-300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55300" y="3814276"/>
            <a:ext cx="271589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1196975" algn="l"/>
                <a:tab pos="2184400" algn="l"/>
              </a:tabLst>
            </a:pPr>
            <a:r>
              <a:rPr sz="3750" spc="217" baseline="30000" dirty="0">
                <a:latin typeface="Symbol"/>
                <a:cs typeface="Symbol"/>
              </a:rPr>
              <a:t></a:t>
            </a:r>
            <a:r>
              <a:rPr sz="2500" spc="145" dirty="0">
                <a:latin typeface="Symbol"/>
                <a:cs typeface="Symbol"/>
              </a:rPr>
              <a:t></a:t>
            </a:r>
            <a:r>
              <a:rPr sz="2500" spc="-229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sin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spc="-10" dirty="0">
                <a:latin typeface="Times New Roman"/>
                <a:cs typeface="Times New Roman"/>
              </a:rPr>
              <a:t>cos</a:t>
            </a:r>
            <a:r>
              <a:rPr sz="2650" spc="-10" dirty="0">
                <a:latin typeface="Symbol"/>
                <a:cs typeface="Symbol"/>
              </a:rPr>
              <a:t></a:t>
            </a:r>
            <a:r>
              <a:rPr sz="2650" spc="-160" dirty="0">
                <a:latin typeface="Times New Roman"/>
                <a:cs typeface="Times New Roman"/>
              </a:rPr>
              <a:t> </a:t>
            </a:r>
            <a:r>
              <a:rPr sz="3750" spc="-75" baseline="30000" dirty="0">
                <a:latin typeface="Symbol"/>
                <a:cs typeface="Symbol"/>
              </a:rPr>
              <a:t></a:t>
            </a:r>
            <a:r>
              <a:rPr sz="3750" baseline="30000" dirty="0">
                <a:latin typeface="Times New Roman"/>
                <a:cs typeface="Times New Roman"/>
              </a:rPr>
              <a:t>	</a:t>
            </a:r>
            <a:r>
              <a:rPr sz="3750" baseline="30000" dirty="0">
                <a:latin typeface="Symbol"/>
                <a:cs typeface="Symbol"/>
              </a:rPr>
              <a:t></a:t>
            </a:r>
            <a:r>
              <a:rPr sz="3750" spc="-142" baseline="30000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330" dirty="0">
                <a:latin typeface="Times New Roman"/>
                <a:cs typeface="Times New Roman"/>
              </a:rPr>
              <a:t> </a:t>
            </a:r>
            <a:r>
              <a:rPr sz="3750" spc="-75" baseline="30000" dirty="0">
                <a:latin typeface="Symbol"/>
                <a:cs typeface="Symbol"/>
              </a:rPr>
              <a:t></a:t>
            </a:r>
            <a:endParaRPr sz="3750" baseline="300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4175" y="3910038"/>
            <a:ext cx="65341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46075" algn="l"/>
              </a:tabLst>
            </a:pP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8775" y="3413410"/>
            <a:ext cx="5072380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2645410" algn="l"/>
                <a:tab pos="3571875" algn="l"/>
              </a:tabLst>
            </a:pP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232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18518" dirty="0">
                <a:latin typeface="Times New Roman"/>
                <a:cs typeface="Times New Roman"/>
              </a:rPr>
              <a:t>2</a:t>
            </a:r>
            <a:r>
              <a:rPr sz="2700" spc="97" baseline="-18518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150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</a:t>
            </a:r>
            <a:r>
              <a:rPr sz="3750" spc="-172" baseline="-34444" dirty="0">
                <a:latin typeface="Times New Roman"/>
                <a:cs typeface="Times New Roman"/>
              </a:rPr>
              <a:t> </a:t>
            </a:r>
            <a:r>
              <a:rPr sz="3750" b="1" baseline="-34444" dirty="0">
                <a:latin typeface="Times New Roman"/>
                <a:cs typeface="Times New Roman"/>
              </a:rPr>
              <a:t>T</a:t>
            </a:r>
            <a:r>
              <a:rPr sz="2700" baseline="-12345" dirty="0">
                <a:latin typeface="Symbol"/>
                <a:cs typeface="Symbol"/>
              </a:rPr>
              <a:t></a:t>
            </a:r>
            <a:r>
              <a:rPr sz="2700" baseline="-12345" dirty="0">
                <a:latin typeface="Times New Roman"/>
                <a:cs typeface="Times New Roman"/>
              </a:rPr>
              <a:t>1</a:t>
            </a:r>
            <a:r>
              <a:rPr sz="2700" spc="-44" baseline="-12345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</a:t>
            </a:r>
            <a:r>
              <a:rPr sz="3750" spc="-502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209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500" i="1" spc="-285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150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</a:t>
            </a:r>
            <a:r>
              <a:rPr sz="3750" spc="-232" baseline="-34444" dirty="0">
                <a:latin typeface="Times New Roman"/>
                <a:cs typeface="Times New Roman"/>
              </a:rPr>
              <a:t> </a:t>
            </a:r>
            <a:r>
              <a:rPr sz="3750" spc="-75" baseline="-4444" dirty="0">
                <a:latin typeface="Symbol"/>
                <a:cs typeface="Symbol"/>
              </a:rPr>
              <a:t></a:t>
            </a:r>
            <a:r>
              <a:rPr sz="3750" baseline="-4444" dirty="0">
                <a:latin typeface="Times New Roman"/>
                <a:cs typeface="Times New Roman"/>
              </a:rPr>
              <a:t>	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40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405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</a:t>
            </a:r>
            <a:r>
              <a:rPr sz="3750" spc="-487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187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500" i="1" spc="-280" dirty="0">
                <a:latin typeface="Times New Roman"/>
                <a:cs typeface="Times New Roman"/>
              </a:rPr>
              <a:t> 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endParaRPr sz="3750" baseline="-4444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7578" y="3626853"/>
            <a:ext cx="3416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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89867" y="4710967"/>
            <a:ext cx="50800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90" dirty="0">
                <a:latin typeface="Times New Roman"/>
                <a:cs typeface="Times New Roman"/>
              </a:rPr>
              <a:t>(11)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50421" y="4993623"/>
            <a:ext cx="47434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46710" algn="l"/>
              </a:tabLst>
            </a:pPr>
            <a:r>
              <a:rPr sz="2500" spc="-50" dirty="0">
                <a:latin typeface="Symbol"/>
                <a:cs typeface="Symbol"/>
              </a:rPr>
              <a:t>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25021" y="4765838"/>
            <a:ext cx="40894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</a:t>
            </a:r>
            <a:r>
              <a:rPr sz="2500" spc="-380" dirty="0">
                <a:latin typeface="Times New Roman"/>
                <a:cs typeface="Times New Roman"/>
              </a:rPr>
              <a:t> </a:t>
            </a:r>
            <a:r>
              <a:rPr sz="3750" i="1" spc="-75" baseline="-25555" dirty="0">
                <a:latin typeface="Times New Roman"/>
                <a:cs typeface="Times New Roman"/>
              </a:rPr>
              <a:t>y</a:t>
            </a:r>
            <a:endParaRPr sz="3750" baseline="-25555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12321" y="4495538"/>
            <a:ext cx="3816350" cy="8318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5244" algn="r">
              <a:lnSpc>
                <a:spcPts val="3165"/>
              </a:lnSpc>
              <a:spcBef>
                <a:spcPts val="114"/>
              </a:spcBef>
              <a:tabLst>
                <a:tab pos="619125" algn="l"/>
                <a:tab pos="1030605" algn="l"/>
                <a:tab pos="2280920" algn="l"/>
                <a:tab pos="2606040" algn="l"/>
              </a:tabLst>
            </a:pPr>
            <a:r>
              <a:rPr sz="3750" spc="52" baseline="-4444" dirty="0">
                <a:latin typeface="Symbol"/>
                <a:cs typeface="Symbol"/>
              </a:rPr>
              <a:t></a:t>
            </a:r>
            <a:r>
              <a:rPr sz="2500" i="1" spc="35" dirty="0">
                <a:latin typeface="Times New Roman"/>
                <a:cs typeface="Times New Roman"/>
              </a:rPr>
              <a:t>x</a:t>
            </a:r>
            <a:r>
              <a:rPr sz="2700" spc="52" baseline="-20061" dirty="0">
                <a:latin typeface="Times New Roman"/>
                <a:cs typeface="Times New Roman"/>
              </a:rPr>
              <a:t>2</a:t>
            </a:r>
            <a:r>
              <a:rPr sz="2700" baseline="-2006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5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34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,</a:t>
            </a:r>
            <a:endParaRPr sz="2500">
              <a:latin typeface="Times New Roman"/>
              <a:cs typeface="Times New Roman"/>
            </a:endParaRPr>
          </a:p>
          <a:p>
            <a:pPr marR="30480" algn="r">
              <a:lnSpc>
                <a:spcPts val="3165"/>
              </a:lnSpc>
              <a:tabLst>
                <a:tab pos="320675" algn="l"/>
                <a:tab pos="1661795" algn="l"/>
                <a:tab pos="1982470" algn="l"/>
              </a:tabLst>
            </a:pP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9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1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i="1" spc="70" dirty="0">
                <a:latin typeface="Times New Roman"/>
                <a:cs typeface="Times New Roman"/>
              </a:rPr>
              <a:t>y</a:t>
            </a:r>
            <a:r>
              <a:rPr sz="2500" spc="70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22612" y="4711065"/>
            <a:ext cx="3416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</a:t>
            </a:r>
            <a:endParaRPr sz="2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415" y="283227"/>
            <a:ext cx="8577580" cy="1706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 algn="just">
              <a:lnSpc>
                <a:spcPts val="2735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Рассмотрим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marL="2425065" algn="just">
              <a:lnSpc>
                <a:spcPts val="2590"/>
              </a:lnSpc>
              <a:tabLst>
                <a:tab pos="7891780" algn="l"/>
              </a:tabLst>
            </a:pPr>
            <a:r>
              <a:rPr sz="2400" i="1" dirty="0">
                <a:latin typeface="Times New Roman"/>
                <a:cs typeface="Times New Roman"/>
              </a:rPr>
              <a:t>Ax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70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Bxy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Cy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(12)</a:t>
            </a:r>
            <a:endParaRPr sz="2400">
              <a:latin typeface="Times New Roman"/>
              <a:cs typeface="Times New Roman"/>
            </a:endParaRPr>
          </a:p>
          <a:p>
            <a:pPr marL="345440" marR="52705" indent="-282575" algn="just">
              <a:lnSpc>
                <a:spcPct val="89800"/>
              </a:lnSpc>
              <a:spcBef>
                <a:spcPts val="145"/>
              </a:spcBef>
            </a:pPr>
            <a:r>
              <a:rPr sz="2400" dirty="0">
                <a:latin typeface="Times New Roman"/>
                <a:cs typeface="Times New Roman"/>
              </a:rPr>
              <a:t>Каноническая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spc="367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(12)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развернута </a:t>
            </a:r>
            <a:r>
              <a:rPr sz="2400" dirty="0">
                <a:latin typeface="Times New Roman"/>
                <a:cs typeface="Times New Roman"/>
              </a:rPr>
              <a:t>относительно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заданной</a:t>
            </a:r>
            <a:r>
              <a:rPr sz="2400" spc="3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угол</a:t>
            </a:r>
            <a:r>
              <a:rPr sz="2400" spc="310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Symbol"/>
                <a:cs typeface="Symbol"/>
              </a:rPr>
              <a:t></a:t>
            </a:r>
            <a:r>
              <a:rPr sz="2400" spc="3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можно</a:t>
            </a:r>
            <a:r>
              <a:rPr sz="2400" spc="31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найти </a:t>
            </a:r>
            <a:r>
              <a:rPr sz="2400" dirty="0">
                <a:latin typeface="Times New Roman"/>
                <a:cs typeface="Times New Roman"/>
              </a:rPr>
              <a:t>следующим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образом.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132" y="2291901"/>
            <a:ext cx="80645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10" dirty="0">
                <a:latin typeface="Times New Roman"/>
                <a:cs typeface="Times New Roman"/>
              </a:rPr>
              <a:t>Пусть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635" y="2899173"/>
            <a:ext cx="7970520" cy="14516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76200" marR="55880" indent="-635">
              <a:lnSpc>
                <a:spcPts val="2560"/>
              </a:lnSpc>
              <a:spcBef>
                <a:spcPts val="455"/>
              </a:spcBef>
              <a:tabLst>
                <a:tab pos="460375" algn="l"/>
                <a:tab pos="760095" algn="l"/>
                <a:tab pos="1982470" algn="l"/>
                <a:tab pos="4823460" algn="l"/>
                <a:tab pos="6285230" algn="l"/>
                <a:tab pos="6616700" algn="l"/>
              </a:tabLst>
            </a:pPr>
            <a:r>
              <a:rPr sz="2400" b="1" spc="-50" dirty="0">
                <a:latin typeface="Times New Roman"/>
                <a:cs typeface="Times New Roman"/>
              </a:rPr>
              <a:t>Q</a:t>
            </a:r>
            <a:r>
              <a:rPr sz="2400" b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матрица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диагонализируемого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оператора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Symbol"/>
                <a:cs typeface="Symbol"/>
              </a:rPr>
              <a:t>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простран- </a:t>
            </a:r>
            <a:r>
              <a:rPr sz="2400" dirty="0">
                <a:latin typeface="Times New Roman"/>
                <a:cs typeface="Times New Roman"/>
              </a:rPr>
              <a:t>ства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V</a:t>
            </a:r>
            <a:r>
              <a:rPr sz="2400" i="1" baseline="24305" dirty="0">
                <a:latin typeface="Times New Roman"/>
                <a:cs typeface="Times New Roman"/>
              </a:rPr>
              <a:t>(</a:t>
            </a:r>
            <a:r>
              <a:rPr sz="2400" baseline="24305" dirty="0">
                <a:latin typeface="Times New Roman"/>
                <a:cs typeface="Times New Roman"/>
              </a:rPr>
              <a:t>2)</a:t>
            </a:r>
            <a:r>
              <a:rPr sz="2400" spc="270" baseline="2430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75565" marR="55880">
              <a:lnSpc>
                <a:spcPts val="2650"/>
              </a:lnSpc>
              <a:spcBef>
                <a:spcPts val="495"/>
              </a:spcBef>
              <a:tabLst>
                <a:tab pos="1683385" algn="l"/>
                <a:tab pos="2028825" algn="l"/>
                <a:tab pos="2665730" algn="l"/>
              </a:tabLst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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базис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60" dirty="0">
                <a:latin typeface="Times New Roman"/>
                <a:cs typeface="Times New Roman"/>
              </a:rPr>
              <a:t>c</a:t>
            </a:r>
            <a:r>
              <a:rPr sz="2400" b="1" spc="-1289" baseline="-24305" dirty="0">
                <a:latin typeface="Times New Roman"/>
                <a:cs typeface="Times New Roman"/>
              </a:rPr>
              <a:t>1</a:t>
            </a:r>
            <a:r>
              <a:rPr sz="2400" b="1" spc="-55" dirty="0">
                <a:latin typeface="Arial"/>
                <a:cs typeface="Arial"/>
              </a:rPr>
              <a:t>̄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b="1" spc="-60" dirty="0">
                <a:latin typeface="Times New Roman"/>
                <a:cs typeface="Times New Roman"/>
              </a:rPr>
              <a:t>c</a:t>
            </a:r>
            <a:r>
              <a:rPr sz="2400" b="1" spc="-1289" baseline="-24305" dirty="0">
                <a:latin typeface="Times New Roman"/>
                <a:cs typeface="Times New Roman"/>
              </a:rPr>
              <a:t>2</a:t>
            </a:r>
            <a:r>
              <a:rPr sz="2400" b="1" spc="-55" dirty="0">
                <a:latin typeface="Arial"/>
                <a:cs typeface="Arial"/>
              </a:rPr>
              <a:t>̄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(единичной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длины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ортогональные),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dirty="0">
                <a:latin typeface="Times New Roman"/>
                <a:cs typeface="Times New Roman"/>
              </a:rPr>
              <a:t>котором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оператор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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диагональную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матрицу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27013" y="2581667"/>
            <a:ext cx="1029969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4080" algn="l"/>
              </a:tabLst>
            </a:pP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1613" y="2340883"/>
            <a:ext cx="108077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600710" algn="l"/>
              </a:tabLst>
            </a:pPr>
            <a:r>
              <a:rPr sz="2500" dirty="0">
                <a:latin typeface="Symbol"/>
                <a:cs typeface="Symbol"/>
              </a:rPr>
              <a:t></a:t>
            </a:r>
            <a:r>
              <a:rPr sz="2500" spc="210" dirty="0">
                <a:latin typeface="Times New Roman"/>
                <a:cs typeface="Times New Roman"/>
              </a:rPr>
              <a:t> </a:t>
            </a:r>
            <a:r>
              <a:rPr sz="3750" i="1" spc="-75" baseline="-28888" dirty="0">
                <a:latin typeface="Times New Roman"/>
                <a:cs typeface="Times New Roman"/>
              </a:rPr>
              <a:t>B</a:t>
            </a:r>
            <a:r>
              <a:rPr sz="3750" i="1" baseline="-28888" dirty="0">
                <a:latin typeface="Times New Roman"/>
                <a:cs typeface="Times New Roman"/>
              </a:rPr>
              <a:t>	C</a:t>
            </a:r>
            <a:r>
              <a:rPr sz="3750" i="1" spc="322" baseline="-28888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6353" y="2109051"/>
            <a:ext cx="165608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1201420" algn="l"/>
              </a:tabLst>
            </a:pPr>
            <a:r>
              <a:rPr sz="3750" b="1" baseline="-34444" dirty="0">
                <a:latin typeface="Times New Roman"/>
                <a:cs typeface="Times New Roman"/>
              </a:rPr>
              <a:t>Q</a:t>
            </a:r>
            <a:r>
              <a:rPr sz="3750" b="1" spc="22" baseline="-3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</a:t>
            </a:r>
            <a:r>
              <a:rPr sz="3750" spc="-120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494" baseline="-4444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A</a:t>
            </a:r>
            <a:r>
              <a:rPr sz="2500" i="1" dirty="0">
                <a:latin typeface="Times New Roman"/>
                <a:cs typeface="Times New Roman"/>
              </a:rPr>
              <a:t>	B</a:t>
            </a:r>
            <a:r>
              <a:rPr sz="2500" i="1" spc="145" dirty="0">
                <a:latin typeface="Times New Roman"/>
                <a:cs typeface="Times New Roman"/>
              </a:rPr>
              <a:t> 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endParaRPr sz="3750" baseline="-4444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18057" y="4835704"/>
            <a:ext cx="14859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00" spc="-50" dirty="0">
                <a:latin typeface="Symbol"/>
                <a:cs typeface="Symbol"/>
              </a:rPr>
              <a:t>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9539" y="4837195"/>
            <a:ext cx="368300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06424" y="4357796"/>
            <a:ext cx="461009" cy="409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25120" algn="l"/>
              </a:tabLst>
            </a:pPr>
            <a:r>
              <a:rPr sz="2500" spc="-50" dirty="0">
                <a:latin typeface="Times New Roman"/>
                <a:cs typeface="Times New Roman"/>
              </a:rPr>
              <a:t>0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endParaRPr sz="3750" baseline="-4444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2657" y="4570659"/>
            <a:ext cx="1200150" cy="431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299720" algn="l"/>
                <a:tab pos="648970" algn="l"/>
                <a:tab pos="1038860" algn="l"/>
              </a:tabLst>
            </a:pPr>
            <a:r>
              <a:rPr sz="2500" spc="-50" dirty="0">
                <a:latin typeface="Symbol"/>
                <a:cs typeface="Symbol"/>
              </a:rPr>
              <a:t>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3750" spc="-75" baseline="-30000" dirty="0">
                <a:latin typeface="Times New Roman"/>
                <a:cs typeface="Times New Roman"/>
              </a:rPr>
              <a:t>0</a:t>
            </a:r>
            <a:r>
              <a:rPr sz="3750" baseline="-30000" dirty="0">
                <a:latin typeface="Times New Roman"/>
                <a:cs typeface="Times New Roman"/>
              </a:rPr>
              <a:t>	</a:t>
            </a:r>
            <a:r>
              <a:rPr sz="3975" spc="-75" baseline="-28301" dirty="0">
                <a:latin typeface="Symbol"/>
                <a:cs typeface="Symbol"/>
              </a:rPr>
              <a:t></a:t>
            </a:r>
            <a:r>
              <a:rPr sz="3975" baseline="-28301" dirty="0">
                <a:latin typeface="Times New Roman"/>
                <a:cs typeface="Times New Roman"/>
              </a:rPr>
              <a:t>	</a:t>
            </a:r>
            <a:r>
              <a:rPr sz="2500" spc="-6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33019" y="4536307"/>
            <a:ext cx="1101090" cy="431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b="1" dirty="0">
                <a:latin typeface="Times New Roman"/>
                <a:cs typeface="Times New Roman"/>
              </a:rPr>
              <a:t>H</a:t>
            </a:r>
            <a:r>
              <a:rPr sz="2500" b="1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160" dirty="0">
                <a:latin typeface="Times New Roman"/>
                <a:cs typeface="Times New Roman"/>
              </a:rPr>
              <a:t> </a:t>
            </a:r>
            <a:r>
              <a:rPr sz="3750" baseline="30000" dirty="0">
                <a:latin typeface="Symbol"/>
                <a:cs typeface="Symbol"/>
              </a:rPr>
              <a:t></a:t>
            </a:r>
            <a:r>
              <a:rPr sz="3750" spc="37" baseline="30000" dirty="0">
                <a:latin typeface="Times New Roman"/>
                <a:cs typeface="Times New Roman"/>
              </a:rPr>
              <a:t> </a:t>
            </a:r>
            <a:r>
              <a:rPr sz="3975" spc="-37" baseline="32494" dirty="0">
                <a:latin typeface="Symbol"/>
                <a:cs typeface="Symbol"/>
              </a:rPr>
              <a:t></a:t>
            </a:r>
            <a:r>
              <a:rPr sz="2700" spc="-37" baseline="27777" dirty="0">
                <a:latin typeface="Times New Roman"/>
                <a:cs typeface="Times New Roman"/>
              </a:rPr>
              <a:t>1</a:t>
            </a:r>
            <a:endParaRPr sz="2700" baseline="27777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058" y="283227"/>
            <a:ext cx="194056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Связь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базисов: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058" y="1434609"/>
            <a:ext cx="311658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Связь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258" y="3809148"/>
            <a:ext cx="8579485" cy="2130425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245"/>
              </a:spcBef>
            </a:pPr>
            <a:r>
              <a:rPr sz="2400" dirty="0">
                <a:latin typeface="Times New Roman"/>
                <a:cs typeface="Times New Roman"/>
              </a:rPr>
              <a:t>Преобразуем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(12)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помощью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формул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(13).</a:t>
            </a:r>
            <a:endParaRPr sz="2400">
              <a:latin typeface="Times New Roman"/>
              <a:cs typeface="Times New Roman"/>
            </a:endParaRPr>
          </a:p>
          <a:p>
            <a:pPr marL="423545" marR="53975" indent="-360680" algn="just">
              <a:lnSpc>
                <a:spcPct val="89800"/>
              </a:lnSpc>
              <a:spcBef>
                <a:spcPts val="1440"/>
              </a:spcBef>
            </a:pPr>
            <a:r>
              <a:rPr sz="2400" dirty="0">
                <a:latin typeface="Times New Roman"/>
                <a:cs typeface="Times New Roman"/>
              </a:rPr>
              <a:t>Таким</a:t>
            </a:r>
            <a:r>
              <a:rPr sz="2400" spc="2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образом</a:t>
            </a:r>
            <a:r>
              <a:rPr sz="2400" spc="25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системе</a:t>
            </a:r>
            <a:r>
              <a:rPr sz="2400" spc="2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275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spc="675" baseline="-20833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25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которой </a:t>
            </a:r>
            <a:r>
              <a:rPr sz="2400" dirty="0">
                <a:latin typeface="Times New Roman"/>
                <a:cs typeface="Times New Roman"/>
              </a:rPr>
              <a:t>определены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векторами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</a:t>
            </a:r>
            <a:r>
              <a:rPr sz="2400" b="1" spc="-1207" baseline="-24305" dirty="0">
                <a:latin typeface="Times New Roman"/>
                <a:cs typeface="Times New Roman"/>
              </a:rPr>
              <a:t>1</a:t>
            </a:r>
            <a:r>
              <a:rPr sz="2400" b="1" dirty="0">
                <a:latin typeface="Arial"/>
                <a:cs typeface="Arial"/>
              </a:rPr>
              <a:t>̄</a:t>
            </a:r>
            <a:r>
              <a:rPr sz="2400" b="1" spc="140" dirty="0">
                <a:latin typeface="Arial"/>
                <a:cs typeface="Arial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</a:t>
            </a:r>
            <a:r>
              <a:rPr sz="2400" b="1" spc="-1207" baseline="-24305" dirty="0">
                <a:latin typeface="Times New Roman"/>
                <a:cs typeface="Times New Roman"/>
              </a:rPr>
              <a:t>2</a:t>
            </a:r>
            <a:r>
              <a:rPr sz="2400" b="1" dirty="0">
                <a:latin typeface="Arial"/>
                <a:cs typeface="Arial"/>
              </a:rPr>
              <a:t>̄</a:t>
            </a:r>
            <a:r>
              <a:rPr sz="2400" b="1" spc="145" dirty="0">
                <a:latin typeface="Arial"/>
                <a:cs typeface="Arial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(12)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будет </a:t>
            </a:r>
            <a:r>
              <a:rPr sz="2400" dirty="0">
                <a:latin typeface="Times New Roman"/>
                <a:cs typeface="Times New Roman"/>
              </a:rPr>
              <a:t>иметь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вид:</a:t>
            </a:r>
            <a:endParaRPr sz="2400">
              <a:latin typeface="Times New Roman"/>
              <a:cs typeface="Times New Roman"/>
            </a:endParaRPr>
          </a:p>
          <a:p>
            <a:pPr marL="2689860" algn="just">
              <a:lnSpc>
                <a:spcPct val="100000"/>
              </a:lnSpc>
              <a:spcBef>
                <a:spcPts val="465"/>
              </a:spcBef>
            </a:pP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77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2207" y="2376153"/>
            <a:ext cx="490410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82905" algn="l"/>
                <a:tab pos="1188720" algn="l"/>
                <a:tab pos="1523365" algn="l"/>
                <a:tab pos="2119630" algn="l"/>
                <a:tab pos="3980179" algn="l"/>
                <a:tab pos="4264025" algn="l"/>
                <a:tab pos="4598670" algn="l"/>
              </a:tabLst>
            </a:pPr>
            <a:r>
              <a:rPr sz="3750" spc="-75" baseline="1111" dirty="0">
                <a:latin typeface="Symbol"/>
                <a:cs typeface="Symbol"/>
              </a:rPr>
              <a:t>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3750" spc="-75" baseline="1111" dirty="0">
                <a:latin typeface="Symbol"/>
                <a:cs typeface="Symbol"/>
              </a:rPr>
              <a:t>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3750" spc="-75" baseline="1111" dirty="0">
                <a:latin typeface="Symbol"/>
                <a:cs typeface="Symbol"/>
              </a:rPr>
              <a:t>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4107" y="2128382"/>
            <a:ext cx="190500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1226820" algn="l"/>
                <a:tab pos="1730375" algn="l"/>
              </a:tabLst>
            </a:pPr>
            <a:r>
              <a:rPr sz="2500" dirty="0">
                <a:latin typeface="Symbol"/>
                <a:cs typeface="Symbol"/>
              </a:rPr>
              <a:t></a:t>
            </a:r>
            <a:r>
              <a:rPr sz="2500" spc="-95" dirty="0">
                <a:latin typeface="Times New Roman"/>
                <a:cs typeface="Times New Roman"/>
              </a:rPr>
              <a:t> </a:t>
            </a:r>
            <a:r>
              <a:rPr sz="3750" i="1" baseline="-30000" dirty="0">
                <a:latin typeface="Times New Roman"/>
                <a:cs typeface="Times New Roman"/>
              </a:rPr>
              <a:t>y</a:t>
            </a:r>
            <a:r>
              <a:rPr sz="3750" i="1" spc="-494" baseline="-3000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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</a:t>
            </a:r>
            <a:r>
              <a:rPr sz="2500" spc="-105" dirty="0">
                <a:latin typeface="Times New Roman"/>
                <a:cs typeface="Times New Roman"/>
              </a:rPr>
              <a:t> </a:t>
            </a:r>
            <a:r>
              <a:rPr sz="3750" i="1" spc="-75" baseline="-28888" dirty="0">
                <a:latin typeface="Times New Roman"/>
                <a:cs typeface="Times New Roman"/>
              </a:rPr>
              <a:t>y</a:t>
            </a:r>
            <a:r>
              <a:rPr sz="3750" i="1" baseline="-28888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21110" y="2280212"/>
            <a:ext cx="287337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4"/>
              </a:spcBef>
              <a:tabLst>
                <a:tab pos="1112520" algn="l"/>
                <a:tab pos="1911350" algn="l"/>
                <a:tab pos="2195195" algn="l"/>
                <a:tab pos="2698750" algn="l"/>
              </a:tabLst>
            </a:pPr>
            <a:r>
              <a:rPr sz="3750" baseline="30000" dirty="0">
                <a:latin typeface="Symbol"/>
                <a:cs typeface="Symbol"/>
              </a:rPr>
              <a:t></a:t>
            </a:r>
            <a:r>
              <a:rPr sz="3750" spc="-367" baseline="300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sin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3750" spc="-75" baseline="30000" dirty="0">
                <a:latin typeface="Symbol"/>
                <a:cs typeface="Symbol"/>
              </a:rPr>
              <a:t></a:t>
            </a:r>
            <a:r>
              <a:rPr sz="3750" baseline="30000" dirty="0">
                <a:latin typeface="Times New Roman"/>
                <a:cs typeface="Times New Roman"/>
              </a:rPr>
              <a:t>	</a:t>
            </a:r>
            <a:r>
              <a:rPr sz="3750" baseline="30000" dirty="0">
                <a:latin typeface="Symbol"/>
                <a:cs typeface="Symbol"/>
              </a:rPr>
              <a:t></a:t>
            </a:r>
            <a:r>
              <a:rPr sz="3750" spc="-142" baseline="3000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3750" spc="-75" baseline="30000" dirty="0">
                <a:latin typeface="Symbol"/>
                <a:cs typeface="Symbol"/>
              </a:rPr>
              <a:t></a:t>
            </a:r>
            <a:endParaRPr sz="3750" baseline="300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4107" y="1879504"/>
            <a:ext cx="498030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4"/>
              </a:spcBef>
              <a:tabLst>
                <a:tab pos="3128645" algn="l"/>
              </a:tabLst>
            </a:pP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217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500" i="1" spc="-285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127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</a:t>
            </a:r>
            <a:r>
              <a:rPr sz="3750" spc="-179" baseline="-34444" dirty="0">
                <a:latin typeface="Times New Roman"/>
                <a:cs typeface="Times New Roman"/>
              </a:rPr>
              <a:t> </a:t>
            </a:r>
            <a:r>
              <a:rPr sz="3750" b="1" baseline="-34444" dirty="0">
                <a:latin typeface="Times New Roman"/>
                <a:cs typeface="Times New Roman"/>
              </a:rPr>
              <a:t>T</a:t>
            </a:r>
            <a:r>
              <a:rPr sz="3750" b="1" spc="-427" baseline="-3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</a:t>
            </a:r>
            <a:r>
              <a:rPr sz="3750" spc="-502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217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18518" dirty="0">
                <a:latin typeface="Times New Roman"/>
                <a:cs typeface="Times New Roman"/>
              </a:rPr>
              <a:t>2</a:t>
            </a:r>
            <a:r>
              <a:rPr sz="2700" spc="82" baseline="-18518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142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</a:t>
            </a:r>
            <a:r>
              <a:rPr sz="3750" spc="-225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569" baseline="-4444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cos</a:t>
            </a:r>
            <a:r>
              <a:rPr sz="2650" spc="-20" dirty="0">
                <a:latin typeface="Symbol"/>
                <a:cs typeface="Symbol"/>
              </a:rPr>
              <a:t></a:t>
            </a:r>
            <a:r>
              <a:rPr sz="265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155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</a:t>
            </a:r>
            <a:r>
              <a:rPr sz="3750" spc="-405" baseline="-4444" dirty="0">
                <a:latin typeface="Times New Roman"/>
                <a:cs typeface="Times New Roman"/>
              </a:rPr>
              <a:t> </a:t>
            </a:r>
            <a:r>
              <a:rPr sz="3750" baseline="-34444" dirty="0">
                <a:latin typeface="Symbol"/>
                <a:cs typeface="Symbol"/>
              </a:rPr>
              <a:t></a:t>
            </a:r>
            <a:r>
              <a:rPr sz="3750" spc="-494" baseline="-34444" dirty="0">
                <a:latin typeface="Times New Roman"/>
                <a:cs typeface="Times New Roman"/>
              </a:rPr>
              <a:t> </a:t>
            </a:r>
            <a:r>
              <a:rPr sz="3750" baseline="-4444" dirty="0">
                <a:latin typeface="Symbol"/>
                <a:cs typeface="Symbol"/>
              </a:rPr>
              <a:t></a:t>
            </a:r>
            <a:r>
              <a:rPr sz="3750" spc="-195" baseline="-4444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18518" dirty="0">
                <a:latin typeface="Times New Roman"/>
                <a:cs typeface="Times New Roman"/>
              </a:rPr>
              <a:t>2</a:t>
            </a:r>
            <a:r>
              <a:rPr sz="2700" spc="97" baseline="-18518" dirty="0">
                <a:latin typeface="Times New Roman"/>
                <a:cs typeface="Times New Roman"/>
              </a:rPr>
              <a:t> </a:t>
            </a:r>
            <a:r>
              <a:rPr sz="3750" spc="-75" baseline="-4444" dirty="0">
                <a:latin typeface="Symbol"/>
                <a:cs typeface="Symbol"/>
              </a:rPr>
              <a:t></a:t>
            </a:r>
            <a:endParaRPr sz="3750" baseline="-4444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95349" y="3072608"/>
            <a:ext cx="52260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60" dirty="0">
                <a:latin typeface="Times New Roman"/>
                <a:cs typeface="Times New Roman"/>
              </a:rPr>
              <a:t>(13)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96650" y="3446840"/>
            <a:ext cx="179006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2430" algn="l"/>
              </a:tabLst>
            </a:pPr>
            <a:r>
              <a:rPr sz="1800" spc="-50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6715" y="3353037"/>
            <a:ext cx="1841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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4819" y="3257305"/>
            <a:ext cx="160337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32105" algn="l"/>
                <a:tab pos="1510030" algn="l"/>
              </a:tabLst>
            </a:pP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91315" y="3257305"/>
            <a:ext cx="1859280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523240" algn="l"/>
                <a:tab pos="855980" algn="l"/>
              </a:tabLst>
            </a:pPr>
            <a:r>
              <a:rPr sz="3750" baseline="25555" dirty="0">
                <a:latin typeface="Symbol"/>
                <a:cs typeface="Symbol"/>
              </a:rPr>
              <a:t></a:t>
            </a:r>
            <a:r>
              <a:rPr sz="3750" spc="-562" baseline="25555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1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78615" y="2857237"/>
            <a:ext cx="3742690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4"/>
              </a:spcBef>
              <a:tabLst>
                <a:tab pos="535940" algn="l"/>
                <a:tab pos="852169" algn="l"/>
                <a:tab pos="2140585" algn="l"/>
                <a:tab pos="2463800" algn="l"/>
              </a:tabLst>
            </a:pPr>
            <a:r>
              <a:rPr sz="3750" spc="120" baseline="-4444" dirty="0">
                <a:latin typeface="Symbol"/>
                <a:cs typeface="Symbol"/>
              </a:rPr>
              <a:t></a:t>
            </a:r>
            <a:r>
              <a:rPr sz="2500" i="1" spc="8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55" dirty="0">
                <a:latin typeface="Times New Roman"/>
                <a:cs typeface="Times New Roman"/>
              </a:rPr>
              <a:t> </a:t>
            </a:r>
            <a:r>
              <a:rPr sz="2500" i="1" spc="-25" dirty="0">
                <a:latin typeface="Times New Roman"/>
                <a:cs typeface="Times New Roman"/>
              </a:rPr>
              <a:t>x</a:t>
            </a:r>
            <a:r>
              <a:rPr sz="2700" spc="-37" baseline="-20061" dirty="0">
                <a:latin typeface="Times New Roman"/>
                <a:cs typeface="Times New Roman"/>
              </a:rPr>
              <a:t>2</a:t>
            </a:r>
            <a:r>
              <a:rPr sz="2700" baseline="-2006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700" baseline="-20061" dirty="0">
                <a:latin typeface="Times New Roman"/>
                <a:cs typeface="Times New Roman"/>
              </a:rPr>
              <a:t>2</a:t>
            </a:r>
            <a:r>
              <a:rPr sz="2700" spc="-37" baseline="-20061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,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9547" y="3072765"/>
            <a:ext cx="3416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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11005" y="666241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99575" y="1066291"/>
            <a:ext cx="140970" cy="0"/>
          </a:xfrm>
          <a:custGeom>
            <a:avLst/>
            <a:gdLst/>
            <a:ahLst/>
            <a:cxnLst/>
            <a:rect l="l" t="t" r="r" b="b"/>
            <a:pathLst>
              <a:path w="140969">
                <a:moveTo>
                  <a:pt x="0" y="0"/>
                </a:moveTo>
                <a:lnTo>
                  <a:pt x="140970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396877" y="1009125"/>
            <a:ext cx="49339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spc="-25" dirty="0">
                <a:latin typeface="Symbol"/>
                <a:cs typeface="Symbol"/>
              </a:rPr>
              <a:t></a:t>
            </a:r>
            <a:r>
              <a:rPr sz="3750" b="1" spc="-37" baseline="14444" dirty="0">
                <a:latin typeface="Times New Roman"/>
                <a:cs typeface="Times New Roman"/>
              </a:rPr>
              <a:t>c</a:t>
            </a:r>
            <a:r>
              <a:rPr sz="1800" b="1" spc="-2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96877" y="609195"/>
            <a:ext cx="489584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336550" algn="l"/>
              </a:tabLst>
            </a:pPr>
            <a:r>
              <a:rPr sz="3750" spc="-75" baseline="-30000" dirty="0">
                <a:latin typeface="Symbol"/>
                <a:cs typeface="Symbol"/>
              </a:rPr>
              <a:t></a:t>
            </a:r>
            <a:r>
              <a:rPr sz="3750" baseline="-30000" dirty="0">
                <a:latin typeface="Times New Roman"/>
                <a:cs typeface="Times New Roman"/>
              </a:rPr>
              <a:t>	</a:t>
            </a:r>
            <a:r>
              <a:rPr sz="1800" b="1" spc="-50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10047" y="911107"/>
            <a:ext cx="298513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32105" algn="l"/>
                <a:tab pos="1602105" algn="l"/>
                <a:tab pos="1923414" algn="l"/>
              </a:tabLst>
            </a:pP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9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275" dirty="0">
                <a:latin typeface="Times New Roman"/>
                <a:cs typeface="Times New Roman"/>
              </a:rPr>
              <a:t> </a:t>
            </a:r>
            <a:r>
              <a:rPr sz="2500" b="1" spc="-50" dirty="0">
                <a:latin typeface="Times New Roman"/>
                <a:cs typeface="Times New Roman"/>
              </a:rPr>
              <a:t>i</a:t>
            </a:r>
            <a:r>
              <a:rPr sz="2500" b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55" dirty="0">
                <a:latin typeface="Times New Roman"/>
                <a:cs typeface="Times New Roman"/>
              </a:rPr>
              <a:t> </a:t>
            </a:r>
            <a:r>
              <a:rPr sz="2500" b="1" spc="-25" dirty="0">
                <a:latin typeface="Times New Roman"/>
                <a:cs typeface="Times New Roman"/>
              </a:rPr>
              <a:t>j</a:t>
            </a:r>
            <a:r>
              <a:rPr sz="2500" spc="-25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422277" y="511039"/>
            <a:ext cx="3548379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600075" algn="l"/>
                <a:tab pos="1011555" algn="l"/>
                <a:tab pos="2190750" algn="l"/>
                <a:tab pos="2515870" algn="l"/>
              </a:tabLst>
            </a:pPr>
            <a:r>
              <a:rPr sz="3750" u="none" spc="52" baseline="-4444" dirty="0">
                <a:latin typeface="Symbol"/>
                <a:cs typeface="Symbol"/>
              </a:rPr>
              <a:t></a:t>
            </a:r>
            <a:r>
              <a:rPr sz="2500" b="1" u="none" spc="35" dirty="0">
                <a:latin typeface="Times New Roman"/>
                <a:cs typeface="Times New Roman"/>
              </a:rPr>
              <a:t>c</a:t>
            </a:r>
            <a:r>
              <a:rPr sz="2500" b="1" u="none" dirty="0">
                <a:latin typeface="Times New Roman"/>
                <a:cs typeface="Times New Roman"/>
              </a:rPr>
              <a:t>	</a:t>
            </a:r>
            <a:r>
              <a:rPr sz="2500" u="none" spc="-50" dirty="0">
                <a:latin typeface="Symbol"/>
                <a:cs typeface="Symbol"/>
              </a:rPr>
              <a:t></a:t>
            </a:r>
            <a:r>
              <a:rPr sz="2500" u="none" dirty="0"/>
              <a:t>	cos</a:t>
            </a:r>
            <a:r>
              <a:rPr sz="2650" u="none" dirty="0">
                <a:latin typeface="Symbol"/>
                <a:cs typeface="Symbol"/>
              </a:rPr>
              <a:t></a:t>
            </a:r>
            <a:r>
              <a:rPr sz="2650" u="none" spc="-70" dirty="0"/>
              <a:t> </a:t>
            </a:r>
            <a:r>
              <a:rPr sz="2500" u="none" dirty="0">
                <a:latin typeface="Symbol"/>
                <a:cs typeface="Symbol"/>
              </a:rPr>
              <a:t></a:t>
            </a:r>
            <a:r>
              <a:rPr sz="2500" u="none" spc="-290" dirty="0"/>
              <a:t> </a:t>
            </a:r>
            <a:r>
              <a:rPr sz="2500" b="1" u="none" spc="-50" dirty="0">
                <a:latin typeface="Times New Roman"/>
                <a:cs typeface="Times New Roman"/>
              </a:rPr>
              <a:t>i</a:t>
            </a:r>
            <a:r>
              <a:rPr sz="2500" b="1" u="none" dirty="0">
                <a:latin typeface="Times New Roman"/>
                <a:cs typeface="Times New Roman"/>
              </a:rPr>
              <a:t>	</a:t>
            </a:r>
            <a:r>
              <a:rPr sz="2500" u="none" spc="-50" dirty="0">
                <a:latin typeface="Symbol"/>
                <a:cs typeface="Symbol"/>
              </a:rPr>
              <a:t></a:t>
            </a:r>
            <a:r>
              <a:rPr sz="2500" u="none" dirty="0"/>
              <a:t>	sin</a:t>
            </a:r>
            <a:r>
              <a:rPr sz="2650" u="none" dirty="0">
                <a:latin typeface="Symbol"/>
                <a:cs typeface="Symbol"/>
              </a:rPr>
              <a:t></a:t>
            </a:r>
            <a:r>
              <a:rPr sz="2650" u="none" spc="20" dirty="0"/>
              <a:t> </a:t>
            </a:r>
            <a:r>
              <a:rPr sz="2500" u="none" dirty="0">
                <a:latin typeface="Symbol"/>
                <a:cs typeface="Symbol"/>
              </a:rPr>
              <a:t></a:t>
            </a:r>
            <a:r>
              <a:rPr sz="2500" u="none" spc="-110" dirty="0"/>
              <a:t> </a:t>
            </a:r>
            <a:r>
              <a:rPr sz="2500" b="1" u="none" spc="-25" dirty="0">
                <a:latin typeface="Times New Roman"/>
                <a:cs typeface="Times New Roman"/>
              </a:rPr>
              <a:t>j</a:t>
            </a:r>
            <a:r>
              <a:rPr sz="2500" u="none" spc="-25" dirty="0"/>
              <a:t>,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5658" y="243720"/>
            <a:ext cx="8530590" cy="309753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15"/>
              </a:spcBef>
            </a:pPr>
            <a:r>
              <a:rPr sz="2400" dirty="0">
                <a:latin typeface="Times New Roman"/>
                <a:cs typeface="Times New Roman"/>
              </a:rPr>
              <a:t>АЛГОРИТМ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построения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заданной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уравнением</a:t>
            </a:r>
            <a:r>
              <a:rPr sz="2400" spc="-10" dirty="0">
                <a:latin typeface="Times New Roman"/>
                <a:cs typeface="Times New Roman"/>
              </a:rPr>
              <a:t> (12).</a:t>
            </a:r>
            <a:endParaRPr sz="2400">
              <a:latin typeface="Times New Roman"/>
              <a:cs typeface="Times New Roman"/>
            </a:endParaRPr>
          </a:p>
          <a:p>
            <a:pPr marL="727075" indent="-328930" algn="just">
              <a:lnSpc>
                <a:spcPct val="100000"/>
              </a:lnSpc>
              <a:spcBef>
                <a:spcPts val="320"/>
              </a:spcBef>
              <a:buAutoNum type="arabicParenR"/>
              <a:tabLst>
                <a:tab pos="727075" algn="l"/>
              </a:tabLst>
            </a:pPr>
            <a:r>
              <a:rPr sz="2400" dirty="0">
                <a:latin typeface="Times New Roman"/>
                <a:cs typeface="Times New Roman"/>
              </a:rPr>
              <a:t>записать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Q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найти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собственные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значения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7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77" baseline="-2430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757555" marR="30480" indent="-359410" algn="just">
              <a:lnSpc>
                <a:spcPct val="90400"/>
              </a:lnSpc>
              <a:spcBef>
                <a:spcPts val="490"/>
              </a:spcBef>
              <a:buAutoNum type="arabicParenR"/>
              <a:tabLst>
                <a:tab pos="758825" algn="l"/>
              </a:tabLst>
            </a:pPr>
            <a:r>
              <a:rPr sz="2400" dirty="0">
                <a:latin typeface="Times New Roman"/>
                <a:cs typeface="Times New Roman"/>
              </a:rPr>
              <a:t>найти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собственные</a:t>
            </a:r>
            <a:r>
              <a:rPr sz="2400" spc="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векторы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Arial"/>
                <a:cs typeface="Arial"/>
              </a:rPr>
              <a:t>̄</a:t>
            </a:r>
            <a:r>
              <a:rPr sz="2400" b="1" baseline="-24305" dirty="0">
                <a:latin typeface="Times New Roman"/>
                <a:cs typeface="Times New Roman"/>
              </a:rPr>
              <a:t>1</a:t>
            </a:r>
            <a:r>
              <a:rPr sz="2400" b="1" spc="157" baseline="-243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Arial"/>
                <a:cs typeface="Arial"/>
              </a:rPr>
              <a:t>̄</a:t>
            </a:r>
            <a:r>
              <a:rPr sz="2400" b="1" baseline="-24305" dirty="0">
                <a:latin typeface="Times New Roman"/>
                <a:cs typeface="Times New Roman"/>
              </a:rPr>
              <a:t>2</a:t>
            </a:r>
            <a:r>
              <a:rPr sz="2400" b="1" spc="412" baseline="-2430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(единичной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длины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и 	</a:t>
            </a:r>
            <a:r>
              <a:rPr sz="2400" dirty="0">
                <a:latin typeface="Times New Roman"/>
                <a:cs typeface="Times New Roman"/>
              </a:rPr>
              <a:t>ортогональные),</a:t>
            </a:r>
            <a:r>
              <a:rPr sz="2400" spc="5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построить</a:t>
            </a:r>
            <a:r>
              <a:rPr sz="2400" spc="5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каноническую</a:t>
            </a:r>
            <a:r>
              <a:rPr sz="2400" spc="53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систему 	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baseline="-20833" dirty="0">
                <a:latin typeface="Times New Roman"/>
                <a:cs typeface="Times New Roman"/>
              </a:rPr>
              <a:t>2</a:t>
            </a:r>
            <a:r>
              <a:rPr sz="2400" spc="232" baseline="-20833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727075" indent="-328930" algn="just">
              <a:lnSpc>
                <a:spcPct val="100000"/>
              </a:lnSpc>
              <a:spcBef>
                <a:spcPts val="280"/>
              </a:spcBef>
              <a:buAutoNum type="arabicParenR"/>
              <a:tabLst>
                <a:tab pos="727075" algn="l"/>
              </a:tabLst>
            </a:pPr>
            <a:r>
              <a:rPr sz="2400" dirty="0">
                <a:latin typeface="Times New Roman"/>
                <a:cs typeface="Times New Roman"/>
              </a:rPr>
              <a:t>записать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77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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758825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построить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кривую.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83" y="4053603"/>
            <a:ext cx="440245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1785" algn="l"/>
                <a:tab pos="2242185" algn="l"/>
                <a:tab pos="2557780" algn="l"/>
                <a:tab pos="3065780" algn="l"/>
              </a:tabLst>
            </a:pP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-10" dirty="0">
                <a:latin typeface="Times New Roman"/>
                <a:cs typeface="Times New Roman"/>
              </a:rPr>
              <a:t> формул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(11)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(8)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18091" y="1209547"/>
            <a:ext cx="3316604" cy="2670810"/>
            <a:chOff x="2918091" y="1209547"/>
            <a:chExt cx="3316604" cy="2670810"/>
          </a:xfrm>
        </p:grpSpPr>
        <p:sp>
          <p:nvSpPr>
            <p:cNvPr id="4" name="object 4"/>
            <p:cNvSpPr/>
            <p:nvPr/>
          </p:nvSpPr>
          <p:spPr>
            <a:xfrm>
              <a:off x="2918091" y="1904491"/>
              <a:ext cx="1977389" cy="1976120"/>
            </a:xfrm>
            <a:custGeom>
              <a:avLst/>
              <a:gdLst/>
              <a:ahLst/>
              <a:cxnLst/>
              <a:rect l="l" t="t" r="r" b="b"/>
              <a:pathLst>
                <a:path w="1977389" h="1976120">
                  <a:moveTo>
                    <a:pt x="1977390" y="1622298"/>
                  </a:moveTo>
                  <a:lnTo>
                    <a:pt x="1606296" y="1536954"/>
                  </a:lnTo>
                  <a:lnTo>
                    <a:pt x="1689023" y="1597914"/>
                  </a:lnTo>
                  <a:lnTo>
                    <a:pt x="358902" y="1597914"/>
                  </a:lnTo>
                  <a:lnTo>
                    <a:pt x="358902" y="273862"/>
                  </a:lnTo>
                  <a:lnTo>
                    <a:pt x="425958" y="371856"/>
                  </a:lnTo>
                  <a:lnTo>
                    <a:pt x="346710" y="0"/>
                  </a:lnTo>
                  <a:lnTo>
                    <a:pt x="261366" y="371856"/>
                  </a:lnTo>
                  <a:lnTo>
                    <a:pt x="322326" y="289128"/>
                  </a:lnTo>
                  <a:lnTo>
                    <a:pt x="322326" y="1597914"/>
                  </a:lnTo>
                  <a:lnTo>
                    <a:pt x="0" y="1597914"/>
                  </a:lnTo>
                  <a:lnTo>
                    <a:pt x="0" y="1634490"/>
                  </a:lnTo>
                  <a:lnTo>
                    <a:pt x="322326" y="1634490"/>
                  </a:lnTo>
                  <a:lnTo>
                    <a:pt x="322326" y="1975866"/>
                  </a:lnTo>
                  <a:lnTo>
                    <a:pt x="358902" y="1975866"/>
                  </a:lnTo>
                  <a:lnTo>
                    <a:pt x="358902" y="1634490"/>
                  </a:lnTo>
                  <a:lnTo>
                    <a:pt x="1704289" y="1634490"/>
                  </a:lnTo>
                  <a:lnTo>
                    <a:pt x="1606296" y="1701546"/>
                  </a:lnTo>
                  <a:lnTo>
                    <a:pt x="1977390" y="16222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52609" y="2612389"/>
              <a:ext cx="2166620" cy="927100"/>
            </a:xfrm>
            <a:custGeom>
              <a:avLst/>
              <a:gdLst/>
              <a:ahLst/>
              <a:cxnLst/>
              <a:rect l="l" t="t" r="r" b="b"/>
              <a:pathLst>
                <a:path w="2166620" h="927100">
                  <a:moveTo>
                    <a:pt x="2166366" y="0"/>
                  </a:moveTo>
                  <a:lnTo>
                    <a:pt x="1709928" y="97536"/>
                  </a:lnTo>
                  <a:lnTo>
                    <a:pt x="1833397" y="119595"/>
                  </a:lnTo>
                  <a:lnTo>
                    <a:pt x="0" y="877824"/>
                  </a:lnTo>
                  <a:lnTo>
                    <a:pt x="18288" y="926592"/>
                  </a:lnTo>
                  <a:lnTo>
                    <a:pt x="1852904" y="167855"/>
                  </a:lnTo>
                  <a:lnTo>
                    <a:pt x="1783080" y="268224"/>
                  </a:lnTo>
                  <a:lnTo>
                    <a:pt x="2166366" y="0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43565" y="1209547"/>
              <a:ext cx="2190750" cy="1713864"/>
            </a:xfrm>
            <a:custGeom>
              <a:avLst/>
              <a:gdLst/>
              <a:ahLst/>
              <a:cxnLst/>
              <a:rect l="l" t="t" r="r" b="b"/>
              <a:pathLst>
                <a:path w="2190750" h="1713864">
                  <a:moveTo>
                    <a:pt x="2190750" y="0"/>
                  </a:moveTo>
                  <a:lnTo>
                    <a:pt x="1935480" y="280416"/>
                  </a:lnTo>
                  <a:lnTo>
                    <a:pt x="2043239" y="228790"/>
                  </a:lnTo>
                  <a:lnTo>
                    <a:pt x="1383690" y="1370609"/>
                  </a:lnTo>
                  <a:lnTo>
                    <a:pt x="254190" y="710196"/>
                  </a:lnTo>
                  <a:lnTo>
                    <a:pt x="358902" y="701040"/>
                  </a:lnTo>
                  <a:lnTo>
                    <a:pt x="0" y="585216"/>
                  </a:lnTo>
                  <a:lnTo>
                    <a:pt x="279654" y="841248"/>
                  </a:lnTo>
                  <a:lnTo>
                    <a:pt x="228701" y="732904"/>
                  </a:lnTo>
                  <a:lnTo>
                    <a:pt x="1367447" y="1398714"/>
                  </a:lnTo>
                  <a:lnTo>
                    <a:pt x="1192530" y="1701546"/>
                  </a:lnTo>
                  <a:lnTo>
                    <a:pt x="1223010" y="1713738"/>
                  </a:lnTo>
                  <a:lnTo>
                    <a:pt x="1395501" y="1415122"/>
                  </a:lnTo>
                  <a:lnTo>
                    <a:pt x="1697723" y="1591818"/>
                  </a:lnTo>
                  <a:lnTo>
                    <a:pt x="1709915" y="1561338"/>
                  </a:lnTo>
                  <a:lnTo>
                    <a:pt x="1411744" y="1387005"/>
                  </a:lnTo>
                  <a:lnTo>
                    <a:pt x="2065782" y="254736"/>
                  </a:lnTo>
                  <a:lnTo>
                    <a:pt x="2074926" y="359664"/>
                  </a:lnTo>
                  <a:lnTo>
                    <a:pt x="21907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0114" y="1456442"/>
              <a:ext cx="121907" cy="121907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938151" y="3444801"/>
            <a:ext cx="28067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i="1" spc="-50" dirty="0">
                <a:latin typeface="Times New Roman"/>
                <a:cs typeface="Times New Roman"/>
              </a:rPr>
              <a:t>O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787" y="2602434"/>
            <a:ext cx="264795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i="1" spc="-50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5071" y="1082601"/>
            <a:ext cx="24066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750" spc="-1465" dirty="0">
                <a:latin typeface="Times New Roman"/>
                <a:cs typeface="Times New Roman"/>
              </a:rPr>
              <a:t>~</a:t>
            </a:r>
            <a:r>
              <a:rPr sz="4125" i="1" spc="-37" baseline="-23232" dirty="0">
                <a:latin typeface="Times New Roman"/>
                <a:cs typeface="Times New Roman"/>
              </a:rPr>
              <a:t>x</a:t>
            </a:r>
            <a:endParaRPr sz="4125" baseline="-2323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2755" y="1201420"/>
            <a:ext cx="320040" cy="4502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750" i="1" spc="-50" dirty="0">
                <a:latin typeface="Times New Roman"/>
                <a:cs typeface="Times New Roman"/>
              </a:rPr>
              <a:t>M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83109" y="1741731"/>
            <a:ext cx="18224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i="1" spc="-50" dirty="0">
                <a:latin typeface="Times New Roman"/>
                <a:cs typeface="Times New Roman"/>
              </a:rPr>
              <a:t>y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3594" y="1294626"/>
            <a:ext cx="24765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1450" dirty="0">
                <a:latin typeface="Times New Roman"/>
                <a:cs typeface="Times New Roman"/>
              </a:rPr>
              <a:t>~</a:t>
            </a:r>
            <a:r>
              <a:rPr sz="4200" i="1" spc="-44" baseline="-22817" dirty="0">
                <a:latin typeface="Times New Roman"/>
                <a:cs typeface="Times New Roman"/>
              </a:rPr>
              <a:t>y</a:t>
            </a:r>
            <a:endParaRPr sz="4200" baseline="-2281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71453" y="3029966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162" y="0"/>
                </a:lnTo>
              </a:path>
            </a:pathLst>
          </a:custGeom>
          <a:ln w="126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24203" y="2778838"/>
            <a:ext cx="332105" cy="1102360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75"/>
              </a:spcBef>
            </a:pPr>
            <a:r>
              <a:rPr sz="2800" b="1" spc="-25" dirty="0">
                <a:latin typeface="Times New Roman"/>
                <a:cs typeface="Times New Roman"/>
              </a:rPr>
              <a:t>r</a:t>
            </a:r>
            <a:r>
              <a:rPr sz="3000" b="1" spc="-37" baseline="-19444" dirty="0">
                <a:latin typeface="Times New Roman"/>
                <a:cs typeface="Times New Roman"/>
              </a:rPr>
              <a:t>0</a:t>
            </a:r>
            <a:endParaRPr sz="3000" baseline="-19444">
              <a:latin typeface="Times New Roman"/>
              <a:cs typeface="Times New Roman"/>
            </a:endParaRPr>
          </a:p>
          <a:p>
            <a:pPr marL="55880">
              <a:lnSpc>
                <a:spcPct val="100000"/>
              </a:lnSpc>
              <a:spcBef>
                <a:spcPts val="885"/>
              </a:spcBef>
            </a:pPr>
            <a:r>
              <a:rPr sz="2800" i="1" spc="-50" dirty="0"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86196" y="3828737"/>
            <a:ext cx="14795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800735" algn="l"/>
                <a:tab pos="1317625" algn="l"/>
              </a:tabLst>
            </a:pPr>
            <a:r>
              <a:rPr sz="2500" dirty="0">
                <a:latin typeface="Symbol"/>
                <a:cs typeface="Symbol"/>
              </a:rPr>
              <a:t></a:t>
            </a:r>
            <a:r>
              <a:rPr sz="2500" spc="-150" dirty="0">
                <a:latin typeface="Times New Roman"/>
                <a:cs typeface="Times New Roman"/>
              </a:rPr>
              <a:t> </a:t>
            </a:r>
            <a:r>
              <a:rPr sz="3750" i="1" baseline="4444" dirty="0">
                <a:latin typeface="Times New Roman"/>
                <a:cs typeface="Times New Roman"/>
              </a:rPr>
              <a:t>x</a:t>
            </a:r>
            <a:r>
              <a:rPr sz="3750" i="1" spc="-465" baseline="4444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Symbol"/>
                <a:cs typeface="Symbol"/>
              </a:rPr>
              <a:t>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3750" baseline="1111" dirty="0">
                <a:latin typeface="Symbol"/>
                <a:cs typeface="Symbol"/>
              </a:rPr>
              <a:t></a:t>
            </a:r>
            <a:r>
              <a:rPr sz="3750" spc="-225" baseline="1111" dirty="0">
                <a:latin typeface="Times New Roman"/>
                <a:cs typeface="Times New Roman"/>
              </a:rPr>
              <a:t> </a:t>
            </a:r>
            <a:r>
              <a:rPr sz="3750" i="1" spc="-75" baseline="5555" dirty="0">
                <a:latin typeface="Times New Roman"/>
                <a:cs typeface="Times New Roman"/>
              </a:rPr>
              <a:t>x</a:t>
            </a:r>
            <a:r>
              <a:rPr sz="3750" i="1" baseline="5555" dirty="0">
                <a:latin typeface="Times New Roman"/>
                <a:cs typeface="Times New Roman"/>
              </a:rPr>
              <a:t>	</a:t>
            </a:r>
            <a:r>
              <a:rPr sz="3750" spc="-75" baseline="1111" dirty="0">
                <a:latin typeface="Symbol"/>
                <a:cs typeface="Symbol"/>
              </a:rPr>
              <a:t></a:t>
            </a:r>
            <a:endParaRPr sz="3750" baseline="1111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3978" y="4274609"/>
            <a:ext cx="58356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</a:t>
            </a:r>
            <a:r>
              <a:rPr sz="2500" spc="-114" dirty="0">
                <a:latin typeface="Times New Roman"/>
                <a:cs typeface="Times New Roman"/>
              </a:rPr>
              <a:t> </a:t>
            </a:r>
            <a:r>
              <a:rPr sz="3750" i="1" baseline="13333" dirty="0">
                <a:latin typeface="Times New Roman"/>
                <a:cs typeface="Times New Roman"/>
              </a:rPr>
              <a:t>y</a:t>
            </a:r>
            <a:r>
              <a:rPr sz="3750" i="1" spc="-307" baseline="13333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3978" y="3828737"/>
            <a:ext cx="58356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500" dirty="0">
                <a:latin typeface="Symbol"/>
                <a:cs typeface="Symbol"/>
              </a:rPr>
              <a:t></a:t>
            </a:r>
            <a:r>
              <a:rPr sz="2500" spc="-245" dirty="0">
                <a:latin typeface="Times New Roman"/>
                <a:cs typeface="Times New Roman"/>
              </a:rPr>
              <a:t> </a:t>
            </a:r>
            <a:r>
              <a:rPr sz="3750" spc="-1950" baseline="27777" dirty="0">
                <a:latin typeface="Times New Roman"/>
                <a:cs typeface="Times New Roman"/>
              </a:rPr>
              <a:t>~</a:t>
            </a:r>
            <a:r>
              <a:rPr sz="3750" i="1" baseline="4444" dirty="0">
                <a:latin typeface="Times New Roman"/>
                <a:cs typeface="Times New Roman"/>
              </a:rPr>
              <a:t>x</a:t>
            </a:r>
            <a:r>
              <a:rPr sz="3750" i="1" spc="-187" baseline="4444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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3978" y="4033735"/>
            <a:ext cx="242506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1866264" algn="l"/>
              </a:tabLst>
            </a:pPr>
            <a:r>
              <a:rPr sz="2500" dirty="0">
                <a:latin typeface="Symbol"/>
                <a:cs typeface="Symbol"/>
              </a:rPr>
              <a:t></a:t>
            </a:r>
            <a:r>
              <a:rPr sz="2500" spc="-200" dirty="0">
                <a:latin typeface="Times New Roman"/>
                <a:cs typeface="Times New Roman"/>
              </a:rPr>
              <a:t> </a:t>
            </a:r>
            <a:r>
              <a:rPr sz="3750" spc="209" baseline="-6666" dirty="0">
                <a:latin typeface="Times New Roman"/>
                <a:cs typeface="Times New Roman"/>
              </a:rPr>
              <a:t>~</a:t>
            </a:r>
            <a:r>
              <a:rPr sz="2500" spc="140" dirty="0">
                <a:latin typeface="Symbol"/>
                <a:cs typeface="Symbol"/>
              </a:rPr>
              <a:t>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3750" baseline="6666" dirty="0">
                <a:latin typeface="Symbol"/>
                <a:cs typeface="Symbol"/>
              </a:rPr>
              <a:t></a:t>
            </a:r>
            <a:r>
              <a:rPr sz="3750" spc="-44" baseline="6666" dirty="0">
                <a:latin typeface="Times New Roman"/>
                <a:cs typeface="Times New Roman"/>
              </a:rPr>
              <a:t> </a:t>
            </a:r>
            <a:r>
              <a:rPr sz="3750" b="1" baseline="6666" dirty="0">
                <a:latin typeface="Times New Roman"/>
                <a:cs typeface="Times New Roman"/>
              </a:rPr>
              <a:t>T</a:t>
            </a:r>
            <a:r>
              <a:rPr sz="2700" baseline="43209" dirty="0">
                <a:latin typeface="Symbol"/>
                <a:cs typeface="Symbol"/>
              </a:rPr>
              <a:t></a:t>
            </a:r>
            <a:r>
              <a:rPr sz="2700" baseline="43209" dirty="0">
                <a:latin typeface="Times New Roman"/>
                <a:cs typeface="Times New Roman"/>
              </a:rPr>
              <a:t>1</a:t>
            </a:r>
            <a:r>
              <a:rPr sz="2700" spc="44" baseline="43209" dirty="0">
                <a:latin typeface="Times New Roman"/>
                <a:cs typeface="Times New Roman"/>
              </a:rPr>
              <a:t> </a:t>
            </a:r>
            <a:r>
              <a:rPr sz="3750" spc="127" baseline="6666" dirty="0">
                <a:latin typeface="Symbol"/>
                <a:cs typeface="Symbol"/>
              </a:rPr>
              <a:t></a:t>
            </a:r>
            <a:r>
              <a:rPr sz="2500" spc="85" dirty="0">
                <a:latin typeface="Symbol"/>
                <a:cs typeface="Symbol"/>
              </a:rPr>
              <a:t>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</a:t>
            </a:r>
            <a:r>
              <a:rPr sz="2500" spc="-204" dirty="0">
                <a:latin typeface="Times New Roman"/>
                <a:cs typeface="Times New Roman"/>
              </a:rPr>
              <a:t> </a:t>
            </a:r>
            <a:r>
              <a:rPr sz="3750" baseline="6666" dirty="0">
                <a:latin typeface="Symbol"/>
                <a:cs typeface="Symbol"/>
              </a:rPr>
              <a:t></a:t>
            </a:r>
            <a:r>
              <a:rPr sz="3750" spc="-419" baseline="6666" dirty="0">
                <a:latin typeface="Times New Roman"/>
                <a:cs typeface="Times New Roman"/>
              </a:rPr>
              <a:t> </a:t>
            </a:r>
            <a:r>
              <a:rPr sz="3750" spc="-75" baseline="1111" dirty="0">
                <a:latin typeface="Symbol"/>
                <a:cs typeface="Symbol"/>
              </a:rPr>
              <a:t></a:t>
            </a:r>
            <a:endParaRPr sz="3750" baseline="1111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78011" y="3876651"/>
            <a:ext cx="50419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800" dirty="0">
                <a:latin typeface="Times New Roman"/>
                <a:cs typeface="Times New Roman"/>
              </a:rPr>
              <a:t>0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3750" baseline="-26666" dirty="0">
                <a:latin typeface="Symbol"/>
                <a:cs typeface="Symbol"/>
              </a:rPr>
              <a:t></a:t>
            </a:r>
            <a:r>
              <a:rPr sz="3750" spc="-367" baseline="-26666" dirty="0">
                <a:latin typeface="Times New Roman"/>
                <a:cs typeface="Times New Roman"/>
              </a:rPr>
              <a:t> </a:t>
            </a:r>
            <a:r>
              <a:rPr sz="3225" spc="-75" baseline="-23255" dirty="0">
                <a:latin typeface="Times New Roman"/>
                <a:cs typeface="Times New Roman"/>
              </a:rPr>
              <a:t>,</a:t>
            </a:r>
            <a:endParaRPr sz="3225" baseline="-2325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1735" y="5502073"/>
            <a:ext cx="8475980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Формулу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(14)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формулой</a:t>
            </a:r>
            <a:r>
              <a:rPr sz="2400" b="1" i="1" spc="12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преобразования</a:t>
            </a:r>
            <a:r>
              <a:rPr sz="2400" b="1" i="1" spc="12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при</a:t>
            </a:r>
            <a:r>
              <a:rPr sz="2400" b="1" i="1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переходе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к</a:t>
            </a:r>
            <a:r>
              <a:rPr sz="2400" b="1" i="1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новой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системе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i="1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2111" y="157404"/>
            <a:ext cx="8475345" cy="10483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5080" indent="-342900" algn="just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Times New Roman"/>
                <a:cs typeface="Times New Roman"/>
              </a:rPr>
              <a:t>в)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Пусть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заданы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декартовы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прямоугольные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системы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 </a:t>
            </a:r>
            <a:r>
              <a:rPr sz="2400" i="1" dirty="0">
                <a:latin typeface="Times New Roman"/>
                <a:cs typeface="Times New Roman"/>
              </a:rPr>
              <a:t>xOy</a:t>
            </a:r>
            <a:r>
              <a:rPr sz="2400" i="1" spc="36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365" dirty="0">
                <a:latin typeface="Times New Roman"/>
                <a:cs typeface="Times New Roman"/>
              </a:rPr>
              <a:t>   </a:t>
            </a:r>
            <a:r>
              <a:rPr sz="2400" i="1" dirty="0">
                <a:latin typeface="Times New Roman"/>
                <a:cs typeface="Times New Roman"/>
              </a:rPr>
              <a:t>x̃Cỹ</a:t>
            </a:r>
            <a:r>
              <a:rPr sz="2400" i="1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такие,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130" dirty="0">
                <a:latin typeface="Times New Roman"/>
                <a:cs typeface="Times New Roman"/>
              </a:rPr>
              <a:t>  </a:t>
            </a:r>
            <a:r>
              <a:rPr sz="2400" i="1" dirty="0">
                <a:latin typeface="Times New Roman"/>
                <a:cs typeface="Times New Roman"/>
              </a:rPr>
              <a:t>x̃Cỹ</a:t>
            </a:r>
            <a:r>
              <a:rPr sz="2400" i="1" spc="36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смещена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1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развернута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по </a:t>
            </a:r>
            <a:r>
              <a:rPr sz="2400" dirty="0">
                <a:latin typeface="Times New Roman"/>
                <a:cs typeface="Times New Roman"/>
              </a:rPr>
              <a:t>отношению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xOy</a:t>
            </a:r>
            <a:r>
              <a:rPr sz="2400" i="1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(т.е.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общий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случай)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86196" y="4116941"/>
            <a:ext cx="1479550" cy="111696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90"/>
              </a:spcBef>
              <a:tabLst>
                <a:tab pos="800735" algn="l"/>
              </a:tabLst>
            </a:pPr>
            <a:r>
              <a:rPr sz="3750" baseline="1111" dirty="0">
                <a:latin typeface="Symbol"/>
                <a:cs typeface="Symbol"/>
              </a:rPr>
              <a:t></a:t>
            </a:r>
            <a:r>
              <a:rPr sz="3750" spc="-172" baseline="1111" dirty="0">
                <a:latin typeface="Times New Roman"/>
                <a:cs typeface="Times New Roman"/>
              </a:rPr>
              <a:t> </a:t>
            </a:r>
            <a:r>
              <a:rPr sz="3750" i="1" baseline="13333" dirty="0">
                <a:latin typeface="Times New Roman"/>
                <a:cs typeface="Times New Roman"/>
              </a:rPr>
              <a:t>y</a:t>
            </a:r>
            <a:r>
              <a:rPr sz="3750" i="1" spc="-517" baseline="13333" dirty="0">
                <a:latin typeface="Times New Roman"/>
                <a:cs typeface="Times New Roman"/>
              </a:rPr>
              <a:t> </a:t>
            </a:r>
            <a:r>
              <a:rPr sz="3750" spc="-75" baseline="1111" dirty="0">
                <a:latin typeface="Symbol"/>
                <a:cs typeface="Symbol"/>
              </a:rPr>
              <a:t></a:t>
            </a:r>
            <a:r>
              <a:rPr sz="3750" baseline="1111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</a:t>
            </a:r>
            <a:r>
              <a:rPr sz="2500" spc="-95" dirty="0">
                <a:latin typeface="Times New Roman"/>
                <a:cs typeface="Times New Roman"/>
              </a:rPr>
              <a:t> </a:t>
            </a:r>
            <a:r>
              <a:rPr sz="3750" i="1" baseline="14444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0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  <a:p>
            <a:pPr marL="259079">
              <a:lnSpc>
                <a:spcPct val="100000"/>
              </a:lnSpc>
              <a:spcBef>
                <a:spcPts val="1295"/>
              </a:spcBef>
            </a:pPr>
            <a:r>
              <a:rPr sz="2500" spc="-20" dirty="0">
                <a:latin typeface="Times New Roman"/>
                <a:cs typeface="Times New Roman"/>
              </a:rPr>
              <a:t>(14)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32895" y="5105637"/>
            <a:ext cx="1841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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7495" y="5006061"/>
            <a:ext cx="4461510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541020" algn="l"/>
                <a:tab pos="862330" algn="l"/>
                <a:tab pos="2200910" algn="l"/>
                <a:tab pos="2521585" algn="l"/>
                <a:tab pos="3693795" algn="l"/>
                <a:tab pos="4045585" algn="l"/>
              </a:tabLst>
            </a:pPr>
            <a:r>
              <a:rPr sz="3750" spc="-592" baseline="25555" dirty="0">
                <a:latin typeface="Symbol"/>
                <a:cs typeface="Symbol"/>
              </a:rPr>
              <a:t></a:t>
            </a:r>
            <a:r>
              <a:rPr sz="3750" spc="-592" baseline="21111" dirty="0">
                <a:latin typeface="Times New Roman"/>
                <a:cs typeface="Times New Roman"/>
              </a:rPr>
              <a:t>~</a:t>
            </a:r>
            <a:r>
              <a:rPr sz="2500" i="1" spc="-395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0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14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spc="-10" dirty="0">
                <a:latin typeface="Times New Roman"/>
                <a:cs typeface="Times New Roman"/>
              </a:rPr>
              <a:t>y</a:t>
            </a:r>
            <a:r>
              <a:rPr sz="2700" spc="-15" baseline="-20061" dirty="0">
                <a:latin typeface="Times New Roman"/>
                <a:cs typeface="Times New Roman"/>
              </a:rPr>
              <a:t>0</a:t>
            </a:r>
            <a:r>
              <a:rPr sz="2700" spc="-187" baseline="-20061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07495" y="4605994"/>
            <a:ext cx="4449445" cy="431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541655" algn="l"/>
                <a:tab pos="952500" algn="l"/>
                <a:tab pos="2200910" algn="l"/>
                <a:tab pos="2539365" algn="l"/>
                <a:tab pos="3693795" algn="l"/>
                <a:tab pos="4029075" algn="l"/>
              </a:tabLst>
            </a:pPr>
            <a:r>
              <a:rPr sz="3750" spc="-630" baseline="-4444" dirty="0">
                <a:latin typeface="Symbol"/>
                <a:cs typeface="Symbol"/>
              </a:rPr>
              <a:t></a:t>
            </a:r>
            <a:r>
              <a:rPr sz="3750" spc="-630" baseline="21111" dirty="0">
                <a:latin typeface="Times New Roman"/>
                <a:cs typeface="Times New Roman"/>
              </a:rPr>
              <a:t>~</a:t>
            </a:r>
            <a:r>
              <a:rPr sz="2500" i="1" spc="-42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cos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16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</a:t>
            </a:r>
            <a:r>
              <a:rPr sz="2500" dirty="0">
                <a:latin typeface="Times New Roman"/>
                <a:cs typeface="Times New Roman"/>
              </a:rPr>
              <a:t>	sin</a:t>
            </a:r>
            <a:r>
              <a:rPr sz="2650" dirty="0">
                <a:latin typeface="Symbol"/>
                <a:cs typeface="Symbol"/>
              </a:rPr>
              <a:t></a:t>
            </a:r>
            <a:r>
              <a:rPr sz="265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y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x</a:t>
            </a:r>
            <a:r>
              <a:rPr sz="2700" baseline="-20061" dirty="0">
                <a:latin typeface="Times New Roman"/>
                <a:cs typeface="Times New Roman"/>
              </a:rPr>
              <a:t>0</a:t>
            </a:r>
            <a:r>
              <a:rPr sz="2700" spc="-142" baseline="-20061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,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06368" y="4823764"/>
            <a:ext cx="3416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</a:t>
            </a:r>
            <a:endParaRPr sz="2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983" y="277801"/>
            <a:ext cx="8733155" cy="513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algn="just">
              <a:lnSpc>
                <a:spcPts val="2735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Рассмотрим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endParaRPr sz="2400">
              <a:latin typeface="Times New Roman"/>
              <a:cs typeface="Times New Roman"/>
            </a:endParaRPr>
          </a:p>
          <a:p>
            <a:pPr marL="1905000" algn="just">
              <a:lnSpc>
                <a:spcPts val="2585"/>
              </a:lnSpc>
              <a:tabLst>
                <a:tab pos="8085455" algn="l"/>
              </a:tabLst>
            </a:pPr>
            <a:r>
              <a:rPr sz="2400" i="1" dirty="0">
                <a:latin typeface="Times New Roman"/>
                <a:cs typeface="Times New Roman"/>
              </a:rPr>
              <a:t>Ax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77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Bxy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Cy</a:t>
            </a:r>
            <a:r>
              <a:rPr sz="2400" baseline="24305" dirty="0">
                <a:latin typeface="Times New Roman"/>
                <a:cs typeface="Times New Roman"/>
              </a:rPr>
              <a:t>2</a:t>
            </a:r>
            <a:r>
              <a:rPr sz="2400" spc="284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Dx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i="1" dirty="0">
                <a:latin typeface="Times New Roman"/>
                <a:cs typeface="Times New Roman"/>
              </a:rPr>
              <a:t>Ey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(15)</a:t>
            </a:r>
            <a:endParaRPr sz="2400">
              <a:latin typeface="Times New Roman"/>
              <a:cs typeface="Times New Roman"/>
            </a:endParaRPr>
          </a:p>
          <a:p>
            <a:pPr marL="434975" marR="120014" indent="-283210" algn="just">
              <a:lnSpc>
                <a:spcPct val="89900"/>
              </a:lnSpc>
              <a:spcBef>
                <a:spcPts val="145"/>
              </a:spcBef>
            </a:pPr>
            <a:r>
              <a:rPr sz="2400" dirty="0">
                <a:latin typeface="Times New Roman"/>
                <a:cs typeface="Times New Roman"/>
              </a:rPr>
              <a:t>Каноническая</a:t>
            </a:r>
            <a:r>
              <a:rPr sz="2400" spc="1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1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42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(15)</a:t>
            </a:r>
            <a:r>
              <a:rPr sz="2400" spc="405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развернута </a:t>
            </a:r>
            <a:r>
              <a:rPr sz="2400" dirty="0">
                <a:latin typeface="Times New Roman"/>
                <a:cs typeface="Times New Roman"/>
              </a:rPr>
              <a:t>относительно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заданной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угол</a:t>
            </a:r>
            <a:r>
              <a:rPr sz="2400" spc="5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Symbol"/>
                <a:cs typeface="Symbol"/>
              </a:rPr>
              <a:t>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начало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смещено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dirty="0">
                <a:latin typeface="Times New Roman"/>
                <a:cs typeface="Times New Roman"/>
              </a:rPr>
              <a:t>некоторую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точку.</a:t>
            </a:r>
            <a:endParaRPr sz="2400">
              <a:latin typeface="Times New Roman"/>
              <a:cs typeface="Times New Roman"/>
            </a:endParaRPr>
          </a:p>
          <a:p>
            <a:pPr marL="434975" marR="120650" indent="-283210" algn="just">
              <a:lnSpc>
                <a:spcPct val="89900"/>
              </a:lnSpc>
              <a:spcBef>
                <a:spcPts val="570"/>
              </a:spcBef>
            </a:pPr>
            <a:r>
              <a:rPr sz="2400" dirty="0">
                <a:latin typeface="Times New Roman"/>
                <a:cs typeface="Times New Roman"/>
              </a:rPr>
              <a:t>Чтобы</a:t>
            </a:r>
            <a:r>
              <a:rPr sz="2400" spc="409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построить</a:t>
            </a:r>
            <a:r>
              <a:rPr sz="2400" spc="4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кривую</a:t>
            </a:r>
            <a:r>
              <a:rPr sz="2400" spc="415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2-</a:t>
            </a:r>
            <a:r>
              <a:rPr sz="2400" dirty="0">
                <a:latin typeface="Times New Roman"/>
                <a:cs typeface="Times New Roman"/>
              </a:rPr>
              <a:t>го</a:t>
            </a:r>
            <a:r>
              <a:rPr sz="2400" spc="4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порядка</a:t>
            </a:r>
            <a:r>
              <a:rPr sz="2400" spc="4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4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общем</a:t>
            </a:r>
            <a:r>
              <a:rPr sz="2400" spc="409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случае </a:t>
            </a:r>
            <a:r>
              <a:rPr sz="2400" dirty="0">
                <a:latin typeface="Times New Roman"/>
                <a:cs typeface="Times New Roman"/>
              </a:rPr>
              <a:t>необходимо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найти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каноническую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spc="-50" dirty="0">
                <a:latin typeface="Times New Roman"/>
                <a:cs typeface="Times New Roman"/>
              </a:rPr>
              <a:t>и 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этой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координат.</a:t>
            </a:r>
            <a:endParaRPr sz="2400">
              <a:latin typeface="Times New Roman"/>
              <a:cs typeface="Times New Roman"/>
            </a:endParaRPr>
          </a:p>
          <a:p>
            <a:pPr marL="152400" algn="just">
              <a:lnSpc>
                <a:spcPts val="2735"/>
              </a:lnSpc>
              <a:spcBef>
                <a:spcPts val="284"/>
              </a:spcBef>
            </a:pPr>
            <a:r>
              <a:rPr sz="2400" dirty="0">
                <a:latin typeface="Times New Roman"/>
                <a:cs typeface="Times New Roman"/>
              </a:rPr>
              <a:t>Это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делают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этапа:</a:t>
            </a:r>
            <a:endParaRPr sz="2400">
              <a:latin typeface="Times New Roman"/>
              <a:cs typeface="Times New Roman"/>
            </a:endParaRPr>
          </a:p>
          <a:p>
            <a:pPr marL="434340" marR="121920" indent="387350" algn="just">
              <a:lnSpc>
                <a:spcPct val="90400"/>
              </a:lnSpc>
              <a:spcBef>
                <a:spcPts val="130"/>
              </a:spcBef>
              <a:buAutoNum type="arabicParenR"/>
              <a:tabLst>
                <a:tab pos="821690" algn="l"/>
              </a:tabLst>
            </a:pPr>
            <a:r>
              <a:rPr sz="2400" dirty="0">
                <a:latin typeface="Times New Roman"/>
                <a:cs typeface="Times New Roman"/>
              </a:rPr>
              <a:t>Ищут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координат,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не </a:t>
            </a:r>
            <a:r>
              <a:rPr sz="2400" dirty="0">
                <a:latin typeface="Times New Roman"/>
                <a:cs typeface="Times New Roman"/>
              </a:rPr>
              <a:t>содержит</a:t>
            </a:r>
            <a:r>
              <a:rPr sz="2400" spc="53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слагаемого</a:t>
            </a:r>
            <a:r>
              <a:rPr sz="2400" spc="53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53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произведением</a:t>
            </a:r>
            <a:r>
              <a:rPr sz="2400" spc="530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переменных (разворачивают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координатные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оси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угол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Symbol"/>
                <a:cs typeface="Symbol"/>
              </a:rPr>
              <a:t></a:t>
            </a:r>
            <a:r>
              <a:rPr sz="2400" spc="-25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 marL="434340" marR="119380" indent="-53975" algn="just">
              <a:lnSpc>
                <a:spcPts val="2590"/>
              </a:lnSpc>
              <a:buAutoNum type="arabicParenR"/>
              <a:tabLst>
                <a:tab pos="434340" algn="l"/>
                <a:tab pos="815340" algn="l"/>
              </a:tabLst>
            </a:pPr>
            <a:r>
              <a:rPr sz="2400" dirty="0">
                <a:latin typeface="Times New Roman"/>
                <a:cs typeface="Times New Roman"/>
              </a:rPr>
              <a:t>	Приводят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полученное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1)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виду</a:t>
            </a:r>
            <a:r>
              <a:rPr sz="2400" spc="33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(10)</a:t>
            </a:r>
            <a:r>
              <a:rPr sz="2400" spc="315" dirty="0">
                <a:latin typeface="Times New Roman"/>
                <a:cs typeface="Times New Roman"/>
              </a:rPr>
              <a:t>   </a:t>
            </a:r>
            <a:r>
              <a:rPr sz="2400" spc="-50" dirty="0">
                <a:latin typeface="Times New Roman"/>
                <a:cs typeface="Times New Roman"/>
              </a:rPr>
              <a:t>и </a:t>
            </a:r>
            <a:r>
              <a:rPr sz="2400" dirty="0">
                <a:latin typeface="Times New Roman"/>
                <a:cs typeface="Times New Roman"/>
              </a:rPr>
              <a:t>сдвигают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точку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Полученная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система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каноническая.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683" y="901953"/>
            <a:ext cx="2026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2895" algn="l"/>
              </a:tabLst>
            </a:pPr>
            <a:r>
              <a:rPr sz="2400" u="none" spc="-10" dirty="0"/>
              <a:t>Уравнение</a:t>
            </a:r>
            <a:r>
              <a:rPr sz="2400" u="none" dirty="0"/>
              <a:t>	</a:t>
            </a:r>
            <a:r>
              <a:rPr sz="2400" u="none" spc="-20" dirty="0"/>
              <a:t>(1):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3575697" y="1678939"/>
            <a:ext cx="351790" cy="0"/>
          </a:xfrm>
          <a:custGeom>
            <a:avLst/>
            <a:gdLst/>
            <a:ahLst/>
            <a:cxnLst/>
            <a:rect l="l" t="t" r="r" b="b"/>
            <a:pathLst>
              <a:path w="351789">
                <a:moveTo>
                  <a:pt x="0" y="0"/>
                </a:moveTo>
                <a:lnTo>
                  <a:pt x="351282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59973" y="1678939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68870" y="1427614"/>
            <a:ext cx="1143635" cy="408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1500"/>
              </a:lnSpc>
              <a:spcBef>
                <a:spcPts val="105"/>
              </a:spcBef>
            </a:pPr>
            <a:r>
              <a:rPr sz="2500" dirty="0">
                <a:latin typeface="Symbol"/>
                <a:cs typeface="Symbol"/>
              </a:rPr>
              <a:t></a:t>
            </a:r>
            <a:r>
              <a:rPr sz="2500" spc="350" dirty="0">
                <a:latin typeface="Times New Roman"/>
                <a:cs typeface="Times New Roman"/>
              </a:rPr>
              <a:t> </a:t>
            </a:r>
            <a:r>
              <a:rPr sz="3750" i="1" baseline="34444" dirty="0">
                <a:latin typeface="Times New Roman"/>
                <a:cs typeface="Times New Roman"/>
              </a:rPr>
              <a:t>y</a:t>
            </a:r>
            <a:r>
              <a:rPr sz="3750" i="1" spc="-607" baseline="34444" dirty="0">
                <a:latin typeface="Times New Roman"/>
                <a:cs typeface="Times New Roman"/>
              </a:rPr>
              <a:t> </a:t>
            </a:r>
            <a:r>
              <a:rPr sz="2400" baseline="93750" dirty="0">
                <a:latin typeface="Times New Roman"/>
                <a:cs typeface="Times New Roman"/>
              </a:rPr>
              <a:t>2</a:t>
            </a:r>
            <a:r>
              <a:rPr sz="2400" spc="142" baseline="93750" dirty="0">
                <a:latin typeface="Times New Roman"/>
                <a:cs typeface="Times New Roman"/>
              </a:rPr>
              <a:t>  </a:t>
            </a:r>
            <a:r>
              <a:rPr sz="2500" spc="-6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  <a:p>
            <a:pPr marR="30480" algn="r">
              <a:lnSpc>
                <a:spcPts val="1500"/>
              </a:lnSpc>
            </a:pP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3537" y="1547248"/>
            <a:ext cx="1072515" cy="408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739140" algn="l"/>
              </a:tabLst>
            </a:pPr>
            <a:r>
              <a:rPr sz="3750" i="1" spc="104" baseline="-24444" dirty="0">
                <a:latin typeface="Times New Roman"/>
                <a:cs typeface="Times New Roman"/>
              </a:rPr>
              <a:t>a</a:t>
            </a:r>
            <a:r>
              <a:rPr sz="1600" spc="70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3750" i="1" spc="82" baseline="-24444" dirty="0">
                <a:latin typeface="Times New Roman"/>
                <a:cs typeface="Times New Roman"/>
              </a:rPr>
              <a:t>b</a:t>
            </a:r>
            <a:r>
              <a:rPr sz="1600" spc="5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3762" y="1085548"/>
            <a:ext cx="343535" cy="408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750" i="1" spc="97" baseline="-25555" dirty="0">
                <a:latin typeface="Times New Roman"/>
                <a:cs typeface="Times New Roman"/>
              </a:rPr>
              <a:t>x</a:t>
            </a:r>
            <a:r>
              <a:rPr sz="1600" spc="6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005" y="2273553"/>
            <a:ext cx="8196580" cy="1084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каноническим</a:t>
            </a:r>
            <a:r>
              <a:rPr sz="2400" b="1" i="1" spc="-7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уравнением</a:t>
            </a:r>
            <a:r>
              <a:rPr sz="2400" b="1" i="1" spc="-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эллипса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2580"/>
              </a:lnSpc>
              <a:spcBef>
                <a:spcPts val="330"/>
              </a:spcBef>
            </a:pPr>
            <a:r>
              <a:rPr sz="2400" dirty="0">
                <a:latin typeface="Times New Roman"/>
                <a:cs typeface="Times New Roman"/>
              </a:rPr>
              <a:t>Система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координат,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которой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такое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уравнение, </a:t>
            </a:r>
            <a:r>
              <a:rPr sz="2400" dirty="0">
                <a:latin typeface="Times New Roman"/>
                <a:cs typeface="Times New Roman"/>
              </a:rPr>
              <a:t>называется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канонической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системой</a:t>
            </a:r>
            <a:r>
              <a:rPr sz="2400" b="1" i="1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координат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131" y="338073"/>
            <a:ext cx="7399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62555" algn="l"/>
                <a:tab pos="5528310" algn="l"/>
              </a:tabLst>
            </a:pPr>
            <a:r>
              <a:rPr sz="2400" u="none" spc="-10" dirty="0"/>
              <a:t>ИССЛЕДОВАНИЕ</a:t>
            </a:r>
            <a:r>
              <a:rPr sz="2400" u="none" dirty="0"/>
              <a:t>	</a:t>
            </a:r>
            <a:r>
              <a:rPr sz="2400" u="none" spc="-10" dirty="0"/>
              <a:t>КАНОНИЧЕСКОГО</a:t>
            </a:r>
            <a:r>
              <a:rPr sz="2400" u="none" dirty="0"/>
              <a:t>	</a:t>
            </a:r>
            <a:r>
              <a:rPr sz="2400" u="none" spc="-10" dirty="0"/>
              <a:t>УРАВНЕНИЯ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35464" y="5563565"/>
            <a:ext cx="2505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Исследуем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кривую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8301" y="5563565"/>
            <a:ext cx="3607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методами,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разработанными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364" y="6020765"/>
            <a:ext cx="3552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математическом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анализе: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04753" y="458444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652784" y="4288409"/>
            <a:ext cx="1153795" cy="403860"/>
            <a:chOff x="4652784" y="4288409"/>
            <a:chExt cx="1153795" cy="403860"/>
          </a:xfrm>
        </p:grpSpPr>
        <p:sp>
          <p:nvSpPr>
            <p:cNvPr id="8" name="object 8"/>
            <p:cNvSpPr/>
            <p:nvPr/>
          </p:nvSpPr>
          <p:spPr>
            <a:xfrm>
              <a:off x="4658499" y="4537964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29">
                  <a:moveTo>
                    <a:pt x="0" y="23622"/>
                  </a:moveTo>
                  <a:lnTo>
                    <a:pt x="41910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00409" y="4544060"/>
              <a:ext cx="60960" cy="136525"/>
            </a:xfrm>
            <a:custGeom>
              <a:avLst/>
              <a:gdLst/>
              <a:ahLst/>
              <a:cxnLst/>
              <a:rect l="l" t="t" r="r" b="b"/>
              <a:pathLst>
                <a:path w="60960" h="136525">
                  <a:moveTo>
                    <a:pt x="0" y="0"/>
                  </a:moveTo>
                  <a:lnTo>
                    <a:pt x="60960" y="136398"/>
                  </a:lnTo>
                </a:path>
              </a:pathLst>
            </a:custGeom>
            <a:ln w="228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67465" y="4294124"/>
              <a:ext cx="1038860" cy="386715"/>
            </a:xfrm>
            <a:custGeom>
              <a:avLst/>
              <a:gdLst/>
              <a:ahLst/>
              <a:cxnLst/>
              <a:rect l="l" t="t" r="r" b="b"/>
              <a:pathLst>
                <a:path w="1038860" h="386714">
                  <a:moveTo>
                    <a:pt x="0" y="386334"/>
                  </a:moveTo>
                  <a:lnTo>
                    <a:pt x="76962" y="0"/>
                  </a:lnTo>
                </a:path>
                <a:path w="1038860" h="386714">
                  <a:moveTo>
                    <a:pt x="76962" y="0"/>
                  </a:moveTo>
                  <a:lnTo>
                    <a:pt x="1038606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22764" y="424332"/>
            <a:ext cx="8506460" cy="4565650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342265" algn="ctr">
              <a:lnSpc>
                <a:spcPct val="100000"/>
              </a:lnSpc>
              <a:spcBef>
                <a:spcPts val="1720"/>
              </a:spcBef>
            </a:pPr>
            <a:r>
              <a:rPr sz="2400" spc="-10" dirty="0">
                <a:latin typeface="Times New Roman"/>
                <a:cs typeface="Times New Roman"/>
              </a:rPr>
              <a:t>ЭЛЛИПСА</a:t>
            </a:r>
            <a:endParaRPr sz="2400">
              <a:latin typeface="Times New Roman"/>
              <a:cs typeface="Times New Roman"/>
            </a:endParaRPr>
          </a:p>
          <a:p>
            <a:pPr marL="361950" indent="-335915" algn="just">
              <a:lnSpc>
                <a:spcPts val="2590"/>
              </a:lnSpc>
              <a:spcBef>
                <a:spcPts val="1620"/>
              </a:spcBef>
              <a:buAutoNum type="arabicParenR"/>
              <a:tabLst>
                <a:tab pos="361950" algn="l"/>
              </a:tabLst>
            </a:pPr>
            <a:r>
              <a:rPr sz="2400" dirty="0">
                <a:latin typeface="Times New Roman"/>
                <a:cs typeface="Times New Roman"/>
              </a:rPr>
              <a:t>Эллипс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лежит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внутри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прямоугольника,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ограниченного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Symbol"/>
                <a:cs typeface="Symbol"/>
              </a:rPr>
              <a:t></a:t>
            </a:r>
            <a:r>
              <a:rPr sz="2400" i="1" spc="-25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368935" algn="just">
              <a:lnSpc>
                <a:spcPts val="2425"/>
              </a:lnSpc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Symbol"/>
                <a:cs typeface="Symbol"/>
              </a:rPr>
              <a:t></a:t>
            </a:r>
            <a:r>
              <a:rPr sz="2400" i="1" spc="-25" dirty="0">
                <a:latin typeface="Times New Roman"/>
                <a:cs typeface="Times New Roman"/>
              </a:rPr>
              <a:t>b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65125" marR="18415" indent="-339725" algn="just">
              <a:lnSpc>
                <a:spcPct val="80000"/>
              </a:lnSpc>
              <a:spcBef>
                <a:spcPts val="409"/>
              </a:spcBef>
              <a:buAutoNum type="arabicParenR" startAt="2"/>
              <a:tabLst>
                <a:tab pos="368935" algn="l"/>
              </a:tabLst>
            </a:pPr>
            <a:r>
              <a:rPr sz="2400" dirty="0">
                <a:latin typeface="Times New Roman"/>
                <a:cs typeface="Times New Roman"/>
              </a:rPr>
              <a:t>Эллипс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центр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(начало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координат)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две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оси 	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(оси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</a:t>
            </a:r>
            <a:r>
              <a:rPr sz="2400" i="1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Oy</a:t>
            </a:r>
            <a:r>
              <a:rPr sz="2400" spc="-20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 marL="368935" algn="just">
              <a:lnSpc>
                <a:spcPts val="2435"/>
              </a:lnSpc>
            </a:pPr>
            <a:r>
              <a:rPr sz="2400" dirty="0">
                <a:latin typeface="Times New Roman"/>
                <a:cs typeface="Times New Roman"/>
              </a:rPr>
              <a:t>Центр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центром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эллипса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68300" marR="17780" algn="just">
              <a:lnSpc>
                <a:spcPct val="79900"/>
              </a:lnSpc>
              <a:spcBef>
                <a:spcPts val="430"/>
              </a:spcBef>
            </a:pP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симметрии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проходящую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через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(ось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i="1" spc="-25" dirty="0">
                <a:latin typeface="Times New Roman"/>
                <a:cs typeface="Times New Roman"/>
              </a:rPr>
              <a:t>Ox</a:t>
            </a:r>
            <a:r>
              <a:rPr sz="2400" spc="-25" dirty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большой</a:t>
            </a:r>
            <a:r>
              <a:rPr sz="2400" b="1" i="1" spc="100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(или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фокальной)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осью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симметрии,</a:t>
            </a:r>
            <a:r>
              <a:rPr sz="2400" spc="325" dirty="0">
                <a:latin typeface="Times New Roman"/>
                <a:cs typeface="Times New Roman"/>
              </a:rPr>
              <a:t>   </a:t>
            </a:r>
            <a:r>
              <a:rPr sz="2400" spc="-50" dirty="0">
                <a:latin typeface="Times New Roman"/>
                <a:cs typeface="Times New Roman"/>
              </a:rPr>
              <a:t>а </a:t>
            </a:r>
            <a:r>
              <a:rPr sz="2400" dirty="0">
                <a:latin typeface="Times New Roman"/>
                <a:cs typeface="Times New Roman"/>
              </a:rPr>
              <a:t>вторую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(ось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малой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осью.</a:t>
            </a:r>
            <a:endParaRPr sz="2400">
              <a:latin typeface="Times New Roman"/>
              <a:cs typeface="Times New Roman"/>
            </a:endParaRPr>
          </a:p>
          <a:p>
            <a:pPr marL="353695" indent="-328295" algn="just">
              <a:lnSpc>
                <a:spcPts val="2585"/>
              </a:lnSpc>
              <a:buAutoNum type="arabicParenR" startAt="3"/>
              <a:tabLst>
                <a:tab pos="353695" algn="l"/>
              </a:tabLst>
            </a:pPr>
            <a:r>
              <a:rPr sz="2400" dirty="0">
                <a:latin typeface="Times New Roman"/>
                <a:cs typeface="Times New Roman"/>
              </a:rPr>
              <a:t>Из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уравнения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получаем:</a:t>
            </a:r>
            <a:endParaRPr sz="2400">
              <a:latin typeface="Times New Roman"/>
              <a:cs typeface="Times New Roman"/>
            </a:endParaRPr>
          </a:p>
          <a:p>
            <a:pPr marL="332105" algn="ctr">
              <a:lnSpc>
                <a:spcPts val="2475"/>
              </a:lnSpc>
              <a:spcBef>
                <a:spcPts val="2275"/>
              </a:spcBef>
              <a:tabLst>
                <a:tab pos="1480185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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3750" i="1" spc="-75" baseline="35555" dirty="0">
                <a:latin typeface="Times New Roman"/>
                <a:cs typeface="Times New Roman"/>
              </a:rPr>
              <a:t>b</a:t>
            </a:r>
            <a:r>
              <a:rPr sz="3750" i="1" baseline="35555" dirty="0">
                <a:latin typeface="Times New Roman"/>
                <a:cs typeface="Times New Roman"/>
              </a:rPr>
              <a:t>	</a:t>
            </a:r>
            <a:r>
              <a:rPr sz="2500" i="1" spc="65" dirty="0">
                <a:latin typeface="Times New Roman"/>
                <a:cs typeface="Times New Roman"/>
              </a:rPr>
              <a:t>a</a:t>
            </a:r>
            <a:r>
              <a:rPr sz="2700" spc="97" baseline="35493" dirty="0">
                <a:latin typeface="Times New Roman"/>
                <a:cs typeface="Times New Roman"/>
              </a:rPr>
              <a:t>2</a:t>
            </a:r>
            <a:r>
              <a:rPr sz="2700" spc="352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i="1" spc="30" dirty="0">
                <a:latin typeface="Times New Roman"/>
                <a:cs typeface="Times New Roman"/>
              </a:rPr>
              <a:t>x</a:t>
            </a:r>
            <a:r>
              <a:rPr sz="2700" spc="44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  <a:p>
            <a:pPr marR="137795" algn="ctr">
              <a:lnSpc>
                <a:spcPts val="2475"/>
              </a:lnSpc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01783" y="578612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834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49052" y="5490083"/>
            <a:ext cx="1152525" cy="403860"/>
            <a:chOff x="3749052" y="5490083"/>
            <a:chExt cx="1152525" cy="403860"/>
          </a:xfrm>
        </p:grpSpPr>
        <p:sp>
          <p:nvSpPr>
            <p:cNvPr id="14" name="object 14"/>
            <p:cNvSpPr/>
            <p:nvPr/>
          </p:nvSpPr>
          <p:spPr>
            <a:xfrm>
              <a:off x="3754767" y="5739638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79" h="24129">
                  <a:moveTo>
                    <a:pt x="0" y="23622"/>
                  </a:moveTo>
                  <a:lnTo>
                    <a:pt x="42672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97439" y="5745734"/>
              <a:ext cx="60325" cy="136525"/>
            </a:xfrm>
            <a:custGeom>
              <a:avLst/>
              <a:gdLst/>
              <a:ahLst/>
              <a:cxnLst/>
              <a:rect l="l" t="t" r="r" b="b"/>
              <a:pathLst>
                <a:path w="60325" h="136525">
                  <a:moveTo>
                    <a:pt x="0" y="0"/>
                  </a:moveTo>
                  <a:lnTo>
                    <a:pt x="60197" y="136398"/>
                  </a:lnTo>
                </a:path>
              </a:pathLst>
            </a:custGeom>
            <a:ln w="228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63733" y="5495798"/>
              <a:ext cx="1038225" cy="386715"/>
            </a:xfrm>
            <a:custGeom>
              <a:avLst/>
              <a:gdLst/>
              <a:ahLst/>
              <a:cxnLst/>
              <a:rect l="l" t="t" r="r" b="b"/>
              <a:pathLst>
                <a:path w="1038225" h="386714">
                  <a:moveTo>
                    <a:pt x="0" y="386334"/>
                  </a:moveTo>
                  <a:lnTo>
                    <a:pt x="76961" y="0"/>
                  </a:lnTo>
                </a:path>
                <a:path w="1038225" h="386714">
                  <a:moveTo>
                    <a:pt x="76961" y="0"/>
                  </a:moveTo>
                  <a:lnTo>
                    <a:pt x="1037843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507339" y="5781354"/>
            <a:ext cx="18605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79447" y="5533095"/>
            <a:ext cx="193548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  <a:tabLst>
                <a:tab pos="980440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2500" i="1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3750" i="1" spc="-75" baseline="35555" dirty="0">
                <a:latin typeface="Times New Roman"/>
                <a:cs typeface="Times New Roman"/>
              </a:rPr>
              <a:t>b</a:t>
            </a:r>
            <a:r>
              <a:rPr sz="3750" i="1" baseline="35555" dirty="0">
                <a:latin typeface="Times New Roman"/>
                <a:cs typeface="Times New Roman"/>
              </a:rPr>
              <a:t>	</a:t>
            </a:r>
            <a:r>
              <a:rPr sz="2500" i="1" spc="65" dirty="0">
                <a:latin typeface="Times New Roman"/>
                <a:cs typeface="Times New Roman"/>
              </a:rPr>
              <a:t>a</a:t>
            </a:r>
            <a:r>
              <a:rPr sz="2700" spc="97" baseline="35493" dirty="0">
                <a:latin typeface="Times New Roman"/>
                <a:cs typeface="Times New Roman"/>
              </a:rPr>
              <a:t>2</a:t>
            </a:r>
            <a:r>
              <a:rPr sz="2700" spc="359" baseline="3549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i="1" spc="30" dirty="0">
                <a:latin typeface="Times New Roman"/>
                <a:cs typeface="Times New Roman"/>
              </a:rPr>
              <a:t>x</a:t>
            </a:r>
            <a:r>
              <a:rPr sz="2700" spc="44" baseline="35493" dirty="0">
                <a:latin typeface="Times New Roman"/>
                <a:cs typeface="Times New Roman"/>
              </a:rPr>
              <a:t>2</a:t>
            </a:r>
            <a:endParaRPr sz="2700" baseline="3549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83" y="386841"/>
            <a:ext cx="2270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1955" algn="l"/>
              </a:tabLst>
            </a:pPr>
            <a:r>
              <a:rPr sz="2400" spc="-25" dirty="0">
                <a:latin typeface="Times New Roman"/>
                <a:cs typeface="Times New Roman"/>
              </a:rPr>
              <a:t>а)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[–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]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0135" y="386841"/>
            <a:ext cx="1320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Symbol"/>
                <a:cs typeface="Symbol"/>
              </a:rPr>
              <a:t>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888" y="2102865"/>
            <a:ext cx="6551295" cy="1227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635125" marR="5080" indent="-1623060">
              <a:lnSpc>
                <a:spcPct val="109300"/>
              </a:lnSpc>
              <a:spcBef>
                <a:spcPts val="120"/>
              </a:spcBef>
              <a:tabLst>
                <a:tab pos="3403600" algn="l"/>
                <a:tab pos="3676015" algn="l"/>
                <a:tab pos="4653280" algn="l"/>
                <a:tab pos="5078095" algn="l"/>
                <a:tab pos="5773420" algn="l"/>
              </a:tabLst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функция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возрастает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Symbol"/>
                <a:cs typeface="Symbol"/>
              </a:rPr>
              <a:t></a:t>
            </a:r>
            <a:r>
              <a:rPr sz="2400" dirty="0">
                <a:latin typeface="Times New Roman"/>
                <a:cs typeface="Times New Roman"/>
              </a:rPr>
              <a:t>(–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;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0)</a:t>
            </a:r>
            <a:r>
              <a:rPr sz="2400" dirty="0">
                <a:latin typeface="Times New Roman"/>
                <a:cs typeface="Times New Roman"/>
              </a:rPr>
              <a:t>	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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 </a:t>
            </a:r>
            <a:r>
              <a:rPr sz="2400" dirty="0">
                <a:latin typeface="Times New Roman"/>
                <a:cs typeface="Times New Roman"/>
              </a:rPr>
              <a:t>убывает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при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dirty="0">
                <a:latin typeface="Symbol"/>
                <a:cs typeface="Symbol"/>
              </a:rPr>
              <a:t></a:t>
            </a:r>
            <a:r>
              <a:rPr sz="2400" dirty="0">
                <a:latin typeface="Times New Roman"/>
                <a:cs typeface="Times New Roman"/>
              </a:rPr>
              <a:t>(0;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(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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 </a:t>
            </a:r>
            <a:r>
              <a:rPr sz="2400" dirty="0">
                <a:latin typeface="Times New Roman"/>
                <a:cs typeface="Times New Roman"/>
              </a:rPr>
              <a:t>экстремум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(максимум)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0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3341" y="2938627"/>
            <a:ext cx="1153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(0)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378" y="3724402"/>
            <a:ext cx="271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в)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22463" y="144881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0" y="0"/>
                </a:moveTo>
                <a:lnTo>
                  <a:pt x="195833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2096655" y="1443100"/>
            <a:ext cx="1200150" cy="443865"/>
            <a:chOff x="2096655" y="1443100"/>
            <a:chExt cx="1200150" cy="443865"/>
          </a:xfrm>
        </p:grpSpPr>
        <p:sp>
          <p:nvSpPr>
            <p:cNvPr id="9" name="object 9"/>
            <p:cNvSpPr/>
            <p:nvPr/>
          </p:nvSpPr>
          <p:spPr>
            <a:xfrm>
              <a:off x="2124849" y="1733041"/>
              <a:ext cx="43180" cy="24130"/>
            </a:xfrm>
            <a:custGeom>
              <a:avLst/>
              <a:gdLst/>
              <a:ahLst/>
              <a:cxnLst/>
              <a:rect l="l" t="t" r="r" b="b"/>
              <a:pathLst>
                <a:path w="43180" h="24130">
                  <a:moveTo>
                    <a:pt x="0" y="23622"/>
                  </a:moveTo>
                  <a:lnTo>
                    <a:pt x="42671" y="0"/>
                  </a:lnTo>
                </a:path>
              </a:pathLst>
            </a:custGeom>
            <a:ln w="114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67521" y="1739137"/>
              <a:ext cx="60960" cy="136525"/>
            </a:xfrm>
            <a:custGeom>
              <a:avLst/>
              <a:gdLst/>
              <a:ahLst/>
              <a:cxnLst/>
              <a:rect l="l" t="t" r="r" b="b"/>
              <a:pathLst>
                <a:path w="60960" h="136525">
                  <a:moveTo>
                    <a:pt x="0" y="0"/>
                  </a:moveTo>
                  <a:lnTo>
                    <a:pt x="60960" y="136398"/>
                  </a:lnTo>
                </a:path>
              </a:pathLst>
            </a:custGeom>
            <a:ln w="228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96655" y="1448815"/>
              <a:ext cx="1200150" cy="426720"/>
            </a:xfrm>
            <a:custGeom>
              <a:avLst/>
              <a:gdLst/>
              <a:ahLst/>
              <a:cxnLst/>
              <a:rect l="l" t="t" r="r" b="b"/>
              <a:pathLst>
                <a:path w="1200150" h="426719">
                  <a:moveTo>
                    <a:pt x="137159" y="426719"/>
                  </a:moveTo>
                  <a:lnTo>
                    <a:pt x="214883" y="40385"/>
                  </a:lnTo>
                </a:path>
                <a:path w="1200150" h="426719">
                  <a:moveTo>
                    <a:pt x="214883" y="40385"/>
                  </a:moveTo>
                  <a:lnTo>
                    <a:pt x="1177289" y="40385"/>
                  </a:lnTo>
                </a:path>
                <a:path w="1200150" h="426719">
                  <a:moveTo>
                    <a:pt x="0" y="0"/>
                  </a:moveTo>
                  <a:lnTo>
                    <a:pt x="1200150" y="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323723" y="950432"/>
            <a:ext cx="14859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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0958" y="1551787"/>
            <a:ext cx="179133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654810" algn="l"/>
              </a:tabLst>
            </a:pPr>
            <a:r>
              <a:rPr sz="2500" spc="-50" dirty="0">
                <a:latin typeface="Symbol"/>
                <a:cs typeface="Symbol"/>
              </a:rPr>
              <a:t>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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8091" y="1155578"/>
            <a:ext cx="1039494" cy="6369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30480" algn="r">
              <a:lnSpc>
                <a:spcPts val="2395"/>
              </a:lnSpc>
              <a:spcBef>
                <a:spcPts val="120"/>
              </a:spcBef>
            </a:pPr>
            <a:r>
              <a:rPr sz="2500" spc="-50" dirty="0">
                <a:latin typeface="Symbol"/>
                <a:cs typeface="Symbol"/>
              </a:rPr>
              <a:t></a:t>
            </a:r>
            <a:endParaRPr sz="2500">
              <a:latin typeface="Symbol"/>
              <a:cs typeface="Symbol"/>
            </a:endParaRPr>
          </a:p>
          <a:p>
            <a:pPr marL="50800">
              <a:lnSpc>
                <a:spcPts val="2395"/>
              </a:lnSpc>
              <a:tabLst>
                <a:tab pos="662940" algn="l"/>
              </a:tabLst>
            </a:pP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3750" spc="-75" baseline="-24444" dirty="0">
                <a:latin typeface="Symbol"/>
                <a:cs typeface="Symbol"/>
              </a:rPr>
              <a:t></a:t>
            </a:r>
            <a:r>
              <a:rPr sz="3750" baseline="-24444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8706" y="1526031"/>
            <a:ext cx="80010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44525" algn="l"/>
              </a:tabLst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21784" y="996365"/>
            <a:ext cx="16764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i="1" spc="-50" dirty="0">
                <a:latin typeface="Times New Roman"/>
                <a:cs typeface="Times New Roman"/>
              </a:rPr>
              <a:t>x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99582" y="950112"/>
            <a:ext cx="55562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393700" algn="l"/>
              </a:tabLst>
            </a:pPr>
            <a:r>
              <a:rPr sz="3750" i="1" spc="-75" baseline="-7777" dirty="0">
                <a:latin typeface="Times New Roman"/>
                <a:cs typeface="Times New Roman"/>
              </a:rPr>
              <a:t>b</a:t>
            </a:r>
            <a:r>
              <a:rPr sz="3750" i="1" baseline="-7777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</a:t>
            </a:r>
            <a:endParaRPr sz="25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588" y="1196070"/>
            <a:ext cx="1756410" cy="6578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ts val="2480"/>
              </a:lnSpc>
              <a:spcBef>
                <a:spcPts val="120"/>
              </a:spcBef>
              <a:tabLst>
                <a:tab pos="471805" algn="l"/>
                <a:tab pos="1263650" algn="l"/>
              </a:tabLst>
            </a:pPr>
            <a:r>
              <a:rPr sz="3600" spc="-37" baseline="-8101" dirty="0">
                <a:latin typeface="Times New Roman"/>
                <a:cs typeface="Times New Roman"/>
              </a:rPr>
              <a:t>б)</a:t>
            </a:r>
            <a:r>
              <a:rPr sz="3600" baseline="-8101" dirty="0">
                <a:latin typeface="Times New Roman"/>
                <a:cs typeface="Times New Roman"/>
              </a:rPr>
              <a:t>	</a:t>
            </a: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3750" baseline="3333" dirty="0">
                <a:latin typeface="Symbol"/>
                <a:cs typeface="Symbol"/>
              </a:rPr>
              <a:t></a:t>
            </a:r>
            <a:r>
              <a:rPr sz="3750" spc="-157" baseline="3333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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</a:t>
            </a:r>
            <a:r>
              <a:rPr sz="2500" spc="-330" dirty="0">
                <a:latin typeface="Times New Roman"/>
                <a:cs typeface="Times New Roman"/>
              </a:rPr>
              <a:t> </a:t>
            </a:r>
            <a:r>
              <a:rPr sz="3750" spc="179" baseline="6666" dirty="0">
                <a:latin typeface="Symbol"/>
                <a:cs typeface="Symbol"/>
              </a:rPr>
              <a:t></a:t>
            </a:r>
            <a:r>
              <a:rPr sz="2500" spc="120" dirty="0">
                <a:latin typeface="Symbol"/>
                <a:cs typeface="Symbol"/>
              </a:rPr>
              <a:t></a:t>
            </a:r>
            <a:endParaRPr sz="2500">
              <a:latin typeface="Symbol"/>
              <a:cs typeface="Symbol"/>
            </a:endParaRPr>
          </a:p>
          <a:p>
            <a:pPr marL="1028065">
              <a:lnSpc>
                <a:spcPts val="2480"/>
              </a:lnSpc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663839" y="4001154"/>
            <a:ext cx="1595120" cy="496570"/>
            <a:chOff x="1663839" y="4001154"/>
            <a:chExt cx="1595120" cy="496570"/>
          </a:xfrm>
        </p:grpSpPr>
        <p:sp>
          <p:nvSpPr>
            <p:cNvPr id="20" name="object 20"/>
            <p:cNvSpPr/>
            <p:nvPr/>
          </p:nvSpPr>
          <p:spPr>
            <a:xfrm>
              <a:off x="1692033" y="4326890"/>
              <a:ext cx="43180" cy="22860"/>
            </a:xfrm>
            <a:custGeom>
              <a:avLst/>
              <a:gdLst/>
              <a:ahLst/>
              <a:cxnLst/>
              <a:rect l="l" t="t" r="r" b="b"/>
              <a:pathLst>
                <a:path w="43180" h="22860">
                  <a:moveTo>
                    <a:pt x="0" y="22860"/>
                  </a:moveTo>
                  <a:lnTo>
                    <a:pt x="42672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34705" y="4332224"/>
              <a:ext cx="60325" cy="154305"/>
            </a:xfrm>
            <a:custGeom>
              <a:avLst/>
              <a:gdLst/>
              <a:ahLst/>
              <a:cxnLst/>
              <a:rect l="l" t="t" r="r" b="b"/>
              <a:pathLst>
                <a:path w="60325" h="154304">
                  <a:moveTo>
                    <a:pt x="0" y="0"/>
                  </a:moveTo>
                  <a:lnTo>
                    <a:pt x="60197" y="153924"/>
                  </a:lnTo>
                </a:path>
              </a:pathLst>
            </a:custGeom>
            <a:ln w="227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63839" y="4006850"/>
              <a:ext cx="1595120" cy="479425"/>
            </a:xfrm>
            <a:custGeom>
              <a:avLst/>
              <a:gdLst/>
              <a:ahLst/>
              <a:cxnLst/>
              <a:rect l="l" t="t" r="r" b="b"/>
              <a:pathLst>
                <a:path w="1595120" h="479425">
                  <a:moveTo>
                    <a:pt x="137160" y="479298"/>
                  </a:moveTo>
                  <a:lnTo>
                    <a:pt x="214122" y="48005"/>
                  </a:lnTo>
                </a:path>
                <a:path w="1595120" h="479425">
                  <a:moveTo>
                    <a:pt x="214122" y="48005"/>
                  </a:moveTo>
                  <a:lnTo>
                    <a:pt x="1572005" y="48005"/>
                  </a:lnTo>
                </a:path>
                <a:path w="1595120" h="479425">
                  <a:moveTo>
                    <a:pt x="0" y="0"/>
                  </a:moveTo>
                  <a:lnTo>
                    <a:pt x="1594865" y="0"/>
                  </a:lnTo>
                </a:path>
              </a:pathLst>
            </a:custGeom>
            <a:ln w="113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66578" y="4013649"/>
            <a:ext cx="3669665" cy="89217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85090" algn="ctr">
              <a:lnSpc>
                <a:spcPct val="100000"/>
              </a:lnSpc>
              <a:spcBef>
                <a:spcPts val="585"/>
              </a:spcBef>
            </a:pPr>
            <a:r>
              <a:rPr sz="2500" dirty="0">
                <a:latin typeface="Times New Roman"/>
                <a:cs typeface="Times New Roman"/>
              </a:rPr>
              <a:t>(</a:t>
            </a:r>
            <a:r>
              <a:rPr sz="2500" i="1" dirty="0">
                <a:latin typeface="Times New Roman"/>
                <a:cs typeface="Times New Roman"/>
              </a:rPr>
              <a:t>a</a:t>
            </a:r>
            <a:r>
              <a:rPr sz="2500" i="1" spc="-405" dirty="0">
                <a:latin typeface="Times New Roman"/>
                <a:cs typeface="Times New Roman"/>
              </a:rPr>
              <a:t> </a:t>
            </a:r>
            <a:r>
              <a:rPr sz="2400" baseline="38194" dirty="0">
                <a:latin typeface="Times New Roman"/>
                <a:cs typeface="Times New Roman"/>
              </a:rPr>
              <a:t>2</a:t>
            </a:r>
            <a:r>
              <a:rPr sz="2400" spc="682" baseline="3819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75" dirty="0">
                <a:latin typeface="Times New Roman"/>
                <a:cs typeface="Times New Roman"/>
              </a:rPr>
              <a:t> </a:t>
            </a:r>
            <a:r>
              <a:rPr sz="2500" i="1" spc="95" dirty="0">
                <a:latin typeface="Times New Roman"/>
                <a:cs typeface="Times New Roman"/>
              </a:rPr>
              <a:t>x</a:t>
            </a:r>
            <a:r>
              <a:rPr sz="2400" spc="142" baseline="38194" dirty="0">
                <a:latin typeface="Times New Roman"/>
                <a:cs typeface="Times New Roman"/>
              </a:rPr>
              <a:t>2</a:t>
            </a:r>
            <a:r>
              <a:rPr sz="2400" spc="-112" baseline="38194" dirty="0">
                <a:latin typeface="Times New Roman"/>
                <a:cs typeface="Times New Roman"/>
              </a:rPr>
              <a:t> </a:t>
            </a:r>
            <a:r>
              <a:rPr sz="2500" spc="25" dirty="0">
                <a:latin typeface="Times New Roman"/>
                <a:cs typeface="Times New Roman"/>
              </a:rPr>
              <a:t>)</a:t>
            </a:r>
            <a:r>
              <a:rPr sz="2400" spc="37" baseline="38194" dirty="0">
                <a:latin typeface="Times New Roman"/>
                <a:cs typeface="Times New Roman"/>
              </a:rPr>
              <a:t>3</a:t>
            </a:r>
            <a:endParaRPr sz="2400" baseline="38194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2400" dirty="0">
                <a:latin typeface="Symbol"/>
                <a:cs typeface="Symbol"/>
              </a:rPr>
              <a:t>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кривая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всюду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выпуклая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1221" y="3555839"/>
            <a:ext cx="34417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i="1" spc="-25" dirty="0">
                <a:latin typeface="Times New Roman"/>
                <a:cs typeface="Times New Roman"/>
              </a:rPr>
              <a:t>ab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9077" y="3755096"/>
            <a:ext cx="292862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15235" algn="l"/>
              </a:tabLst>
            </a:pPr>
            <a:r>
              <a:rPr sz="2500" i="1" dirty="0">
                <a:latin typeface="Times New Roman"/>
                <a:cs typeface="Times New Roman"/>
              </a:rPr>
              <a:t>y</a:t>
            </a:r>
            <a:r>
              <a:rPr sz="3750" baseline="3333" dirty="0">
                <a:latin typeface="Symbol"/>
                <a:cs typeface="Symbol"/>
              </a:rPr>
              <a:t></a:t>
            </a:r>
            <a:r>
              <a:rPr sz="3750" spc="-165" baseline="3333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Symbol"/>
                <a:cs typeface="Symbol"/>
              </a:rPr>
              <a:t>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dirty="0">
                <a:latin typeface="Symbol"/>
                <a:cs typeface="Symbol"/>
              </a:rPr>
              <a:t></a:t>
            </a:r>
            <a:r>
              <a:rPr sz="2500" spc="-114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73439" y="526795"/>
            <a:ext cx="4859655" cy="2879725"/>
            <a:chOff x="2273439" y="526795"/>
            <a:chExt cx="4859655" cy="2879725"/>
          </a:xfrm>
        </p:grpSpPr>
        <p:sp>
          <p:nvSpPr>
            <p:cNvPr id="3" name="object 3"/>
            <p:cNvSpPr/>
            <p:nvPr/>
          </p:nvSpPr>
          <p:spPr>
            <a:xfrm>
              <a:off x="2806839" y="1396999"/>
              <a:ext cx="3260725" cy="807720"/>
            </a:xfrm>
            <a:custGeom>
              <a:avLst/>
              <a:gdLst/>
              <a:ahLst/>
              <a:cxnLst/>
              <a:rect l="l" t="t" r="r" b="b"/>
              <a:pathLst>
                <a:path w="3260725" h="807719">
                  <a:moveTo>
                    <a:pt x="0" y="807719"/>
                  </a:moveTo>
                  <a:lnTo>
                    <a:pt x="4681" y="745994"/>
                  </a:lnTo>
                  <a:lnTo>
                    <a:pt x="18500" y="685543"/>
                  </a:lnTo>
                  <a:lnTo>
                    <a:pt x="41119" y="626533"/>
                  </a:lnTo>
                  <a:lnTo>
                    <a:pt x="72200" y="569131"/>
                  </a:lnTo>
                  <a:lnTo>
                    <a:pt x="111407" y="513502"/>
                  </a:lnTo>
                  <a:lnTo>
                    <a:pt x="158400" y="459814"/>
                  </a:lnTo>
                  <a:lnTo>
                    <a:pt x="212842" y="408232"/>
                  </a:lnTo>
                  <a:lnTo>
                    <a:pt x="242751" y="383284"/>
                  </a:lnTo>
                  <a:lnTo>
                    <a:pt x="274396" y="358924"/>
                  </a:lnTo>
                  <a:lnTo>
                    <a:pt x="307735" y="335175"/>
                  </a:lnTo>
                  <a:lnTo>
                    <a:pt x="342724" y="312057"/>
                  </a:lnTo>
                  <a:lnTo>
                    <a:pt x="379323" y="289590"/>
                  </a:lnTo>
                  <a:lnTo>
                    <a:pt x="417489" y="267795"/>
                  </a:lnTo>
                  <a:lnTo>
                    <a:pt x="457179" y="246694"/>
                  </a:lnTo>
                  <a:lnTo>
                    <a:pt x="498352" y="226307"/>
                  </a:lnTo>
                  <a:lnTo>
                    <a:pt x="540965" y="206655"/>
                  </a:lnTo>
                  <a:lnTo>
                    <a:pt x="584976" y="187758"/>
                  </a:lnTo>
                  <a:lnTo>
                    <a:pt x="630343" y="169639"/>
                  </a:lnTo>
                  <a:lnTo>
                    <a:pt x="677024" y="152316"/>
                  </a:lnTo>
                  <a:lnTo>
                    <a:pt x="724976" y="135812"/>
                  </a:lnTo>
                  <a:lnTo>
                    <a:pt x="774157" y="120146"/>
                  </a:lnTo>
                  <a:lnTo>
                    <a:pt x="824525" y="105341"/>
                  </a:lnTo>
                  <a:lnTo>
                    <a:pt x="876038" y="91416"/>
                  </a:lnTo>
                  <a:lnTo>
                    <a:pt x="928654" y="78392"/>
                  </a:lnTo>
                  <a:lnTo>
                    <a:pt x="982330" y="66291"/>
                  </a:lnTo>
                  <a:lnTo>
                    <a:pt x="1037024" y="55133"/>
                  </a:lnTo>
                  <a:lnTo>
                    <a:pt x="1092694" y="44938"/>
                  </a:lnTo>
                  <a:lnTo>
                    <a:pt x="1149298" y="35729"/>
                  </a:lnTo>
                  <a:lnTo>
                    <a:pt x="1206794" y="27525"/>
                  </a:lnTo>
                  <a:lnTo>
                    <a:pt x="1265138" y="20347"/>
                  </a:lnTo>
                  <a:lnTo>
                    <a:pt x="1324290" y="14216"/>
                  </a:lnTo>
                  <a:lnTo>
                    <a:pt x="1384207" y="9154"/>
                  </a:lnTo>
                  <a:lnTo>
                    <a:pt x="1444847" y="5180"/>
                  </a:lnTo>
                  <a:lnTo>
                    <a:pt x="1506167" y="2316"/>
                  </a:lnTo>
                  <a:lnTo>
                    <a:pt x="1568125" y="582"/>
                  </a:lnTo>
                  <a:lnTo>
                    <a:pt x="1630679" y="0"/>
                  </a:lnTo>
                  <a:lnTo>
                    <a:pt x="1693182" y="582"/>
                  </a:lnTo>
                  <a:lnTo>
                    <a:pt x="1755091" y="2316"/>
                  </a:lnTo>
                  <a:lnTo>
                    <a:pt x="1816364" y="5180"/>
                  </a:lnTo>
                  <a:lnTo>
                    <a:pt x="1876958" y="9154"/>
                  </a:lnTo>
                  <a:lnTo>
                    <a:pt x="1936832" y="14216"/>
                  </a:lnTo>
                  <a:lnTo>
                    <a:pt x="1995943" y="20347"/>
                  </a:lnTo>
                  <a:lnTo>
                    <a:pt x="2054250" y="27525"/>
                  </a:lnTo>
                  <a:lnTo>
                    <a:pt x="2111709" y="35729"/>
                  </a:lnTo>
                  <a:lnTo>
                    <a:pt x="2168278" y="44938"/>
                  </a:lnTo>
                  <a:lnTo>
                    <a:pt x="2223916" y="55133"/>
                  </a:lnTo>
                  <a:lnTo>
                    <a:pt x="2278579" y="66291"/>
                  </a:lnTo>
                  <a:lnTo>
                    <a:pt x="2332226" y="78392"/>
                  </a:lnTo>
                  <a:lnTo>
                    <a:pt x="2384815" y="91416"/>
                  </a:lnTo>
                  <a:lnTo>
                    <a:pt x="2436302" y="105341"/>
                  </a:lnTo>
                  <a:lnTo>
                    <a:pt x="2486647" y="120146"/>
                  </a:lnTo>
                  <a:lnTo>
                    <a:pt x="2535806" y="135812"/>
                  </a:lnTo>
                  <a:lnTo>
                    <a:pt x="2583737" y="152316"/>
                  </a:lnTo>
                  <a:lnTo>
                    <a:pt x="2630399" y="169639"/>
                  </a:lnTo>
                  <a:lnTo>
                    <a:pt x="2675748" y="187758"/>
                  </a:lnTo>
                  <a:lnTo>
                    <a:pt x="2719743" y="206655"/>
                  </a:lnTo>
                  <a:lnTo>
                    <a:pt x="2762341" y="226307"/>
                  </a:lnTo>
                  <a:lnTo>
                    <a:pt x="2803500" y="246694"/>
                  </a:lnTo>
                  <a:lnTo>
                    <a:pt x="2843178" y="267795"/>
                  </a:lnTo>
                  <a:lnTo>
                    <a:pt x="2881332" y="289590"/>
                  </a:lnTo>
                  <a:lnTo>
                    <a:pt x="2917921" y="312057"/>
                  </a:lnTo>
                  <a:lnTo>
                    <a:pt x="2952901" y="335175"/>
                  </a:lnTo>
                  <a:lnTo>
                    <a:pt x="2986231" y="358924"/>
                  </a:lnTo>
                  <a:lnTo>
                    <a:pt x="3017869" y="383284"/>
                  </a:lnTo>
                  <a:lnTo>
                    <a:pt x="3047772" y="408232"/>
                  </a:lnTo>
                  <a:lnTo>
                    <a:pt x="3102204" y="459814"/>
                  </a:lnTo>
                  <a:lnTo>
                    <a:pt x="3149189" y="513502"/>
                  </a:lnTo>
                  <a:lnTo>
                    <a:pt x="3188390" y="569131"/>
                  </a:lnTo>
                  <a:lnTo>
                    <a:pt x="3219468" y="626533"/>
                  </a:lnTo>
                  <a:lnTo>
                    <a:pt x="3242085" y="685543"/>
                  </a:lnTo>
                  <a:lnTo>
                    <a:pt x="3255904" y="745994"/>
                  </a:lnTo>
                  <a:lnTo>
                    <a:pt x="3259407" y="776708"/>
                  </a:lnTo>
                  <a:lnTo>
                    <a:pt x="3260585" y="807719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12935" y="1396999"/>
              <a:ext cx="3240405" cy="1617980"/>
            </a:xfrm>
            <a:custGeom>
              <a:avLst/>
              <a:gdLst/>
              <a:ahLst/>
              <a:cxnLst/>
              <a:rect l="l" t="t" r="r" b="b"/>
              <a:pathLst>
                <a:path w="3240404" h="1617980">
                  <a:moveTo>
                    <a:pt x="3240011" y="808481"/>
                  </a:moveTo>
                  <a:lnTo>
                    <a:pt x="3235141" y="745297"/>
                  </a:lnTo>
                  <a:lnTo>
                    <a:pt x="3220771" y="683442"/>
                  </a:lnTo>
                  <a:lnTo>
                    <a:pt x="3197260" y="623098"/>
                  </a:lnTo>
                  <a:lnTo>
                    <a:pt x="3164966" y="564443"/>
                  </a:lnTo>
                  <a:lnTo>
                    <a:pt x="3124248" y="507659"/>
                  </a:lnTo>
                  <a:lnTo>
                    <a:pt x="3075466" y="452923"/>
                  </a:lnTo>
                  <a:lnTo>
                    <a:pt x="3018978" y="400416"/>
                  </a:lnTo>
                  <a:lnTo>
                    <a:pt x="2987956" y="375055"/>
                  </a:lnTo>
                  <a:lnTo>
                    <a:pt x="2955143" y="350318"/>
                  </a:lnTo>
                  <a:lnTo>
                    <a:pt x="2920582" y="326229"/>
                  </a:lnTo>
                  <a:lnTo>
                    <a:pt x="2884320" y="302809"/>
                  </a:lnTo>
                  <a:lnTo>
                    <a:pt x="2846400" y="280081"/>
                  </a:lnTo>
                  <a:lnTo>
                    <a:pt x="2806867" y="258068"/>
                  </a:lnTo>
                  <a:lnTo>
                    <a:pt x="2765767" y="236791"/>
                  </a:lnTo>
                  <a:lnTo>
                    <a:pt x="2723145" y="216274"/>
                  </a:lnTo>
                  <a:lnTo>
                    <a:pt x="2679044" y="196539"/>
                  </a:lnTo>
                  <a:lnTo>
                    <a:pt x="2633511" y="177608"/>
                  </a:lnTo>
                  <a:lnTo>
                    <a:pt x="2586589" y="159504"/>
                  </a:lnTo>
                  <a:lnTo>
                    <a:pt x="2538325" y="142249"/>
                  </a:lnTo>
                  <a:lnTo>
                    <a:pt x="2488761" y="125866"/>
                  </a:lnTo>
                  <a:lnTo>
                    <a:pt x="2437945" y="110377"/>
                  </a:lnTo>
                  <a:lnTo>
                    <a:pt x="2385919" y="95804"/>
                  </a:lnTo>
                  <a:lnTo>
                    <a:pt x="2332730" y="82171"/>
                  </a:lnTo>
                  <a:lnTo>
                    <a:pt x="2278422" y="69499"/>
                  </a:lnTo>
                  <a:lnTo>
                    <a:pt x="2223040" y="57812"/>
                  </a:lnTo>
                  <a:lnTo>
                    <a:pt x="2166628" y="47131"/>
                  </a:lnTo>
                  <a:lnTo>
                    <a:pt x="2109232" y="37479"/>
                  </a:lnTo>
                  <a:lnTo>
                    <a:pt x="2050897" y="28878"/>
                  </a:lnTo>
                  <a:lnTo>
                    <a:pt x="1991667" y="21351"/>
                  </a:lnTo>
                  <a:lnTo>
                    <a:pt x="1931587" y="14921"/>
                  </a:lnTo>
                  <a:lnTo>
                    <a:pt x="1870702" y="9609"/>
                  </a:lnTo>
                  <a:lnTo>
                    <a:pt x="1809058" y="5438"/>
                  </a:lnTo>
                  <a:lnTo>
                    <a:pt x="1746698" y="2432"/>
                  </a:lnTo>
                  <a:lnTo>
                    <a:pt x="1683667" y="611"/>
                  </a:lnTo>
                  <a:lnTo>
                    <a:pt x="1620012" y="0"/>
                  </a:lnTo>
                  <a:lnTo>
                    <a:pt x="1556408" y="611"/>
                  </a:lnTo>
                  <a:lnTo>
                    <a:pt x="1493424" y="2432"/>
                  </a:lnTo>
                  <a:lnTo>
                    <a:pt x="1431106" y="5438"/>
                  </a:lnTo>
                  <a:lnTo>
                    <a:pt x="1369499" y="9609"/>
                  </a:lnTo>
                  <a:lnTo>
                    <a:pt x="1308647" y="14921"/>
                  </a:lnTo>
                  <a:lnTo>
                    <a:pt x="1248595" y="21351"/>
                  </a:lnTo>
                  <a:lnTo>
                    <a:pt x="1189390" y="28878"/>
                  </a:lnTo>
                  <a:lnTo>
                    <a:pt x="1131075" y="37479"/>
                  </a:lnTo>
                  <a:lnTo>
                    <a:pt x="1073696" y="47131"/>
                  </a:lnTo>
                  <a:lnTo>
                    <a:pt x="1017298" y="57812"/>
                  </a:lnTo>
                  <a:lnTo>
                    <a:pt x="961925" y="69499"/>
                  </a:lnTo>
                  <a:lnTo>
                    <a:pt x="907624" y="82171"/>
                  </a:lnTo>
                  <a:lnTo>
                    <a:pt x="854438" y="95804"/>
                  </a:lnTo>
                  <a:lnTo>
                    <a:pt x="802414" y="110377"/>
                  </a:lnTo>
                  <a:lnTo>
                    <a:pt x="751595" y="125866"/>
                  </a:lnTo>
                  <a:lnTo>
                    <a:pt x="702028" y="142249"/>
                  </a:lnTo>
                  <a:lnTo>
                    <a:pt x="653757" y="159504"/>
                  </a:lnTo>
                  <a:lnTo>
                    <a:pt x="606827" y="177608"/>
                  </a:lnTo>
                  <a:lnTo>
                    <a:pt x="561283" y="196539"/>
                  </a:lnTo>
                  <a:lnTo>
                    <a:pt x="517171" y="216274"/>
                  </a:lnTo>
                  <a:lnTo>
                    <a:pt x="474535" y="236791"/>
                  </a:lnTo>
                  <a:lnTo>
                    <a:pt x="433420" y="258068"/>
                  </a:lnTo>
                  <a:lnTo>
                    <a:pt x="393872" y="280081"/>
                  </a:lnTo>
                  <a:lnTo>
                    <a:pt x="355936" y="302809"/>
                  </a:lnTo>
                  <a:lnTo>
                    <a:pt x="319656" y="326229"/>
                  </a:lnTo>
                  <a:lnTo>
                    <a:pt x="285077" y="350318"/>
                  </a:lnTo>
                  <a:lnTo>
                    <a:pt x="252245" y="375055"/>
                  </a:lnTo>
                  <a:lnTo>
                    <a:pt x="221205" y="400416"/>
                  </a:lnTo>
                  <a:lnTo>
                    <a:pt x="192002" y="426380"/>
                  </a:lnTo>
                  <a:lnTo>
                    <a:pt x="139286" y="480023"/>
                  </a:lnTo>
                  <a:lnTo>
                    <a:pt x="94457" y="535806"/>
                  </a:lnTo>
                  <a:lnTo>
                    <a:pt x="57876" y="593548"/>
                  </a:lnTo>
                  <a:lnTo>
                    <a:pt x="29904" y="653070"/>
                  </a:lnTo>
                  <a:lnTo>
                    <a:pt x="10900" y="714192"/>
                  </a:lnTo>
                  <a:lnTo>
                    <a:pt x="1226" y="776734"/>
                  </a:lnTo>
                  <a:lnTo>
                    <a:pt x="0" y="808481"/>
                  </a:lnTo>
                  <a:lnTo>
                    <a:pt x="1226" y="840230"/>
                  </a:lnTo>
                  <a:lnTo>
                    <a:pt x="10900" y="902782"/>
                  </a:lnTo>
                  <a:lnTo>
                    <a:pt x="29904" y="963923"/>
                  </a:lnTo>
                  <a:lnTo>
                    <a:pt x="57876" y="1023471"/>
                  </a:lnTo>
                  <a:lnTo>
                    <a:pt x="94457" y="1081247"/>
                  </a:lnTo>
                  <a:lnTo>
                    <a:pt x="139286" y="1137069"/>
                  </a:lnTo>
                  <a:lnTo>
                    <a:pt x="192002" y="1190757"/>
                  </a:lnTo>
                  <a:lnTo>
                    <a:pt x="221205" y="1216744"/>
                  </a:lnTo>
                  <a:lnTo>
                    <a:pt x="252245" y="1242130"/>
                  </a:lnTo>
                  <a:lnTo>
                    <a:pt x="285077" y="1266892"/>
                  </a:lnTo>
                  <a:lnTo>
                    <a:pt x="319656" y="1291008"/>
                  </a:lnTo>
                  <a:lnTo>
                    <a:pt x="355936" y="1314454"/>
                  </a:lnTo>
                  <a:lnTo>
                    <a:pt x="393872" y="1337209"/>
                  </a:lnTo>
                  <a:lnTo>
                    <a:pt x="433420" y="1359249"/>
                  </a:lnTo>
                  <a:lnTo>
                    <a:pt x="474535" y="1380553"/>
                  </a:lnTo>
                  <a:lnTo>
                    <a:pt x="517171" y="1401097"/>
                  </a:lnTo>
                  <a:lnTo>
                    <a:pt x="561283" y="1420860"/>
                  </a:lnTo>
                  <a:lnTo>
                    <a:pt x="606827" y="1439817"/>
                  </a:lnTo>
                  <a:lnTo>
                    <a:pt x="653757" y="1457948"/>
                  </a:lnTo>
                  <a:lnTo>
                    <a:pt x="702028" y="1475229"/>
                  </a:lnTo>
                  <a:lnTo>
                    <a:pt x="751595" y="1491637"/>
                  </a:lnTo>
                  <a:lnTo>
                    <a:pt x="802414" y="1507151"/>
                  </a:lnTo>
                  <a:lnTo>
                    <a:pt x="854438" y="1521747"/>
                  </a:lnTo>
                  <a:lnTo>
                    <a:pt x="907624" y="1535403"/>
                  </a:lnTo>
                  <a:lnTo>
                    <a:pt x="961925" y="1548096"/>
                  </a:lnTo>
                  <a:lnTo>
                    <a:pt x="1017298" y="1559804"/>
                  </a:lnTo>
                  <a:lnTo>
                    <a:pt x="1073696" y="1570504"/>
                  </a:lnTo>
                  <a:lnTo>
                    <a:pt x="1131075" y="1580174"/>
                  </a:lnTo>
                  <a:lnTo>
                    <a:pt x="1189390" y="1588791"/>
                  </a:lnTo>
                  <a:lnTo>
                    <a:pt x="1248595" y="1596332"/>
                  </a:lnTo>
                  <a:lnTo>
                    <a:pt x="1308647" y="1602775"/>
                  </a:lnTo>
                  <a:lnTo>
                    <a:pt x="1369499" y="1608097"/>
                  </a:lnTo>
                  <a:lnTo>
                    <a:pt x="1431106" y="1612275"/>
                  </a:lnTo>
                  <a:lnTo>
                    <a:pt x="1493424" y="1615288"/>
                  </a:lnTo>
                  <a:lnTo>
                    <a:pt x="1556408" y="1617112"/>
                  </a:lnTo>
                  <a:lnTo>
                    <a:pt x="1620012" y="1617726"/>
                  </a:lnTo>
                  <a:lnTo>
                    <a:pt x="1683667" y="1617112"/>
                  </a:lnTo>
                  <a:lnTo>
                    <a:pt x="1746698" y="1615288"/>
                  </a:lnTo>
                  <a:lnTo>
                    <a:pt x="1809058" y="1612275"/>
                  </a:lnTo>
                  <a:lnTo>
                    <a:pt x="1870702" y="1608097"/>
                  </a:lnTo>
                  <a:lnTo>
                    <a:pt x="1931587" y="1602775"/>
                  </a:lnTo>
                  <a:lnTo>
                    <a:pt x="1991667" y="1596332"/>
                  </a:lnTo>
                  <a:lnTo>
                    <a:pt x="2050897" y="1588791"/>
                  </a:lnTo>
                  <a:lnTo>
                    <a:pt x="2109232" y="1580174"/>
                  </a:lnTo>
                  <a:lnTo>
                    <a:pt x="2166628" y="1570504"/>
                  </a:lnTo>
                  <a:lnTo>
                    <a:pt x="2223040" y="1559804"/>
                  </a:lnTo>
                  <a:lnTo>
                    <a:pt x="2278422" y="1548096"/>
                  </a:lnTo>
                  <a:lnTo>
                    <a:pt x="2332730" y="1535403"/>
                  </a:lnTo>
                  <a:lnTo>
                    <a:pt x="2385919" y="1521747"/>
                  </a:lnTo>
                  <a:lnTo>
                    <a:pt x="2437945" y="1507151"/>
                  </a:lnTo>
                  <a:lnTo>
                    <a:pt x="2488761" y="1491637"/>
                  </a:lnTo>
                  <a:lnTo>
                    <a:pt x="2538325" y="1475229"/>
                  </a:lnTo>
                  <a:lnTo>
                    <a:pt x="2586589" y="1457948"/>
                  </a:lnTo>
                  <a:lnTo>
                    <a:pt x="2633511" y="1439817"/>
                  </a:lnTo>
                  <a:lnTo>
                    <a:pt x="2679044" y="1420860"/>
                  </a:lnTo>
                  <a:lnTo>
                    <a:pt x="2723145" y="1401097"/>
                  </a:lnTo>
                  <a:lnTo>
                    <a:pt x="2765767" y="1380553"/>
                  </a:lnTo>
                  <a:lnTo>
                    <a:pt x="2806867" y="1359249"/>
                  </a:lnTo>
                  <a:lnTo>
                    <a:pt x="2846400" y="1337209"/>
                  </a:lnTo>
                  <a:lnTo>
                    <a:pt x="2884320" y="1314454"/>
                  </a:lnTo>
                  <a:lnTo>
                    <a:pt x="2920582" y="1291008"/>
                  </a:lnTo>
                  <a:lnTo>
                    <a:pt x="2955143" y="1266892"/>
                  </a:lnTo>
                  <a:lnTo>
                    <a:pt x="2987956" y="1242130"/>
                  </a:lnTo>
                  <a:lnTo>
                    <a:pt x="3018978" y="1216744"/>
                  </a:lnTo>
                  <a:lnTo>
                    <a:pt x="3048162" y="1190757"/>
                  </a:lnTo>
                  <a:lnTo>
                    <a:pt x="3100843" y="1137069"/>
                  </a:lnTo>
                  <a:lnTo>
                    <a:pt x="3145637" y="1081247"/>
                  </a:lnTo>
                  <a:lnTo>
                    <a:pt x="3182188" y="1023471"/>
                  </a:lnTo>
                  <a:lnTo>
                    <a:pt x="3210135" y="963923"/>
                  </a:lnTo>
                  <a:lnTo>
                    <a:pt x="3229121" y="902782"/>
                  </a:lnTo>
                  <a:lnTo>
                    <a:pt x="3238786" y="840230"/>
                  </a:lnTo>
                  <a:lnTo>
                    <a:pt x="3240011" y="8084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12935" y="1396999"/>
              <a:ext cx="3240405" cy="1617980"/>
            </a:xfrm>
            <a:custGeom>
              <a:avLst/>
              <a:gdLst/>
              <a:ahLst/>
              <a:cxnLst/>
              <a:rect l="l" t="t" r="r" b="b"/>
              <a:pathLst>
                <a:path w="3240404" h="1617980">
                  <a:moveTo>
                    <a:pt x="1620012" y="0"/>
                  </a:moveTo>
                  <a:lnTo>
                    <a:pt x="1556408" y="611"/>
                  </a:lnTo>
                  <a:lnTo>
                    <a:pt x="1493424" y="2432"/>
                  </a:lnTo>
                  <a:lnTo>
                    <a:pt x="1431106" y="5438"/>
                  </a:lnTo>
                  <a:lnTo>
                    <a:pt x="1369499" y="9609"/>
                  </a:lnTo>
                  <a:lnTo>
                    <a:pt x="1308647" y="14921"/>
                  </a:lnTo>
                  <a:lnTo>
                    <a:pt x="1248595" y="21351"/>
                  </a:lnTo>
                  <a:lnTo>
                    <a:pt x="1189390" y="28878"/>
                  </a:lnTo>
                  <a:lnTo>
                    <a:pt x="1131075" y="37479"/>
                  </a:lnTo>
                  <a:lnTo>
                    <a:pt x="1073696" y="47131"/>
                  </a:lnTo>
                  <a:lnTo>
                    <a:pt x="1017298" y="57812"/>
                  </a:lnTo>
                  <a:lnTo>
                    <a:pt x="961925" y="69499"/>
                  </a:lnTo>
                  <a:lnTo>
                    <a:pt x="907624" y="82171"/>
                  </a:lnTo>
                  <a:lnTo>
                    <a:pt x="854438" y="95804"/>
                  </a:lnTo>
                  <a:lnTo>
                    <a:pt x="802414" y="110377"/>
                  </a:lnTo>
                  <a:lnTo>
                    <a:pt x="751595" y="125866"/>
                  </a:lnTo>
                  <a:lnTo>
                    <a:pt x="702028" y="142249"/>
                  </a:lnTo>
                  <a:lnTo>
                    <a:pt x="653757" y="159504"/>
                  </a:lnTo>
                  <a:lnTo>
                    <a:pt x="606827" y="177608"/>
                  </a:lnTo>
                  <a:lnTo>
                    <a:pt x="561283" y="196539"/>
                  </a:lnTo>
                  <a:lnTo>
                    <a:pt x="517171" y="216274"/>
                  </a:lnTo>
                  <a:lnTo>
                    <a:pt x="474535" y="236791"/>
                  </a:lnTo>
                  <a:lnTo>
                    <a:pt x="433420" y="258068"/>
                  </a:lnTo>
                  <a:lnTo>
                    <a:pt x="393872" y="280081"/>
                  </a:lnTo>
                  <a:lnTo>
                    <a:pt x="355936" y="302809"/>
                  </a:lnTo>
                  <a:lnTo>
                    <a:pt x="319656" y="326229"/>
                  </a:lnTo>
                  <a:lnTo>
                    <a:pt x="285077" y="350318"/>
                  </a:lnTo>
                  <a:lnTo>
                    <a:pt x="252245" y="375055"/>
                  </a:lnTo>
                  <a:lnTo>
                    <a:pt x="221205" y="400416"/>
                  </a:lnTo>
                  <a:lnTo>
                    <a:pt x="192002" y="426380"/>
                  </a:lnTo>
                  <a:lnTo>
                    <a:pt x="139286" y="480023"/>
                  </a:lnTo>
                  <a:lnTo>
                    <a:pt x="94457" y="535806"/>
                  </a:lnTo>
                  <a:lnTo>
                    <a:pt x="57876" y="593548"/>
                  </a:lnTo>
                  <a:lnTo>
                    <a:pt x="29904" y="653070"/>
                  </a:lnTo>
                  <a:lnTo>
                    <a:pt x="10900" y="714192"/>
                  </a:lnTo>
                  <a:lnTo>
                    <a:pt x="1226" y="776734"/>
                  </a:lnTo>
                  <a:lnTo>
                    <a:pt x="0" y="808481"/>
                  </a:lnTo>
                  <a:lnTo>
                    <a:pt x="1226" y="840230"/>
                  </a:lnTo>
                  <a:lnTo>
                    <a:pt x="10900" y="902782"/>
                  </a:lnTo>
                  <a:lnTo>
                    <a:pt x="29904" y="963923"/>
                  </a:lnTo>
                  <a:lnTo>
                    <a:pt x="57876" y="1023471"/>
                  </a:lnTo>
                  <a:lnTo>
                    <a:pt x="94457" y="1081247"/>
                  </a:lnTo>
                  <a:lnTo>
                    <a:pt x="139286" y="1137069"/>
                  </a:lnTo>
                  <a:lnTo>
                    <a:pt x="192002" y="1190757"/>
                  </a:lnTo>
                  <a:lnTo>
                    <a:pt x="221205" y="1216744"/>
                  </a:lnTo>
                  <a:lnTo>
                    <a:pt x="252245" y="1242130"/>
                  </a:lnTo>
                  <a:lnTo>
                    <a:pt x="285077" y="1266892"/>
                  </a:lnTo>
                  <a:lnTo>
                    <a:pt x="319656" y="1291008"/>
                  </a:lnTo>
                  <a:lnTo>
                    <a:pt x="355936" y="1314454"/>
                  </a:lnTo>
                  <a:lnTo>
                    <a:pt x="393872" y="1337209"/>
                  </a:lnTo>
                  <a:lnTo>
                    <a:pt x="433420" y="1359249"/>
                  </a:lnTo>
                  <a:lnTo>
                    <a:pt x="474535" y="1380553"/>
                  </a:lnTo>
                  <a:lnTo>
                    <a:pt x="517171" y="1401097"/>
                  </a:lnTo>
                  <a:lnTo>
                    <a:pt x="561283" y="1420860"/>
                  </a:lnTo>
                  <a:lnTo>
                    <a:pt x="606827" y="1439817"/>
                  </a:lnTo>
                  <a:lnTo>
                    <a:pt x="653757" y="1457948"/>
                  </a:lnTo>
                  <a:lnTo>
                    <a:pt x="702028" y="1475229"/>
                  </a:lnTo>
                  <a:lnTo>
                    <a:pt x="751595" y="1491637"/>
                  </a:lnTo>
                  <a:lnTo>
                    <a:pt x="802414" y="1507151"/>
                  </a:lnTo>
                  <a:lnTo>
                    <a:pt x="854438" y="1521747"/>
                  </a:lnTo>
                  <a:lnTo>
                    <a:pt x="907624" y="1535403"/>
                  </a:lnTo>
                  <a:lnTo>
                    <a:pt x="961925" y="1548096"/>
                  </a:lnTo>
                  <a:lnTo>
                    <a:pt x="1017298" y="1559804"/>
                  </a:lnTo>
                  <a:lnTo>
                    <a:pt x="1073696" y="1570504"/>
                  </a:lnTo>
                  <a:lnTo>
                    <a:pt x="1131075" y="1580174"/>
                  </a:lnTo>
                  <a:lnTo>
                    <a:pt x="1189390" y="1588791"/>
                  </a:lnTo>
                  <a:lnTo>
                    <a:pt x="1248595" y="1596332"/>
                  </a:lnTo>
                  <a:lnTo>
                    <a:pt x="1308647" y="1602775"/>
                  </a:lnTo>
                  <a:lnTo>
                    <a:pt x="1369499" y="1608097"/>
                  </a:lnTo>
                  <a:lnTo>
                    <a:pt x="1431106" y="1612275"/>
                  </a:lnTo>
                  <a:lnTo>
                    <a:pt x="1493424" y="1615288"/>
                  </a:lnTo>
                  <a:lnTo>
                    <a:pt x="1556408" y="1617112"/>
                  </a:lnTo>
                  <a:lnTo>
                    <a:pt x="1620012" y="1617726"/>
                  </a:lnTo>
                  <a:lnTo>
                    <a:pt x="1683667" y="1617112"/>
                  </a:lnTo>
                  <a:lnTo>
                    <a:pt x="1746698" y="1615288"/>
                  </a:lnTo>
                  <a:lnTo>
                    <a:pt x="1809058" y="1612275"/>
                  </a:lnTo>
                  <a:lnTo>
                    <a:pt x="1870702" y="1608097"/>
                  </a:lnTo>
                  <a:lnTo>
                    <a:pt x="1931587" y="1602775"/>
                  </a:lnTo>
                  <a:lnTo>
                    <a:pt x="1991667" y="1596332"/>
                  </a:lnTo>
                  <a:lnTo>
                    <a:pt x="2050897" y="1588791"/>
                  </a:lnTo>
                  <a:lnTo>
                    <a:pt x="2109232" y="1580174"/>
                  </a:lnTo>
                  <a:lnTo>
                    <a:pt x="2166628" y="1570504"/>
                  </a:lnTo>
                  <a:lnTo>
                    <a:pt x="2223040" y="1559804"/>
                  </a:lnTo>
                  <a:lnTo>
                    <a:pt x="2278422" y="1548096"/>
                  </a:lnTo>
                  <a:lnTo>
                    <a:pt x="2332730" y="1535403"/>
                  </a:lnTo>
                  <a:lnTo>
                    <a:pt x="2385919" y="1521747"/>
                  </a:lnTo>
                  <a:lnTo>
                    <a:pt x="2437945" y="1507151"/>
                  </a:lnTo>
                  <a:lnTo>
                    <a:pt x="2488761" y="1491637"/>
                  </a:lnTo>
                  <a:lnTo>
                    <a:pt x="2538325" y="1475229"/>
                  </a:lnTo>
                  <a:lnTo>
                    <a:pt x="2586589" y="1457948"/>
                  </a:lnTo>
                  <a:lnTo>
                    <a:pt x="2633511" y="1439817"/>
                  </a:lnTo>
                  <a:lnTo>
                    <a:pt x="2679044" y="1420860"/>
                  </a:lnTo>
                  <a:lnTo>
                    <a:pt x="2723145" y="1401097"/>
                  </a:lnTo>
                  <a:lnTo>
                    <a:pt x="2765767" y="1380553"/>
                  </a:lnTo>
                  <a:lnTo>
                    <a:pt x="2806867" y="1359249"/>
                  </a:lnTo>
                  <a:lnTo>
                    <a:pt x="2846400" y="1337209"/>
                  </a:lnTo>
                  <a:lnTo>
                    <a:pt x="2884320" y="1314454"/>
                  </a:lnTo>
                  <a:lnTo>
                    <a:pt x="2920582" y="1291008"/>
                  </a:lnTo>
                  <a:lnTo>
                    <a:pt x="2955143" y="1266892"/>
                  </a:lnTo>
                  <a:lnTo>
                    <a:pt x="2987956" y="1242130"/>
                  </a:lnTo>
                  <a:lnTo>
                    <a:pt x="3018978" y="1216744"/>
                  </a:lnTo>
                  <a:lnTo>
                    <a:pt x="3048162" y="1190757"/>
                  </a:lnTo>
                  <a:lnTo>
                    <a:pt x="3100843" y="1137069"/>
                  </a:lnTo>
                  <a:lnTo>
                    <a:pt x="3145637" y="1081247"/>
                  </a:lnTo>
                  <a:lnTo>
                    <a:pt x="3182188" y="1023471"/>
                  </a:lnTo>
                  <a:lnTo>
                    <a:pt x="3210135" y="963923"/>
                  </a:lnTo>
                  <a:lnTo>
                    <a:pt x="3229121" y="902782"/>
                  </a:lnTo>
                  <a:lnTo>
                    <a:pt x="3238786" y="840230"/>
                  </a:lnTo>
                  <a:lnTo>
                    <a:pt x="3240011" y="808481"/>
                  </a:lnTo>
                  <a:lnTo>
                    <a:pt x="3238786" y="776734"/>
                  </a:lnTo>
                  <a:lnTo>
                    <a:pt x="3229121" y="714192"/>
                  </a:lnTo>
                  <a:lnTo>
                    <a:pt x="3210135" y="653070"/>
                  </a:lnTo>
                  <a:lnTo>
                    <a:pt x="3182188" y="593548"/>
                  </a:lnTo>
                  <a:lnTo>
                    <a:pt x="3145637" y="535806"/>
                  </a:lnTo>
                  <a:lnTo>
                    <a:pt x="3100843" y="480023"/>
                  </a:lnTo>
                  <a:lnTo>
                    <a:pt x="3048162" y="426380"/>
                  </a:lnTo>
                  <a:lnTo>
                    <a:pt x="3018978" y="400416"/>
                  </a:lnTo>
                  <a:lnTo>
                    <a:pt x="2987956" y="375055"/>
                  </a:lnTo>
                  <a:lnTo>
                    <a:pt x="2955143" y="350318"/>
                  </a:lnTo>
                  <a:lnTo>
                    <a:pt x="2920582" y="326229"/>
                  </a:lnTo>
                  <a:lnTo>
                    <a:pt x="2884320" y="302809"/>
                  </a:lnTo>
                  <a:lnTo>
                    <a:pt x="2846400" y="280081"/>
                  </a:lnTo>
                  <a:lnTo>
                    <a:pt x="2806867" y="258068"/>
                  </a:lnTo>
                  <a:lnTo>
                    <a:pt x="2765767" y="236791"/>
                  </a:lnTo>
                  <a:lnTo>
                    <a:pt x="2723145" y="216274"/>
                  </a:lnTo>
                  <a:lnTo>
                    <a:pt x="2679044" y="196539"/>
                  </a:lnTo>
                  <a:lnTo>
                    <a:pt x="2633511" y="177608"/>
                  </a:lnTo>
                  <a:lnTo>
                    <a:pt x="2586589" y="159504"/>
                  </a:lnTo>
                  <a:lnTo>
                    <a:pt x="2538325" y="142249"/>
                  </a:lnTo>
                  <a:lnTo>
                    <a:pt x="2488761" y="125866"/>
                  </a:lnTo>
                  <a:lnTo>
                    <a:pt x="2437945" y="110377"/>
                  </a:lnTo>
                  <a:lnTo>
                    <a:pt x="2385919" y="95804"/>
                  </a:lnTo>
                  <a:lnTo>
                    <a:pt x="2332730" y="82171"/>
                  </a:lnTo>
                  <a:lnTo>
                    <a:pt x="2278422" y="69499"/>
                  </a:lnTo>
                  <a:lnTo>
                    <a:pt x="2223040" y="57812"/>
                  </a:lnTo>
                  <a:lnTo>
                    <a:pt x="2166628" y="47131"/>
                  </a:lnTo>
                  <a:lnTo>
                    <a:pt x="2109232" y="37479"/>
                  </a:lnTo>
                  <a:lnTo>
                    <a:pt x="2050897" y="28878"/>
                  </a:lnTo>
                  <a:lnTo>
                    <a:pt x="1991667" y="21351"/>
                  </a:lnTo>
                  <a:lnTo>
                    <a:pt x="1931587" y="14921"/>
                  </a:lnTo>
                  <a:lnTo>
                    <a:pt x="1870702" y="9609"/>
                  </a:lnTo>
                  <a:lnTo>
                    <a:pt x="1809058" y="5438"/>
                  </a:lnTo>
                  <a:lnTo>
                    <a:pt x="1746698" y="2432"/>
                  </a:lnTo>
                  <a:lnTo>
                    <a:pt x="1683667" y="611"/>
                  </a:lnTo>
                  <a:lnTo>
                    <a:pt x="1620012" y="0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73427" y="526795"/>
              <a:ext cx="4859655" cy="2879725"/>
            </a:xfrm>
            <a:custGeom>
              <a:avLst/>
              <a:gdLst/>
              <a:ahLst/>
              <a:cxnLst/>
              <a:rect l="l" t="t" r="r" b="b"/>
              <a:pathLst>
                <a:path w="4859655" h="2879725">
                  <a:moveTo>
                    <a:pt x="4859274" y="1676400"/>
                  </a:moveTo>
                  <a:lnTo>
                    <a:pt x="4716792" y="1633728"/>
                  </a:lnTo>
                  <a:lnTo>
                    <a:pt x="4754550" y="1661922"/>
                  </a:lnTo>
                  <a:lnTo>
                    <a:pt x="2174760" y="1661922"/>
                  </a:lnTo>
                  <a:lnTo>
                    <a:pt x="2174760" y="104394"/>
                  </a:lnTo>
                  <a:lnTo>
                    <a:pt x="2203716" y="142494"/>
                  </a:lnTo>
                  <a:lnTo>
                    <a:pt x="2160282" y="0"/>
                  </a:lnTo>
                  <a:lnTo>
                    <a:pt x="2117610" y="142494"/>
                  </a:lnTo>
                  <a:lnTo>
                    <a:pt x="2146566" y="103720"/>
                  </a:lnTo>
                  <a:lnTo>
                    <a:pt x="2146566" y="1661922"/>
                  </a:lnTo>
                  <a:lnTo>
                    <a:pt x="12" y="1661922"/>
                  </a:lnTo>
                  <a:lnTo>
                    <a:pt x="0" y="1690878"/>
                  </a:lnTo>
                  <a:lnTo>
                    <a:pt x="2146566" y="1690878"/>
                  </a:lnTo>
                  <a:lnTo>
                    <a:pt x="2146566" y="2879598"/>
                  </a:lnTo>
                  <a:lnTo>
                    <a:pt x="2174760" y="2879598"/>
                  </a:lnTo>
                  <a:lnTo>
                    <a:pt x="2174760" y="1690878"/>
                  </a:lnTo>
                  <a:lnTo>
                    <a:pt x="4754550" y="1690878"/>
                  </a:lnTo>
                  <a:lnTo>
                    <a:pt x="4716792" y="1719072"/>
                  </a:lnTo>
                  <a:lnTo>
                    <a:pt x="4773942" y="1701965"/>
                  </a:lnTo>
                  <a:lnTo>
                    <a:pt x="4859274" y="1676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26077" y="1303083"/>
              <a:ext cx="188594" cy="1885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56123" y="2114613"/>
              <a:ext cx="189357" cy="18859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91281" y="2117661"/>
              <a:ext cx="188594" cy="18554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75807" y="2117661"/>
              <a:ext cx="188582" cy="18554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25877" y="2114613"/>
              <a:ext cx="188594" cy="18859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26077" y="2903283"/>
              <a:ext cx="188594" cy="188594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792507" y="5224779"/>
            <a:ext cx="651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i="1" spc="-30" baseline="16203" dirty="0">
                <a:latin typeface="Times New Roman"/>
                <a:cs typeface="Times New Roman"/>
              </a:rPr>
              <a:t>F</a:t>
            </a:r>
            <a:r>
              <a:rPr sz="1600" spc="-20" dirty="0">
                <a:latin typeface="Times New Roman"/>
                <a:cs typeface="Times New Roman"/>
              </a:rPr>
              <a:t>1</a:t>
            </a:r>
            <a:r>
              <a:rPr sz="3600" i="1" spc="-30" baseline="16203" dirty="0">
                <a:latin typeface="Times New Roman"/>
                <a:cs typeface="Times New Roman"/>
              </a:rPr>
              <a:t>F</a:t>
            </a:r>
            <a:r>
              <a:rPr sz="1600" spc="-2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1887" y="5135626"/>
            <a:ext cx="84785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6335" algn="l"/>
                <a:tab pos="3306445" algn="l"/>
                <a:tab pos="4601845" algn="l"/>
                <a:tab pos="5312410" algn="l"/>
                <a:tab pos="7080884" algn="l"/>
              </a:tabLst>
            </a:pPr>
            <a:r>
              <a:rPr sz="2400" spc="-10" dirty="0">
                <a:latin typeface="Times New Roman"/>
                <a:cs typeface="Times New Roman"/>
              </a:rPr>
              <a:t>Длина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отрезка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(равная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2</a:t>
            </a:r>
            <a:r>
              <a:rPr sz="2400" i="1" spc="-25" dirty="0">
                <a:latin typeface="Times New Roman"/>
                <a:cs typeface="Times New Roman"/>
              </a:rPr>
              <a:t>c</a:t>
            </a:r>
            <a:r>
              <a:rPr sz="2400" spc="-25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называется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фокусным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4742" y="5463895"/>
            <a:ext cx="8196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3445" algn="l"/>
                <a:tab pos="3070225" algn="l"/>
                <a:tab pos="3459479" algn="l"/>
                <a:tab pos="3746500" algn="l"/>
                <a:tab pos="5657215" algn="l"/>
                <a:tab pos="6513830" algn="l"/>
                <a:tab pos="7898765" algn="l"/>
              </a:tabLst>
            </a:pP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расстоянием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M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произвольная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точка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эллипса,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то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5537" y="5792470"/>
            <a:ext cx="8333105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>
              <a:lnSpc>
                <a:spcPts val="2735"/>
              </a:lnSpc>
              <a:spcBef>
                <a:spcPts val="100"/>
              </a:spcBef>
              <a:tabLst>
                <a:tab pos="1483360" algn="l"/>
                <a:tab pos="2213610" algn="l"/>
                <a:tab pos="2667635" algn="l"/>
                <a:tab pos="3585210" algn="l"/>
                <a:tab pos="3935729" algn="l"/>
                <a:tab pos="4439285" algn="l"/>
                <a:tab pos="5654040" algn="l"/>
                <a:tab pos="6138545" algn="l"/>
                <a:tab pos="6733540" algn="l"/>
              </a:tabLst>
            </a:pPr>
            <a:r>
              <a:rPr sz="2400" spc="-10" dirty="0">
                <a:latin typeface="Times New Roman"/>
                <a:cs typeface="Times New Roman"/>
              </a:rPr>
              <a:t>отрезки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MF</a:t>
            </a:r>
            <a:r>
              <a:rPr sz="2400" spc="-37" baseline="-24305" dirty="0">
                <a:latin typeface="Times New Roman"/>
                <a:cs typeface="Times New Roman"/>
              </a:rPr>
              <a:t>1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MF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их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длины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r</a:t>
            </a:r>
            <a:r>
              <a:rPr sz="2400" spc="-37" baseline="-24305" dirty="0">
                <a:latin typeface="Times New Roman"/>
                <a:cs typeface="Times New Roman"/>
              </a:rPr>
              <a:t>1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r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называются</a:t>
            </a:r>
            <a:endParaRPr sz="2400">
              <a:latin typeface="Times New Roman"/>
              <a:cs typeface="Times New Roman"/>
            </a:endParaRPr>
          </a:p>
          <a:p>
            <a:pPr marL="100965">
              <a:lnSpc>
                <a:spcPts val="2735"/>
              </a:lnSpc>
              <a:tabLst>
                <a:tab pos="4439920" algn="l"/>
              </a:tabLst>
            </a:pP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фокальными</a:t>
            </a:r>
            <a:r>
              <a:rPr sz="2400" b="1" i="1" spc="-1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радиусами</a:t>
            </a:r>
            <a:r>
              <a:rPr sz="2400" b="1" i="1" spc="-1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точки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19737" y="2127291"/>
            <a:ext cx="368935" cy="450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750" i="1" spc="-60" dirty="0">
                <a:latin typeface="Times New Roman"/>
                <a:cs typeface="Times New Roman"/>
              </a:rPr>
              <a:t>A</a:t>
            </a:r>
            <a:r>
              <a:rPr sz="3000" spc="-89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64693" y="2422265"/>
            <a:ext cx="15430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spc="-5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0007" y="2229679"/>
            <a:ext cx="245110" cy="457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i="1" spc="-50" dirty="0">
                <a:latin typeface="Times New Roman"/>
                <a:cs typeface="Times New Roman"/>
              </a:rPr>
              <a:t>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235" y="2929181"/>
            <a:ext cx="8580755" cy="226949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83820" algn="ctr">
              <a:lnSpc>
                <a:spcPct val="100000"/>
              </a:lnSpc>
              <a:spcBef>
                <a:spcPts val="725"/>
              </a:spcBef>
            </a:pPr>
            <a:r>
              <a:rPr sz="2750" i="1" spc="-25" dirty="0">
                <a:latin typeface="Times New Roman"/>
                <a:cs typeface="Times New Roman"/>
              </a:rPr>
              <a:t>B</a:t>
            </a:r>
            <a:r>
              <a:rPr sz="3000" spc="-37" baseline="-19444" dirty="0">
                <a:latin typeface="Times New Roman"/>
                <a:cs typeface="Times New Roman"/>
              </a:rPr>
              <a:t>1</a:t>
            </a:r>
            <a:endParaRPr sz="3000" baseline="-19444">
              <a:latin typeface="Times New Roman"/>
              <a:cs typeface="Times New Roman"/>
            </a:endParaRPr>
          </a:p>
          <a:p>
            <a:pPr marL="76200">
              <a:lnSpc>
                <a:spcPts val="2735"/>
              </a:lnSpc>
              <a:spcBef>
                <a:spcPts val="509"/>
              </a:spcBef>
              <a:tabLst>
                <a:tab pos="1031240" algn="l"/>
                <a:tab pos="3019425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92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300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92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i="1" spc="-25" dirty="0">
                <a:latin typeface="Times New Roman"/>
                <a:cs typeface="Times New Roman"/>
              </a:rPr>
              <a:t>B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вершинами</a:t>
            </a:r>
            <a:r>
              <a:rPr sz="2400" b="1" i="1" spc="-8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эллипса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ts val="2585"/>
              </a:lnSpc>
              <a:tabLst>
                <a:tab pos="3525520" algn="l"/>
                <a:tab pos="3985895" algn="l"/>
              </a:tabLst>
            </a:pPr>
            <a:r>
              <a:rPr sz="2400" dirty="0">
                <a:latin typeface="Times New Roman"/>
                <a:cs typeface="Times New Roman"/>
              </a:rPr>
              <a:t>Отрезок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5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его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длина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2</a:t>
            </a:r>
            <a:r>
              <a:rPr sz="2400" i="1" spc="-25" dirty="0">
                <a:latin typeface="Times New Roman"/>
                <a:cs typeface="Times New Roman"/>
              </a:rPr>
              <a:t>a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называются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большой</a:t>
            </a:r>
            <a:r>
              <a:rPr sz="2400" b="1" i="1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фокальной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58140">
              <a:lnSpc>
                <a:spcPts val="2585"/>
              </a:lnSpc>
              <a:tabLst>
                <a:tab pos="1236345" algn="l"/>
                <a:tab pos="2382520" algn="l"/>
                <a:tab pos="3185795" algn="l"/>
                <a:tab pos="4836160" algn="l"/>
                <a:tab pos="5293360" algn="l"/>
              </a:tabLst>
            </a:pP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spc="-1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отрезок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0" dirty="0">
                <a:latin typeface="Times New Roman"/>
                <a:cs typeface="Times New Roman"/>
              </a:rPr>
              <a:t>B</a:t>
            </a:r>
            <a:r>
              <a:rPr sz="2400" spc="-30" baseline="-24305" dirty="0">
                <a:latin typeface="Times New Roman"/>
                <a:cs typeface="Times New Roman"/>
              </a:rPr>
              <a:t>1</a:t>
            </a:r>
            <a:r>
              <a:rPr sz="2400" i="1" spc="-20" dirty="0">
                <a:latin typeface="Times New Roman"/>
                <a:cs typeface="Times New Roman"/>
              </a:rPr>
              <a:t>B</a:t>
            </a:r>
            <a:r>
              <a:rPr sz="2400" spc="-30" baseline="-24305" dirty="0">
                <a:latin typeface="Times New Roman"/>
                <a:cs typeface="Times New Roman"/>
              </a:rPr>
              <a:t>2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его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длина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2</a:t>
            </a:r>
            <a:r>
              <a:rPr sz="2400" i="1" spc="-25" dirty="0">
                <a:latin typeface="Times New Roman"/>
                <a:cs typeface="Times New Roman"/>
              </a:rPr>
              <a:t>b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малой</a:t>
            </a:r>
            <a:r>
              <a:rPr sz="2400" b="1" i="1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осью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76200">
              <a:lnSpc>
                <a:spcPts val="2590"/>
              </a:lnSpc>
              <a:tabLst>
                <a:tab pos="1691639" algn="l"/>
                <a:tab pos="2120265" algn="l"/>
                <a:tab pos="2559050" algn="l"/>
                <a:tab pos="2988310" algn="l"/>
                <a:tab pos="4665345" algn="l"/>
                <a:tab pos="5981065" algn="l"/>
                <a:tab pos="6284595" algn="l"/>
                <a:tab pos="7265034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Величины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a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b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называются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большой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малой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полуосью</a:t>
            </a:r>
            <a:endParaRPr sz="2400">
              <a:latin typeface="Times New Roman"/>
              <a:cs typeface="Times New Roman"/>
            </a:endParaRPr>
          </a:p>
          <a:p>
            <a:pPr marL="358775">
              <a:lnSpc>
                <a:spcPts val="2735"/>
              </a:lnSpc>
            </a:pPr>
            <a:r>
              <a:rPr sz="2400" spc="-10" dirty="0">
                <a:latin typeface="Times New Roman"/>
                <a:cs typeface="Times New Roman"/>
              </a:rPr>
              <a:t>соответственно.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34819" y="2182917"/>
            <a:ext cx="1165225" cy="450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40"/>
              </a:spcBef>
              <a:tabLst>
                <a:tab pos="791210" algn="l"/>
              </a:tabLst>
            </a:pPr>
            <a:r>
              <a:rPr sz="2750" i="1" spc="-25" dirty="0">
                <a:latin typeface="Times New Roman"/>
                <a:cs typeface="Times New Roman"/>
              </a:rPr>
              <a:t>F</a:t>
            </a:r>
            <a:r>
              <a:rPr sz="2925" spc="-37" baseline="-19943" dirty="0">
                <a:latin typeface="Times New Roman"/>
                <a:cs typeface="Times New Roman"/>
              </a:rPr>
              <a:t>2</a:t>
            </a:r>
            <a:r>
              <a:rPr sz="2925" baseline="-19943" dirty="0">
                <a:latin typeface="Times New Roman"/>
                <a:cs typeface="Times New Roman"/>
              </a:rPr>
              <a:t>	</a:t>
            </a:r>
            <a:r>
              <a:rPr sz="2750" i="1" spc="-25" dirty="0">
                <a:latin typeface="Times New Roman"/>
                <a:cs typeface="Times New Roman"/>
              </a:rPr>
              <a:t>A</a:t>
            </a:r>
            <a:r>
              <a:rPr sz="3000" spc="-37" baseline="-19444" dirty="0">
                <a:latin typeface="Times New Roman"/>
                <a:cs typeface="Times New Roman"/>
              </a:rPr>
              <a:t>2</a:t>
            </a:r>
            <a:endParaRPr sz="3000" baseline="-19444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23055" y="1985774"/>
            <a:ext cx="1835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1" spc="-50" dirty="0"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84757" y="277993"/>
            <a:ext cx="417195" cy="1095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 indent="78105">
              <a:lnSpc>
                <a:spcPct val="127600"/>
              </a:lnSpc>
              <a:spcBef>
                <a:spcPts val="90"/>
              </a:spcBef>
            </a:pPr>
            <a:r>
              <a:rPr sz="2750" i="1" spc="-50" dirty="0">
                <a:latin typeface="Times New Roman"/>
                <a:cs typeface="Times New Roman"/>
              </a:rPr>
              <a:t>y </a:t>
            </a:r>
            <a:r>
              <a:rPr sz="2750" i="1" spc="-25" dirty="0">
                <a:latin typeface="Times New Roman"/>
                <a:cs typeface="Times New Roman"/>
              </a:rPr>
              <a:t>B</a:t>
            </a:r>
            <a:r>
              <a:rPr sz="3000" spc="-37" baseline="-19444" dirty="0">
                <a:latin typeface="Times New Roman"/>
                <a:cs typeface="Times New Roman"/>
              </a:rPr>
              <a:t>2</a:t>
            </a:r>
            <a:endParaRPr sz="3000" baseline="-19444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683" y="172720"/>
            <a:ext cx="8476615" cy="7150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4640" marR="5080" indent="-281940">
              <a:lnSpc>
                <a:spcPts val="2550"/>
              </a:lnSpc>
              <a:spcBef>
                <a:spcPts val="459"/>
              </a:spcBef>
              <a:tabLst>
                <a:tab pos="2147570" algn="l"/>
                <a:tab pos="2432050" algn="l"/>
                <a:tab pos="3460750" algn="l"/>
                <a:tab pos="3913504" algn="l"/>
                <a:tab pos="4184015" algn="l"/>
                <a:tab pos="4396105" algn="l"/>
                <a:tab pos="4650740" algn="l"/>
                <a:tab pos="5412105" algn="l"/>
                <a:tab pos="6081395" algn="l"/>
                <a:tab pos="6920230" algn="l"/>
                <a:tab pos="7106920" algn="l"/>
              </a:tabLst>
            </a:pPr>
            <a:r>
              <a:rPr sz="2400" spc="-10" dirty="0">
                <a:latin typeface="Times New Roman"/>
                <a:cs typeface="Times New Roman"/>
              </a:rPr>
              <a:t>ОПРЕДЕЛЕНИЕ.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Величина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Symbol"/>
                <a:cs typeface="Symbol"/>
              </a:rPr>
              <a:t>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,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равная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отношению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фокусного расстояния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эллипса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к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5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его		</a:t>
            </a:r>
            <a:r>
              <a:rPr sz="2400" i="1" spc="-10" dirty="0">
                <a:latin typeface="Times New Roman"/>
                <a:cs typeface="Times New Roman"/>
              </a:rPr>
              <a:t>большой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i="1" spc="-20" dirty="0">
                <a:latin typeface="Times New Roman"/>
                <a:cs typeface="Times New Roman"/>
              </a:rPr>
              <a:t>оси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называется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928" y="825601"/>
            <a:ext cx="4393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эксцентриситетом</a:t>
            </a:r>
            <a:r>
              <a:rPr sz="2400" b="1" i="1" spc="-8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эллипса,</a:t>
            </a:r>
            <a:r>
              <a:rPr sz="2400" i="1" spc="-7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т.е.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42291" y="1281938"/>
            <a:ext cx="360680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425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33413" y="1281938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0" y="0"/>
                </a:moveTo>
                <a:lnTo>
                  <a:pt x="195833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08885" y="809625"/>
            <a:ext cx="1431290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975" baseline="-33542" dirty="0">
                <a:latin typeface="Symbol"/>
                <a:cs typeface="Symbol"/>
              </a:rPr>
              <a:t></a:t>
            </a:r>
            <a:r>
              <a:rPr sz="3975" spc="209" baseline="-33542" dirty="0">
                <a:latin typeface="Times New Roman"/>
                <a:cs typeface="Times New Roman"/>
              </a:rPr>
              <a:t> </a:t>
            </a:r>
            <a:r>
              <a:rPr sz="3750" baseline="-35555" dirty="0">
                <a:latin typeface="Symbol"/>
                <a:cs typeface="Symbol"/>
              </a:rPr>
              <a:t></a:t>
            </a:r>
            <a:r>
              <a:rPr sz="3750" spc="270" baseline="-355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2</a:t>
            </a:r>
            <a:r>
              <a:rPr sz="2500" i="1" dirty="0">
                <a:latin typeface="Times New Roman"/>
                <a:cs typeface="Times New Roman"/>
              </a:rPr>
              <a:t>c</a:t>
            </a:r>
            <a:r>
              <a:rPr sz="2500" i="1" spc="215" dirty="0">
                <a:latin typeface="Times New Roman"/>
                <a:cs typeface="Times New Roman"/>
              </a:rPr>
              <a:t> </a:t>
            </a:r>
            <a:r>
              <a:rPr sz="3750" baseline="-35555" dirty="0">
                <a:latin typeface="Symbol"/>
                <a:cs typeface="Symbol"/>
              </a:rPr>
              <a:t></a:t>
            </a:r>
            <a:r>
              <a:rPr sz="3750" spc="217" baseline="-35555" dirty="0">
                <a:latin typeface="Times New Roman"/>
                <a:cs typeface="Times New Roman"/>
              </a:rPr>
              <a:t> </a:t>
            </a:r>
            <a:r>
              <a:rPr sz="2500" i="1" spc="-50" dirty="0">
                <a:latin typeface="Times New Roman"/>
                <a:cs typeface="Times New Roman"/>
              </a:rPr>
              <a:t>c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4303" y="1765300"/>
            <a:ext cx="1000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Так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как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4653" y="1192456"/>
            <a:ext cx="2710815" cy="96774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845310">
              <a:lnSpc>
                <a:spcPct val="100000"/>
              </a:lnSpc>
              <a:spcBef>
                <a:spcPts val="795"/>
              </a:spcBef>
              <a:tabLst>
                <a:tab pos="2536825" algn="l"/>
              </a:tabLst>
            </a:pPr>
            <a:r>
              <a:rPr sz="2500" spc="-25" dirty="0">
                <a:latin typeface="Times New Roman"/>
                <a:cs typeface="Times New Roman"/>
              </a:rPr>
              <a:t>2</a:t>
            </a:r>
            <a:r>
              <a:rPr sz="2500" i="1" spc="-25" dirty="0">
                <a:latin typeface="Times New Roman"/>
                <a:cs typeface="Times New Roman"/>
              </a:rPr>
              <a:t>a</a:t>
            </a:r>
            <a:r>
              <a:rPr sz="2500" i="1" dirty="0">
                <a:latin typeface="Times New Roman"/>
                <a:cs typeface="Times New Roman"/>
              </a:rPr>
              <a:t>	</a:t>
            </a: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  <a:tabLst>
                <a:tab pos="755650" algn="l"/>
              </a:tabLst>
            </a:pP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25" dirty="0">
                <a:latin typeface="Times New Roman"/>
                <a:cs typeface="Times New Roman"/>
              </a:rPr>
              <a:t>то</a:t>
            </a:r>
            <a:r>
              <a:rPr sz="2400" dirty="0">
                <a:latin typeface="Times New Roman"/>
                <a:cs typeface="Times New Roman"/>
              </a:rPr>
              <a:t>	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8903" y="2076387"/>
            <a:ext cx="8315325" cy="20967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ts val="2795"/>
              </a:lnSpc>
              <a:spcBef>
                <a:spcPts val="135"/>
              </a:spcBef>
              <a:tabLst>
                <a:tab pos="1459865" algn="l"/>
                <a:tab pos="1746250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Величина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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характеризует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форму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эллипса.</a:t>
            </a:r>
            <a:endParaRPr sz="2400">
              <a:latin typeface="Times New Roman"/>
              <a:cs typeface="Times New Roman"/>
            </a:endParaRPr>
          </a:p>
          <a:p>
            <a:pPr marL="1503045" marR="30480" indent="-1465580">
              <a:lnSpc>
                <a:spcPts val="2590"/>
              </a:lnSpc>
              <a:spcBef>
                <a:spcPts val="220"/>
              </a:spcBef>
              <a:tabLst>
                <a:tab pos="780415" algn="l"/>
                <a:tab pos="1066165" algn="l"/>
                <a:tab pos="4464050" algn="l"/>
                <a:tab pos="7379334" algn="l"/>
              </a:tabLst>
            </a:pPr>
            <a:r>
              <a:rPr sz="2400" spc="-20" dirty="0">
                <a:latin typeface="Times New Roman"/>
                <a:cs typeface="Times New Roman"/>
              </a:rPr>
              <a:t>Зная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500" spc="-50" dirty="0">
                <a:latin typeface="Symbol"/>
                <a:cs typeface="Symbol"/>
              </a:rPr>
              <a:t>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легко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найти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фокальные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радиусы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):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x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0480">
              <a:lnSpc>
                <a:spcPts val="2765"/>
              </a:lnSpc>
              <a:spcBef>
                <a:spcPts val="2545"/>
              </a:spcBef>
            </a:pPr>
            <a:r>
              <a:rPr sz="2400" b="1" i="1" spc="-10" dirty="0">
                <a:latin typeface="Times New Roman"/>
                <a:cs typeface="Times New Roman"/>
              </a:rPr>
              <a:t>Замечания.</a:t>
            </a:r>
            <a:endParaRPr sz="2400">
              <a:latin typeface="Times New Roman"/>
              <a:cs typeface="Times New Roman"/>
            </a:endParaRPr>
          </a:p>
          <a:p>
            <a:pPr marL="30480">
              <a:lnSpc>
                <a:spcPts val="2765"/>
              </a:lnSpc>
              <a:tabLst>
                <a:tab pos="4072254" algn="l"/>
                <a:tab pos="5372100" algn="l"/>
              </a:tabLst>
            </a:pPr>
            <a:r>
              <a:rPr sz="2400" dirty="0">
                <a:latin typeface="Times New Roman"/>
                <a:cs typeface="Times New Roman"/>
              </a:rPr>
              <a:t>1)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Пусть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уравнении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эллипса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i="1" dirty="0">
                <a:latin typeface="Times New Roman"/>
                <a:cs typeface="Times New Roman"/>
              </a:rPr>
              <a:t>b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r</a:t>
            </a:r>
            <a:r>
              <a:rPr sz="2400" spc="-25" dirty="0">
                <a:latin typeface="Times New Roman"/>
                <a:cs typeface="Times New Roman"/>
              </a:rPr>
              <a:t>.</a:t>
            </a:r>
            <a:r>
              <a:rPr sz="2400" dirty="0">
                <a:latin typeface="Times New Roman"/>
                <a:cs typeface="Times New Roman"/>
              </a:rPr>
              <a:t>	Для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этой</a:t>
            </a:r>
            <a:r>
              <a:rPr sz="2400" spc="-10" dirty="0">
                <a:latin typeface="Times New Roman"/>
                <a:cs typeface="Times New Roman"/>
              </a:rPr>
              <a:t> кривой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80287" y="4260850"/>
            <a:ext cx="2124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90855" algn="l"/>
              </a:tabLst>
            </a:pPr>
            <a:r>
              <a:rPr sz="2400" spc="-50" dirty="0">
                <a:latin typeface="Symbol"/>
                <a:cs typeface="Symbol"/>
              </a:rPr>
              <a:t>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7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77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10" y="4711954"/>
            <a:ext cx="8263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Геометрически,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означает,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точки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кривой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равноудалены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005" y="5040223"/>
            <a:ext cx="4539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5315" algn="l"/>
                <a:tab pos="2264410" algn="l"/>
                <a:tab pos="2686050" algn="l"/>
                <a:tab pos="3173730" algn="l"/>
                <a:tab pos="3645535" algn="l"/>
              </a:tabLst>
            </a:pPr>
            <a:r>
              <a:rPr sz="2400" spc="-25" dirty="0">
                <a:latin typeface="Times New Roman"/>
                <a:cs typeface="Times New Roman"/>
              </a:rPr>
              <a:t>(на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расстояние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r</a:t>
            </a:r>
            <a:r>
              <a:rPr sz="2400" spc="-25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от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ее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центра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46477" y="5040223"/>
            <a:ext cx="3347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0540" algn="l"/>
                <a:tab pos="1133475" algn="l"/>
                <a:tab pos="2216150" algn="l"/>
              </a:tabLst>
            </a:pPr>
            <a:r>
              <a:rPr sz="2400" i="1" spc="-25" dirty="0">
                <a:latin typeface="Times New Roman"/>
                <a:cs typeface="Times New Roman"/>
              </a:rPr>
              <a:t>O</a:t>
            </a:r>
            <a:r>
              <a:rPr sz="2400" spc="-25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т.е.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кривая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является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10" y="5368493"/>
            <a:ext cx="2042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окружностью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7310" y="5696762"/>
            <a:ext cx="8260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11680" algn="l"/>
                <a:tab pos="3515995" algn="l"/>
                <a:tab pos="5241290" algn="l"/>
                <a:tab pos="6468745" algn="l"/>
                <a:tab pos="8103870" algn="l"/>
              </a:tabLst>
            </a:pPr>
            <a:r>
              <a:rPr sz="2400" spc="-10" dirty="0">
                <a:latin typeface="Times New Roman"/>
                <a:cs typeface="Times New Roman"/>
              </a:rPr>
              <a:t>Каноническое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уравнение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окружности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принято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записывать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1758" y="5937248"/>
            <a:ext cx="31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i="1" spc="-37" baseline="-16203" dirty="0">
                <a:latin typeface="Times New Roman"/>
                <a:cs typeface="Times New Roman"/>
              </a:rPr>
              <a:t>x</a:t>
            </a:r>
            <a:r>
              <a:rPr sz="1600" spc="-2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1910" y="6026403"/>
            <a:ext cx="8329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501140" algn="l"/>
                <a:tab pos="1829435" algn="l"/>
                <a:tab pos="2223770" algn="l"/>
                <a:tab pos="2552700" algn="l"/>
                <a:tab pos="2929890" algn="l"/>
                <a:tab pos="3162935" algn="l"/>
                <a:tab pos="3893185" algn="l"/>
                <a:tab pos="4168775" algn="l"/>
                <a:tab pos="4479290" algn="l"/>
                <a:tab pos="6080760" algn="l"/>
                <a:tab pos="6521450" algn="l"/>
                <a:tab pos="7527290" algn="l"/>
              </a:tabLst>
            </a:pPr>
            <a:r>
              <a:rPr sz="2400" spc="-20" dirty="0">
                <a:latin typeface="Times New Roman"/>
                <a:cs typeface="Times New Roman"/>
              </a:rPr>
              <a:t>виде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+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y</a:t>
            </a:r>
            <a:r>
              <a:rPr sz="2400" spc="-37" baseline="24305" dirty="0">
                <a:latin typeface="Times New Roman"/>
                <a:cs typeface="Times New Roman"/>
              </a:rPr>
              <a:t>2</a:t>
            </a:r>
            <a:r>
              <a:rPr sz="2400" baseline="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r</a:t>
            </a:r>
            <a:r>
              <a:rPr sz="2400" spc="-37" baseline="24305" dirty="0">
                <a:latin typeface="Times New Roman"/>
                <a:cs typeface="Times New Roman"/>
              </a:rPr>
              <a:t>2</a:t>
            </a:r>
            <a:r>
              <a:rPr sz="2400" baseline="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где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50" dirty="0">
                <a:latin typeface="Times New Roman"/>
                <a:cs typeface="Times New Roman"/>
              </a:rPr>
              <a:t>r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расстояние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от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любой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005" y="6354673"/>
            <a:ext cx="820800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02025" algn="l"/>
              </a:tabLst>
            </a:pPr>
            <a:r>
              <a:rPr sz="2400" spc="-10" dirty="0">
                <a:latin typeface="Times New Roman"/>
                <a:cs typeface="Times New Roman"/>
              </a:rPr>
              <a:t>окружности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ее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центра;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называют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CC0000"/>
                </a:solidFill>
                <a:latin typeface="Times New Roman"/>
                <a:cs typeface="Times New Roman"/>
              </a:rPr>
              <a:t>радиусом</a:t>
            </a:r>
            <a:r>
              <a:rPr sz="2400" b="1" i="1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CC0000"/>
                </a:solidFill>
                <a:latin typeface="Times New Roman"/>
                <a:cs typeface="Times New Roman"/>
              </a:rPr>
              <a:t>окружности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157279" y="1724323"/>
            <a:ext cx="1170940" cy="381635"/>
            <a:chOff x="2157279" y="1724323"/>
            <a:chExt cx="1170940" cy="381635"/>
          </a:xfrm>
        </p:grpSpPr>
        <p:sp>
          <p:nvSpPr>
            <p:cNvPr id="20" name="object 20"/>
            <p:cNvSpPr/>
            <p:nvPr/>
          </p:nvSpPr>
          <p:spPr>
            <a:xfrm>
              <a:off x="2162949" y="1960879"/>
              <a:ext cx="41910" cy="22860"/>
            </a:xfrm>
            <a:custGeom>
              <a:avLst/>
              <a:gdLst/>
              <a:ahLst/>
              <a:cxnLst/>
              <a:rect l="l" t="t" r="r" b="b"/>
              <a:pathLst>
                <a:path w="41910" h="22860">
                  <a:moveTo>
                    <a:pt x="0" y="22859"/>
                  </a:moveTo>
                  <a:lnTo>
                    <a:pt x="41909" y="0"/>
                  </a:lnTo>
                </a:path>
              </a:pathLst>
            </a:custGeom>
            <a:ln w="11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04859" y="1966213"/>
              <a:ext cx="60960" cy="128270"/>
            </a:xfrm>
            <a:custGeom>
              <a:avLst/>
              <a:gdLst/>
              <a:ahLst/>
              <a:cxnLst/>
              <a:rect l="l" t="t" r="r" b="b"/>
              <a:pathLst>
                <a:path w="60960" h="128269">
                  <a:moveTo>
                    <a:pt x="0" y="0"/>
                  </a:moveTo>
                  <a:lnTo>
                    <a:pt x="60960" y="128016"/>
                  </a:lnTo>
                </a:path>
              </a:pathLst>
            </a:custGeom>
            <a:ln w="226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271153" y="1729993"/>
              <a:ext cx="1057275" cy="364490"/>
            </a:xfrm>
            <a:custGeom>
              <a:avLst/>
              <a:gdLst/>
              <a:ahLst/>
              <a:cxnLst/>
              <a:rect l="l" t="t" r="r" b="b"/>
              <a:pathLst>
                <a:path w="1057275" h="364489">
                  <a:moveTo>
                    <a:pt x="0" y="364236"/>
                  </a:moveTo>
                  <a:lnTo>
                    <a:pt x="76962" y="0"/>
                  </a:lnTo>
                </a:path>
                <a:path w="1057275" h="364489">
                  <a:moveTo>
                    <a:pt x="76962" y="0"/>
                  </a:moveTo>
                  <a:lnTo>
                    <a:pt x="1056894" y="0"/>
                  </a:lnTo>
                </a:path>
              </a:pathLst>
            </a:custGeom>
            <a:ln w="11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654036" y="1748607"/>
            <a:ext cx="2204085" cy="4051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  <a:tabLst>
                <a:tab pos="1107440" algn="l"/>
              </a:tabLst>
            </a:pPr>
            <a:r>
              <a:rPr sz="2450" i="1" dirty="0">
                <a:latin typeface="Times New Roman"/>
                <a:cs typeface="Times New Roman"/>
              </a:rPr>
              <a:t>c</a:t>
            </a:r>
            <a:r>
              <a:rPr sz="2450" i="1" spc="-15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Symbol"/>
                <a:cs typeface="Symbol"/>
              </a:rPr>
              <a:t></a:t>
            </a:r>
            <a:r>
              <a:rPr sz="2450" dirty="0">
                <a:latin typeface="Times New Roman"/>
                <a:cs typeface="Times New Roman"/>
              </a:rPr>
              <a:t>	</a:t>
            </a:r>
            <a:r>
              <a:rPr sz="2450" dirty="0">
                <a:latin typeface="Symbol"/>
                <a:cs typeface="Symbol"/>
              </a:rPr>
              <a:t></a:t>
            </a:r>
            <a:r>
              <a:rPr sz="2450" spc="-125" dirty="0">
                <a:latin typeface="Times New Roman"/>
                <a:cs typeface="Times New Roman"/>
              </a:rPr>
              <a:t> </a:t>
            </a:r>
            <a:r>
              <a:rPr sz="2450" i="1" spc="90" dirty="0">
                <a:latin typeface="Times New Roman"/>
                <a:cs typeface="Times New Roman"/>
              </a:rPr>
              <a:t>b</a:t>
            </a:r>
            <a:r>
              <a:rPr sz="2400" spc="135" baseline="38194" dirty="0">
                <a:latin typeface="Times New Roman"/>
                <a:cs typeface="Times New Roman"/>
              </a:rPr>
              <a:t>2</a:t>
            </a:r>
            <a:r>
              <a:rPr sz="2400" spc="142" baseline="38194" dirty="0">
                <a:latin typeface="Times New Roman"/>
                <a:cs typeface="Times New Roman"/>
              </a:rPr>
              <a:t>  </a:t>
            </a:r>
            <a:r>
              <a:rPr sz="2450" dirty="0">
                <a:latin typeface="Symbol"/>
                <a:cs typeface="Symbol"/>
              </a:rPr>
              <a:t></a:t>
            </a:r>
            <a:r>
              <a:rPr sz="2450" spc="-40" dirty="0">
                <a:latin typeface="Times New Roman"/>
                <a:cs typeface="Times New Roman"/>
              </a:rPr>
              <a:t> </a:t>
            </a:r>
            <a:r>
              <a:rPr sz="2450" i="1" spc="-50" dirty="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30616" y="1606875"/>
            <a:ext cx="363855" cy="4051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3675" i="1" baseline="-24943" dirty="0">
                <a:latin typeface="Times New Roman"/>
                <a:cs typeface="Times New Roman"/>
              </a:rPr>
              <a:t>a</a:t>
            </a:r>
            <a:r>
              <a:rPr sz="3675" i="1" spc="-577" baseline="-24943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635239" y="4202277"/>
            <a:ext cx="1144270" cy="408305"/>
            <a:chOff x="1635239" y="4202277"/>
            <a:chExt cx="1144270" cy="408305"/>
          </a:xfrm>
        </p:grpSpPr>
        <p:sp>
          <p:nvSpPr>
            <p:cNvPr id="26" name="object 26"/>
            <p:cNvSpPr/>
            <p:nvPr/>
          </p:nvSpPr>
          <p:spPr>
            <a:xfrm>
              <a:off x="1640979" y="4455668"/>
              <a:ext cx="41910" cy="24130"/>
            </a:xfrm>
            <a:custGeom>
              <a:avLst/>
              <a:gdLst/>
              <a:ahLst/>
              <a:cxnLst/>
              <a:rect l="l" t="t" r="r" b="b"/>
              <a:pathLst>
                <a:path w="41910" h="24129">
                  <a:moveTo>
                    <a:pt x="0" y="23622"/>
                  </a:moveTo>
                  <a:lnTo>
                    <a:pt x="41909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82889" y="4461002"/>
              <a:ext cx="60960" cy="138430"/>
            </a:xfrm>
            <a:custGeom>
              <a:avLst/>
              <a:gdLst/>
              <a:ahLst/>
              <a:cxnLst/>
              <a:rect l="l" t="t" r="r" b="b"/>
              <a:pathLst>
                <a:path w="60960" h="138429">
                  <a:moveTo>
                    <a:pt x="0" y="0"/>
                  </a:moveTo>
                  <a:lnTo>
                    <a:pt x="60960" y="137922"/>
                  </a:lnTo>
                </a:path>
              </a:pathLst>
            </a:custGeom>
            <a:ln w="229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49945" y="4208018"/>
              <a:ext cx="1029969" cy="391160"/>
            </a:xfrm>
            <a:custGeom>
              <a:avLst/>
              <a:gdLst/>
              <a:ahLst/>
              <a:cxnLst/>
              <a:rect l="l" t="t" r="r" b="b"/>
              <a:pathLst>
                <a:path w="1029969" h="391160">
                  <a:moveTo>
                    <a:pt x="0" y="390906"/>
                  </a:moveTo>
                  <a:lnTo>
                    <a:pt x="76962" y="0"/>
                  </a:lnTo>
                </a:path>
                <a:path w="1029969" h="391160">
                  <a:moveTo>
                    <a:pt x="76962" y="0"/>
                  </a:moveTo>
                  <a:lnTo>
                    <a:pt x="1029461" y="0"/>
                  </a:lnTo>
                </a:path>
              </a:pathLst>
            </a:custGeom>
            <a:ln w="11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121786" y="4246473"/>
            <a:ext cx="2187575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25170" algn="l"/>
              </a:tabLst>
            </a:pPr>
            <a:r>
              <a:rPr sz="2550" i="1" dirty="0">
                <a:latin typeface="Times New Roman"/>
                <a:cs typeface="Times New Roman"/>
              </a:rPr>
              <a:t>c</a:t>
            </a:r>
            <a:r>
              <a:rPr sz="2550" i="1" spc="-50" dirty="0">
                <a:latin typeface="Times New Roman"/>
                <a:cs typeface="Times New Roman"/>
              </a:rPr>
              <a:t> </a:t>
            </a:r>
            <a:r>
              <a:rPr sz="2550" spc="-60" dirty="0">
                <a:latin typeface="Symbol"/>
                <a:cs typeface="Symbol"/>
              </a:rPr>
              <a:t></a:t>
            </a:r>
            <a:r>
              <a:rPr sz="2550" dirty="0">
                <a:latin typeface="Times New Roman"/>
                <a:cs typeface="Times New Roman"/>
              </a:rPr>
              <a:t>	</a:t>
            </a:r>
            <a:r>
              <a:rPr sz="2550" i="1" spc="65" dirty="0">
                <a:latin typeface="Times New Roman"/>
                <a:cs typeface="Times New Roman"/>
              </a:rPr>
              <a:t>a</a:t>
            </a:r>
            <a:r>
              <a:rPr sz="2700" spc="97" baseline="35493" dirty="0">
                <a:latin typeface="Times New Roman"/>
                <a:cs typeface="Times New Roman"/>
              </a:rPr>
              <a:t>2</a:t>
            </a:r>
            <a:r>
              <a:rPr sz="2700" spc="367" baseline="35493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Symbol"/>
                <a:cs typeface="Symbol"/>
              </a:rPr>
              <a:t></a:t>
            </a:r>
            <a:r>
              <a:rPr sz="2550" spc="-235" dirty="0">
                <a:latin typeface="Times New Roman"/>
                <a:cs typeface="Times New Roman"/>
              </a:rPr>
              <a:t> </a:t>
            </a:r>
            <a:r>
              <a:rPr sz="2550" i="1" dirty="0">
                <a:latin typeface="Times New Roman"/>
                <a:cs typeface="Times New Roman"/>
              </a:rPr>
              <a:t>b</a:t>
            </a:r>
            <a:r>
              <a:rPr sz="2700" baseline="35493" dirty="0">
                <a:latin typeface="Times New Roman"/>
                <a:cs typeface="Times New Roman"/>
              </a:rPr>
              <a:t>2</a:t>
            </a:r>
            <a:r>
              <a:rPr sz="2700" spc="67" baseline="35493" dirty="0">
                <a:latin typeface="Times New Roman"/>
                <a:cs typeface="Times New Roman"/>
              </a:rPr>
              <a:t>  </a:t>
            </a:r>
            <a:r>
              <a:rPr sz="2550" dirty="0">
                <a:latin typeface="Symbol"/>
                <a:cs typeface="Symbol"/>
              </a:rPr>
              <a:t></a:t>
            </a:r>
            <a:r>
              <a:rPr sz="2550" spc="-90" dirty="0">
                <a:latin typeface="Times New Roman"/>
                <a:cs typeface="Times New Roman"/>
              </a:rPr>
              <a:t> </a:t>
            </a:r>
            <a:r>
              <a:rPr sz="2550" spc="-50" dirty="0">
                <a:latin typeface="Times New Roman"/>
                <a:cs typeface="Times New Roman"/>
              </a:rPr>
              <a:t>0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090041" y="4499102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59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095830" y="4493004"/>
            <a:ext cx="186690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i="1" spc="-50" dirty="0">
                <a:latin typeface="Times New Roman"/>
                <a:cs typeface="Times New Roman"/>
              </a:rPr>
              <a:t>a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50539" y="4226357"/>
            <a:ext cx="1262380" cy="4349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650" dirty="0">
                <a:latin typeface="Symbol"/>
                <a:cs typeface="Symbol"/>
              </a:rPr>
              <a:t></a:t>
            </a:r>
            <a:r>
              <a:rPr sz="265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3750" i="1" baseline="34444" dirty="0">
                <a:latin typeface="Times New Roman"/>
                <a:cs typeface="Times New Roman"/>
              </a:rPr>
              <a:t>c</a:t>
            </a:r>
            <a:r>
              <a:rPr sz="3750" i="1" spc="352" baseline="3444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883" y="292353"/>
            <a:ext cx="8581390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5880" algn="r">
              <a:lnSpc>
                <a:spcPts val="2735"/>
              </a:lnSpc>
              <a:spcBef>
                <a:spcPts val="100"/>
              </a:spcBef>
              <a:tabLst>
                <a:tab pos="7823200" algn="l"/>
                <a:tab pos="8167370" algn="l"/>
              </a:tabLst>
            </a:pPr>
            <a:r>
              <a:rPr sz="2400" dirty="0">
                <a:latin typeface="Times New Roman"/>
                <a:cs typeface="Times New Roman"/>
              </a:rPr>
              <a:t>2)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выбрать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систему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координат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так,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чтобы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1</a:t>
            </a:r>
            <a:r>
              <a:rPr sz="2400" baseline="-24305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F</a:t>
            </a:r>
            <a:r>
              <a:rPr sz="2400" spc="-37" baseline="-24305" dirty="0">
                <a:latin typeface="Times New Roman"/>
                <a:cs typeface="Times New Roman"/>
              </a:rPr>
              <a:t>2</a:t>
            </a:r>
            <a:endParaRPr sz="2400" baseline="-24305">
              <a:latin typeface="Times New Roman"/>
              <a:cs typeface="Times New Roman"/>
            </a:endParaRPr>
          </a:p>
          <a:p>
            <a:pPr marR="61594" algn="r">
              <a:lnSpc>
                <a:spcPts val="2735"/>
              </a:lnSpc>
              <a:tabLst>
                <a:tab pos="848994" algn="l"/>
                <a:tab pos="1320165" algn="l"/>
                <a:tab pos="2117725" algn="l"/>
                <a:tab pos="2820035" algn="l"/>
                <a:tab pos="3462654" algn="l"/>
                <a:tab pos="5189855" algn="l"/>
                <a:tab pos="6835140" algn="l"/>
                <a:tab pos="7292340" algn="l"/>
              </a:tabLst>
            </a:pPr>
            <a:r>
              <a:rPr sz="2400" spc="-20" dirty="0">
                <a:latin typeface="Times New Roman"/>
                <a:cs typeface="Times New Roman"/>
              </a:rPr>
              <a:t>были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оси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25" dirty="0">
                <a:latin typeface="Times New Roman"/>
                <a:cs typeface="Times New Roman"/>
              </a:rPr>
              <a:t>Oy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одинаковом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расстоянии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от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начала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385" y="949045"/>
            <a:ext cx="6532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координат,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то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уравнение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будет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иметь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вид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86721" y="1707133"/>
            <a:ext cx="346710" cy="0"/>
          </a:xfrm>
          <a:custGeom>
            <a:avLst/>
            <a:gdLst/>
            <a:ahLst/>
            <a:cxnLst/>
            <a:rect l="l" t="t" r="r" b="b"/>
            <a:pathLst>
              <a:path w="346710">
                <a:moveTo>
                  <a:pt x="0" y="0"/>
                </a:moveTo>
                <a:lnTo>
                  <a:pt x="346710" y="0"/>
                </a:lnTo>
              </a:path>
            </a:pathLst>
          </a:custGeom>
          <a:ln w="115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57281" y="1707133"/>
            <a:ext cx="367665" cy="0"/>
          </a:xfrm>
          <a:custGeom>
            <a:avLst/>
            <a:gdLst/>
            <a:ahLst/>
            <a:cxnLst/>
            <a:rect l="l" t="t" r="r" b="b"/>
            <a:pathLst>
              <a:path w="367664">
                <a:moveTo>
                  <a:pt x="0" y="0"/>
                </a:moveTo>
                <a:lnTo>
                  <a:pt x="367284" y="0"/>
                </a:lnTo>
              </a:path>
            </a:pathLst>
          </a:custGeom>
          <a:ln w="115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69383" y="1453034"/>
            <a:ext cx="115887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ts val="1500"/>
              </a:lnSpc>
              <a:spcBef>
                <a:spcPts val="135"/>
              </a:spcBef>
            </a:pPr>
            <a:r>
              <a:rPr sz="2500" dirty="0">
                <a:latin typeface="Symbol"/>
                <a:cs typeface="Symbol"/>
              </a:rPr>
              <a:t></a:t>
            </a:r>
            <a:r>
              <a:rPr sz="2500" spc="335" dirty="0">
                <a:latin typeface="Times New Roman"/>
                <a:cs typeface="Times New Roman"/>
              </a:rPr>
              <a:t> </a:t>
            </a:r>
            <a:r>
              <a:rPr sz="3750" i="1" spc="127" baseline="34444" dirty="0">
                <a:latin typeface="Times New Roman"/>
                <a:cs typeface="Times New Roman"/>
              </a:rPr>
              <a:t>y</a:t>
            </a:r>
            <a:r>
              <a:rPr sz="2700" spc="127" baseline="83333" dirty="0">
                <a:latin typeface="Times New Roman"/>
                <a:cs typeface="Times New Roman"/>
              </a:rPr>
              <a:t>2</a:t>
            </a:r>
            <a:r>
              <a:rPr sz="2700" spc="75" baseline="83333" dirty="0">
                <a:latin typeface="Times New Roman"/>
                <a:cs typeface="Times New Roman"/>
              </a:rPr>
              <a:t>  </a:t>
            </a:r>
            <a:r>
              <a:rPr sz="2500" spc="-50" dirty="0">
                <a:latin typeface="Symbol"/>
                <a:cs typeface="Symbol"/>
              </a:rPr>
              <a:t></a:t>
            </a:r>
            <a:endParaRPr sz="2500">
              <a:latin typeface="Symbol"/>
              <a:cs typeface="Symbol"/>
            </a:endParaRPr>
          </a:p>
          <a:p>
            <a:pPr marR="30480" algn="r">
              <a:lnSpc>
                <a:spcPts val="1500"/>
              </a:lnSpc>
            </a:pPr>
            <a:r>
              <a:rPr sz="2500" spc="-50" dirty="0">
                <a:latin typeface="Times New Roman"/>
                <a:cs typeface="Times New Roman"/>
              </a:rPr>
              <a:t>1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48814" y="1581050"/>
            <a:ext cx="108013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734060" algn="l"/>
              </a:tabLst>
            </a:pPr>
            <a:r>
              <a:rPr sz="3750" i="1" spc="52" baseline="-25555" dirty="0">
                <a:latin typeface="Times New Roman"/>
                <a:cs typeface="Times New Roman"/>
              </a:rPr>
              <a:t>b</a:t>
            </a:r>
            <a:r>
              <a:rPr sz="1800" spc="35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3750" i="1" spc="75" baseline="-25555" dirty="0">
                <a:latin typeface="Times New Roman"/>
                <a:cs typeface="Times New Roman"/>
              </a:rPr>
              <a:t>a</a:t>
            </a:r>
            <a:r>
              <a:rPr sz="1800" spc="5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2133" y="1109296"/>
            <a:ext cx="34988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3750" i="1" spc="60" baseline="-25555" dirty="0">
                <a:latin typeface="Times New Roman"/>
                <a:cs typeface="Times New Roman"/>
              </a:rPr>
              <a:t>x</a:t>
            </a:r>
            <a:r>
              <a:rPr sz="1800" spc="4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6683" y="2058670"/>
            <a:ext cx="8577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94835" algn="l"/>
              </a:tabLst>
            </a:pP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этого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эллипса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большая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ось</a:t>
            </a:r>
            <a:r>
              <a:rPr sz="2400" dirty="0">
                <a:latin typeface="Times New Roman"/>
                <a:cs typeface="Times New Roman"/>
              </a:rPr>
              <a:t>	–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Oy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малая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ось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сь</a:t>
            </a:r>
            <a:r>
              <a:rPr sz="2400" u="sng" spc="3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i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Ox</a:t>
            </a:r>
            <a:r>
              <a:rPr sz="24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2400" u="sng" spc="6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833703" y="2411183"/>
            <a:ext cx="184785" cy="382905"/>
            <a:chOff x="7833703" y="2411183"/>
            <a:chExt cx="184785" cy="382905"/>
          </a:xfrm>
        </p:grpSpPr>
        <p:sp>
          <p:nvSpPr>
            <p:cNvPr id="11" name="object 11"/>
            <p:cNvSpPr/>
            <p:nvPr/>
          </p:nvSpPr>
          <p:spPr>
            <a:xfrm>
              <a:off x="7839075" y="2648203"/>
              <a:ext cx="39370" cy="22225"/>
            </a:xfrm>
            <a:custGeom>
              <a:avLst/>
              <a:gdLst/>
              <a:ahLst/>
              <a:cxnLst/>
              <a:rect l="l" t="t" r="r" b="b"/>
              <a:pathLst>
                <a:path w="39370" h="22225">
                  <a:moveTo>
                    <a:pt x="0" y="22097"/>
                  </a:moveTo>
                  <a:lnTo>
                    <a:pt x="38874" y="0"/>
                  </a:lnTo>
                </a:path>
              </a:pathLst>
            </a:custGeom>
            <a:ln w="107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77950" y="2653537"/>
              <a:ext cx="57150" cy="129539"/>
            </a:xfrm>
            <a:custGeom>
              <a:avLst/>
              <a:gdLst/>
              <a:ahLst/>
              <a:cxnLst/>
              <a:rect l="l" t="t" r="r" b="b"/>
              <a:pathLst>
                <a:path w="57150" h="129539">
                  <a:moveTo>
                    <a:pt x="0" y="0"/>
                  </a:moveTo>
                  <a:lnTo>
                    <a:pt x="57150" y="129540"/>
                  </a:lnTo>
                </a:path>
              </a:pathLst>
            </a:custGeom>
            <a:ln w="214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40421" y="2416555"/>
              <a:ext cx="73025" cy="367030"/>
            </a:xfrm>
            <a:custGeom>
              <a:avLst/>
              <a:gdLst/>
              <a:ahLst/>
              <a:cxnLst/>
              <a:rect l="l" t="t" r="r" b="b"/>
              <a:pathLst>
                <a:path w="73025" h="367030">
                  <a:moveTo>
                    <a:pt x="0" y="366521"/>
                  </a:moveTo>
                  <a:lnTo>
                    <a:pt x="72402" y="0"/>
                  </a:lnTo>
                </a:path>
              </a:pathLst>
            </a:custGeom>
            <a:ln w="107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992987" y="2451034"/>
            <a:ext cx="912494" cy="3898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350" i="1" spc="60" dirty="0">
                <a:latin typeface="Times New Roman"/>
                <a:cs typeface="Times New Roman"/>
              </a:rPr>
              <a:t>a</a:t>
            </a:r>
            <a:r>
              <a:rPr sz="2550" spc="89" baseline="34313" dirty="0">
                <a:latin typeface="Times New Roman"/>
                <a:cs typeface="Times New Roman"/>
              </a:rPr>
              <a:t>2</a:t>
            </a:r>
            <a:r>
              <a:rPr sz="2550" spc="322" baseline="34313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Symbol"/>
                <a:cs typeface="Symbol"/>
              </a:rPr>
              <a:t></a:t>
            </a:r>
            <a:r>
              <a:rPr sz="2350" spc="-229" dirty="0">
                <a:latin typeface="Times New Roman"/>
                <a:cs typeface="Times New Roman"/>
              </a:rPr>
              <a:t> </a:t>
            </a:r>
            <a:r>
              <a:rPr sz="2350" i="1" spc="-25" dirty="0">
                <a:latin typeface="Times New Roman"/>
                <a:cs typeface="Times New Roman"/>
              </a:rPr>
              <a:t>b</a:t>
            </a:r>
            <a:r>
              <a:rPr sz="2550" spc="-37" baseline="34313" dirty="0">
                <a:latin typeface="Times New Roman"/>
                <a:cs typeface="Times New Roman"/>
              </a:rPr>
              <a:t>2</a:t>
            </a:r>
            <a:endParaRPr sz="2550" baseline="34313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3223" y="2406141"/>
            <a:ext cx="7206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45229" algn="l"/>
                <a:tab pos="4912995" algn="l"/>
                <a:tab pos="5228590" algn="l"/>
              </a:tabLst>
            </a:pPr>
            <a:r>
              <a:rPr sz="2400" dirty="0">
                <a:latin typeface="Times New Roman"/>
                <a:cs typeface="Times New Roman"/>
              </a:rPr>
              <a:t>фокусы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имеют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координаты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F</a:t>
            </a:r>
            <a:r>
              <a:rPr sz="2400" spc="-15" baseline="-24305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(0;–</a:t>
            </a:r>
            <a:r>
              <a:rPr sz="2400" i="1" spc="-1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dirty="0">
                <a:latin typeface="Times New Roman"/>
                <a:cs typeface="Times New Roman"/>
              </a:rPr>
              <a:t>(0;</a:t>
            </a:r>
            <a:r>
              <a:rPr sz="2400" i="1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10" dirty="0">
                <a:latin typeface="Times New Roman"/>
                <a:cs typeface="Times New Roman"/>
              </a:rPr>
              <a:t> где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3525" i="1" baseline="-8274" dirty="0">
                <a:latin typeface="Times New Roman"/>
                <a:cs typeface="Times New Roman"/>
              </a:rPr>
              <a:t>c</a:t>
            </a:r>
            <a:r>
              <a:rPr sz="3525" i="1" spc="-60" baseline="-8274" dirty="0">
                <a:latin typeface="Times New Roman"/>
                <a:cs typeface="Times New Roman"/>
              </a:rPr>
              <a:t> </a:t>
            </a:r>
            <a:r>
              <a:rPr sz="3525" spc="-75" baseline="-8274" dirty="0">
                <a:latin typeface="Symbol"/>
                <a:cs typeface="Symbol"/>
              </a:rPr>
              <a:t></a:t>
            </a:r>
            <a:endParaRPr sz="3525" baseline="-8274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1603" y="2896870"/>
            <a:ext cx="7740015" cy="749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2785"/>
              </a:lnSpc>
              <a:spcBef>
                <a:spcPts val="100"/>
              </a:spcBef>
              <a:tabLst>
                <a:tab pos="3650615" algn="l"/>
                <a:tab pos="4615180" algn="l"/>
              </a:tabLst>
            </a:pPr>
            <a:r>
              <a:rPr sz="2400" spc="-10" dirty="0">
                <a:latin typeface="Times New Roman"/>
                <a:cs typeface="Times New Roman"/>
              </a:rPr>
              <a:t>Фокальные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радиусы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точки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spc="-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spc="-10" dirty="0">
                <a:latin typeface="Times New Roman"/>
                <a:cs typeface="Times New Roman"/>
              </a:rPr>
              <a:t>x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r>
              <a:rPr sz="2400" i="1" spc="-10" dirty="0">
                <a:latin typeface="Times New Roman"/>
                <a:cs typeface="Times New Roman"/>
              </a:rPr>
              <a:t>y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	находятся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формулам</a:t>
            </a:r>
            <a:endParaRPr sz="2400">
              <a:latin typeface="Times New Roman"/>
              <a:cs typeface="Times New Roman"/>
            </a:endParaRPr>
          </a:p>
          <a:p>
            <a:pPr marL="765175" algn="ctr">
              <a:lnSpc>
                <a:spcPts val="2905"/>
              </a:lnSpc>
              <a:tabLst>
                <a:tab pos="3725545" algn="l"/>
              </a:tabLst>
            </a:pP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1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MF</a:t>
            </a:r>
            <a:r>
              <a:rPr sz="2400" baseline="-24305" dirty="0">
                <a:latin typeface="Times New Roman"/>
                <a:cs typeface="Times New Roman"/>
              </a:rPr>
              <a:t>2</a:t>
            </a:r>
            <a:r>
              <a:rPr sz="2400" spc="284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|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Symbol"/>
                <a:cs typeface="Symbol"/>
              </a:rPr>
              <a:t></a:t>
            </a:r>
            <a:r>
              <a:rPr sz="2400" i="1" dirty="0">
                <a:latin typeface="Times New Roman"/>
                <a:cs typeface="Times New Roman"/>
              </a:rPr>
              <a:t>y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203079" y="3614420"/>
            <a:ext cx="2162175" cy="3230880"/>
            <a:chOff x="3203079" y="3614420"/>
            <a:chExt cx="2162175" cy="3230880"/>
          </a:xfrm>
        </p:grpSpPr>
        <p:sp>
          <p:nvSpPr>
            <p:cNvPr id="18" name="object 18"/>
            <p:cNvSpPr/>
            <p:nvPr/>
          </p:nvSpPr>
          <p:spPr>
            <a:xfrm>
              <a:off x="3696093" y="4328414"/>
              <a:ext cx="1083945" cy="2165350"/>
            </a:xfrm>
            <a:custGeom>
              <a:avLst/>
              <a:gdLst/>
              <a:ahLst/>
              <a:cxnLst/>
              <a:rect l="l" t="t" r="r" b="b"/>
              <a:pathLst>
                <a:path w="1083945" h="2165350">
                  <a:moveTo>
                    <a:pt x="1083564" y="1082039"/>
                  </a:moveTo>
                  <a:lnTo>
                    <a:pt x="1082642" y="1018480"/>
                  </a:lnTo>
                  <a:lnTo>
                    <a:pt x="1079911" y="955885"/>
                  </a:lnTo>
                  <a:lnTo>
                    <a:pt x="1075423" y="894357"/>
                  </a:lnTo>
                  <a:lnTo>
                    <a:pt x="1069228" y="833996"/>
                  </a:lnTo>
                  <a:lnTo>
                    <a:pt x="1061377" y="774905"/>
                  </a:lnTo>
                  <a:lnTo>
                    <a:pt x="1051923" y="717186"/>
                  </a:lnTo>
                  <a:lnTo>
                    <a:pt x="1040915" y="660939"/>
                  </a:lnTo>
                  <a:lnTo>
                    <a:pt x="1028406" y="606267"/>
                  </a:lnTo>
                  <a:lnTo>
                    <a:pt x="1014447" y="553271"/>
                  </a:lnTo>
                  <a:lnTo>
                    <a:pt x="999088" y="502053"/>
                  </a:lnTo>
                  <a:lnTo>
                    <a:pt x="982382" y="452714"/>
                  </a:lnTo>
                  <a:lnTo>
                    <a:pt x="964378" y="405357"/>
                  </a:lnTo>
                  <a:lnTo>
                    <a:pt x="945129" y="360082"/>
                  </a:lnTo>
                  <a:lnTo>
                    <a:pt x="924686" y="316992"/>
                  </a:lnTo>
                  <a:lnTo>
                    <a:pt x="903101" y="276187"/>
                  </a:lnTo>
                  <a:lnTo>
                    <a:pt x="880423" y="237770"/>
                  </a:lnTo>
                  <a:lnTo>
                    <a:pt x="856704" y="201843"/>
                  </a:lnTo>
                  <a:lnTo>
                    <a:pt x="831997" y="168506"/>
                  </a:lnTo>
                  <a:lnTo>
                    <a:pt x="806351" y="137862"/>
                  </a:lnTo>
                  <a:lnTo>
                    <a:pt x="779819" y="110012"/>
                  </a:lnTo>
                  <a:lnTo>
                    <a:pt x="724298" y="63101"/>
                  </a:lnTo>
                  <a:lnTo>
                    <a:pt x="665845" y="28587"/>
                  </a:lnTo>
                  <a:lnTo>
                    <a:pt x="604870" y="7282"/>
                  </a:lnTo>
                  <a:lnTo>
                    <a:pt x="541781" y="0"/>
                  </a:lnTo>
                  <a:lnTo>
                    <a:pt x="509923" y="1837"/>
                  </a:lnTo>
                  <a:lnTo>
                    <a:pt x="447720" y="16232"/>
                  </a:lnTo>
                  <a:lnTo>
                    <a:pt x="387875" y="44244"/>
                  </a:lnTo>
                  <a:lnTo>
                    <a:pt x="330791" y="85058"/>
                  </a:lnTo>
                  <a:lnTo>
                    <a:pt x="276873" y="137862"/>
                  </a:lnTo>
                  <a:lnTo>
                    <a:pt x="251229" y="168506"/>
                  </a:lnTo>
                  <a:lnTo>
                    <a:pt x="226528" y="201843"/>
                  </a:lnTo>
                  <a:lnTo>
                    <a:pt x="202820" y="237770"/>
                  </a:lnTo>
                  <a:lnTo>
                    <a:pt x="180158" y="276187"/>
                  </a:lnTo>
                  <a:lnTo>
                    <a:pt x="158591" y="316991"/>
                  </a:lnTo>
                  <a:lnTo>
                    <a:pt x="138170" y="360082"/>
                  </a:lnTo>
                  <a:lnTo>
                    <a:pt x="118945" y="405357"/>
                  </a:lnTo>
                  <a:lnTo>
                    <a:pt x="100967" y="452714"/>
                  </a:lnTo>
                  <a:lnTo>
                    <a:pt x="84287" y="502053"/>
                  </a:lnTo>
                  <a:lnTo>
                    <a:pt x="68956" y="553271"/>
                  </a:lnTo>
                  <a:lnTo>
                    <a:pt x="55023" y="606267"/>
                  </a:lnTo>
                  <a:lnTo>
                    <a:pt x="42541" y="660939"/>
                  </a:lnTo>
                  <a:lnTo>
                    <a:pt x="31558" y="717186"/>
                  </a:lnTo>
                  <a:lnTo>
                    <a:pt x="22126" y="774905"/>
                  </a:lnTo>
                  <a:lnTo>
                    <a:pt x="14295" y="833996"/>
                  </a:lnTo>
                  <a:lnTo>
                    <a:pt x="8117" y="894357"/>
                  </a:lnTo>
                  <a:lnTo>
                    <a:pt x="3641" y="955885"/>
                  </a:lnTo>
                  <a:lnTo>
                    <a:pt x="918" y="1018480"/>
                  </a:lnTo>
                  <a:lnTo>
                    <a:pt x="0" y="1082039"/>
                  </a:lnTo>
                  <a:lnTo>
                    <a:pt x="918" y="1145678"/>
                  </a:lnTo>
                  <a:lnTo>
                    <a:pt x="3641" y="1208346"/>
                  </a:lnTo>
                  <a:lnTo>
                    <a:pt x="8117" y="1269942"/>
                  </a:lnTo>
                  <a:lnTo>
                    <a:pt x="14295" y="1330365"/>
                  </a:lnTo>
                  <a:lnTo>
                    <a:pt x="22126" y="1389513"/>
                  </a:lnTo>
                  <a:lnTo>
                    <a:pt x="31558" y="1447285"/>
                  </a:lnTo>
                  <a:lnTo>
                    <a:pt x="42541" y="1503580"/>
                  </a:lnTo>
                  <a:lnTo>
                    <a:pt x="55023" y="1558296"/>
                  </a:lnTo>
                  <a:lnTo>
                    <a:pt x="68956" y="1611332"/>
                  </a:lnTo>
                  <a:lnTo>
                    <a:pt x="84287" y="1662585"/>
                  </a:lnTo>
                  <a:lnTo>
                    <a:pt x="100967" y="1711956"/>
                  </a:lnTo>
                  <a:lnTo>
                    <a:pt x="118945" y="1759342"/>
                  </a:lnTo>
                  <a:lnTo>
                    <a:pt x="138170" y="1804642"/>
                  </a:lnTo>
                  <a:lnTo>
                    <a:pt x="158591" y="1847754"/>
                  </a:lnTo>
                  <a:lnTo>
                    <a:pt x="180158" y="1888578"/>
                  </a:lnTo>
                  <a:lnTo>
                    <a:pt x="202820" y="1927011"/>
                  </a:lnTo>
                  <a:lnTo>
                    <a:pt x="226528" y="1962952"/>
                  </a:lnTo>
                  <a:lnTo>
                    <a:pt x="251229" y="1996300"/>
                  </a:lnTo>
                  <a:lnTo>
                    <a:pt x="276873" y="2026954"/>
                  </a:lnTo>
                  <a:lnTo>
                    <a:pt x="303411" y="2054811"/>
                  </a:lnTo>
                  <a:lnTo>
                    <a:pt x="358962" y="2101732"/>
                  </a:lnTo>
                  <a:lnTo>
                    <a:pt x="417478" y="2136252"/>
                  </a:lnTo>
                  <a:lnTo>
                    <a:pt x="478552" y="2157559"/>
                  </a:lnTo>
                  <a:lnTo>
                    <a:pt x="541782" y="2164841"/>
                  </a:lnTo>
                  <a:lnTo>
                    <a:pt x="573564" y="2163004"/>
                  </a:lnTo>
                  <a:lnTo>
                    <a:pt x="635647" y="2148608"/>
                  </a:lnTo>
                  <a:lnTo>
                    <a:pt x="695413" y="2120593"/>
                  </a:lnTo>
                  <a:lnTo>
                    <a:pt x="752451" y="2079771"/>
                  </a:lnTo>
                  <a:lnTo>
                    <a:pt x="806351" y="2026954"/>
                  </a:lnTo>
                  <a:lnTo>
                    <a:pt x="831997" y="1996300"/>
                  </a:lnTo>
                  <a:lnTo>
                    <a:pt x="856704" y="1962952"/>
                  </a:lnTo>
                  <a:lnTo>
                    <a:pt x="880423" y="1927011"/>
                  </a:lnTo>
                  <a:lnTo>
                    <a:pt x="903101" y="1888578"/>
                  </a:lnTo>
                  <a:lnTo>
                    <a:pt x="924687" y="1847754"/>
                  </a:lnTo>
                  <a:lnTo>
                    <a:pt x="945129" y="1804642"/>
                  </a:lnTo>
                  <a:lnTo>
                    <a:pt x="964378" y="1759342"/>
                  </a:lnTo>
                  <a:lnTo>
                    <a:pt x="982382" y="1711956"/>
                  </a:lnTo>
                  <a:lnTo>
                    <a:pt x="999088" y="1662585"/>
                  </a:lnTo>
                  <a:lnTo>
                    <a:pt x="1014447" y="1611332"/>
                  </a:lnTo>
                  <a:lnTo>
                    <a:pt x="1028406" y="1558296"/>
                  </a:lnTo>
                  <a:lnTo>
                    <a:pt x="1040915" y="1503580"/>
                  </a:lnTo>
                  <a:lnTo>
                    <a:pt x="1051923" y="1447285"/>
                  </a:lnTo>
                  <a:lnTo>
                    <a:pt x="1061377" y="1389513"/>
                  </a:lnTo>
                  <a:lnTo>
                    <a:pt x="1069228" y="1330365"/>
                  </a:lnTo>
                  <a:lnTo>
                    <a:pt x="1075423" y="1269942"/>
                  </a:lnTo>
                  <a:lnTo>
                    <a:pt x="1079911" y="1208346"/>
                  </a:lnTo>
                  <a:lnTo>
                    <a:pt x="1082642" y="1145678"/>
                  </a:lnTo>
                  <a:lnTo>
                    <a:pt x="1083564" y="1082039"/>
                  </a:lnTo>
                  <a:close/>
                </a:path>
              </a:pathLst>
            </a:custGeom>
            <a:ln w="365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03079" y="5408168"/>
              <a:ext cx="1972945" cy="0"/>
            </a:xfrm>
            <a:custGeom>
              <a:avLst/>
              <a:gdLst/>
              <a:ahLst/>
              <a:cxnLst/>
              <a:rect l="l" t="t" r="r" b="b"/>
              <a:pathLst>
                <a:path w="1972945">
                  <a:moveTo>
                    <a:pt x="0" y="0"/>
                  </a:moveTo>
                  <a:lnTo>
                    <a:pt x="1972817" y="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73027" y="5347208"/>
              <a:ext cx="292100" cy="128270"/>
            </a:xfrm>
            <a:custGeom>
              <a:avLst/>
              <a:gdLst/>
              <a:ahLst/>
              <a:cxnLst/>
              <a:rect l="l" t="t" r="r" b="b"/>
              <a:pathLst>
                <a:path w="292100" h="128270">
                  <a:moveTo>
                    <a:pt x="291845" y="60959"/>
                  </a:moveTo>
                  <a:lnTo>
                    <a:pt x="0" y="0"/>
                  </a:lnTo>
                  <a:lnTo>
                    <a:pt x="90677" y="60959"/>
                  </a:lnTo>
                  <a:lnTo>
                    <a:pt x="0" y="128015"/>
                  </a:lnTo>
                  <a:lnTo>
                    <a:pt x="291845" y="609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223397" y="3791204"/>
              <a:ext cx="18415" cy="3054350"/>
            </a:xfrm>
            <a:custGeom>
              <a:avLst/>
              <a:gdLst/>
              <a:ahLst/>
              <a:cxnLst/>
              <a:rect l="l" t="t" r="r" b="b"/>
              <a:pathLst>
                <a:path w="18414" h="3054350">
                  <a:moveTo>
                    <a:pt x="18288" y="3054096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3054096"/>
                  </a:lnTo>
                  <a:lnTo>
                    <a:pt x="18288" y="3054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171581" y="3614420"/>
              <a:ext cx="128270" cy="287020"/>
            </a:xfrm>
            <a:custGeom>
              <a:avLst/>
              <a:gdLst/>
              <a:ahLst/>
              <a:cxnLst/>
              <a:rect l="l" t="t" r="r" b="b"/>
              <a:pathLst>
                <a:path w="128270" h="287020">
                  <a:moveTo>
                    <a:pt x="128015" y="286512"/>
                  </a:moveTo>
                  <a:lnTo>
                    <a:pt x="60960" y="0"/>
                  </a:lnTo>
                  <a:lnTo>
                    <a:pt x="0" y="286512"/>
                  </a:lnTo>
                  <a:lnTo>
                    <a:pt x="60960" y="195071"/>
                  </a:lnTo>
                  <a:lnTo>
                    <a:pt x="128015" y="286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50373" y="5362448"/>
              <a:ext cx="96774" cy="9677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6821" y="4642358"/>
              <a:ext cx="96774" cy="9677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86821" y="6088634"/>
              <a:ext cx="96774" cy="9677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86821" y="4282694"/>
              <a:ext cx="96774" cy="9677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6821" y="6442202"/>
              <a:ext cx="96774" cy="9753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28603" y="5362448"/>
              <a:ext cx="96774" cy="96774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3906653" y="5710711"/>
            <a:ext cx="681990" cy="111061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1370"/>
              </a:spcBef>
            </a:pPr>
            <a:r>
              <a:rPr sz="2500" i="1" spc="-40" dirty="0">
                <a:latin typeface="Times New Roman"/>
                <a:cs typeface="Times New Roman"/>
              </a:rPr>
              <a:t>F</a:t>
            </a:r>
            <a:r>
              <a:rPr sz="2400" spc="-60" baseline="-22569" dirty="0">
                <a:latin typeface="Times New Roman"/>
                <a:cs typeface="Times New Roman"/>
              </a:rPr>
              <a:t>1</a:t>
            </a:r>
            <a:endParaRPr sz="2400" baseline="-22569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70"/>
              </a:spcBef>
            </a:pPr>
            <a:r>
              <a:rPr sz="2500" i="1" spc="-25" dirty="0">
                <a:latin typeface="Times New Roman"/>
                <a:cs typeface="Times New Roman"/>
              </a:rPr>
              <a:t>A</a:t>
            </a:r>
            <a:r>
              <a:rPr sz="2400" spc="-37" baseline="-22569" dirty="0">
                <a:latin typeface="Times New Roman"/>
                <a:cs typeface="Times New Roman"/>
              </a:rPr>
              <a:t>1</a:t>
            </a:r>
            <a:endParaRPr sz="2400" baseline="-22569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69189" y="5389735"/>
            <a:ext cx="346075" cy="4083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i="1" spc="-25" dirty="0">
                <a:latin typeface="Times New Roman"/>
                <a:cs typeface="Times New Roman"/>
              </a:rPr>
              <a:t>B</a:t>
            </a:r>
            <a:r>
              <a:rPr sz="2400" spc="-3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81175" y="5382877"/>
            <a:ext cx="370840" cy="4083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500" i="1" spc="-25" dirty="0">
                <a:latin typeface="Times New Roman"/>
                <a:cs typeface="Times New Roman"/>
              </a:rPr>
              <a:t>B</a:t>
            </a:r>
            <a:r>
              <a:rPr sz="2400" spc="-37" baseline="-22569" dirty="0">
                <a:latin typeface="Times New Roman"/>
                <a:cs typeface="Times New Roman"/>
              </a:rPr>
              <a:t>2</a:t>
            </a:r>
            <a:endParaRPr sz="2400" baseline="-22569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63015" y="3778279"/>
            <a:ext cx="364490" cy="1171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indent="9525">
              <a:lnSpc>
                <a:spcPct val="150400"/>
              </a:lnSpc>
              <a:spcBef>
                <a:spcPts val="95"/>
              </a:spcBef>
            </a:pPr>
            <a:r>
              <a:rPr sz="2500" i="1" spc="-85" dirty="0">
                <a:latin typeface="Times New Roman"/>
                <a:cs typeface="Times New Roman"/>
              </a:rPr>
              <a:t>A</a:t>
            </a:r>
            <a:r>
              <a:rPr sz="2400" spc="-127" baseline="-22569" dirty="0">
                <a:latin typeface="Times New Roman"/>
                <a:cs typeface="Times New Roman"/>
              </a:rPr>
              <a:t>2 </a:t>
            </a:r>
            <a:r>
              <a:rPr sz="2500" i="1" spc="-55" dirty="0">
                <a:latin typeface="Times New Roman"/>
                <a:cs typeface="Times New Roman"/>
              </a:rPr>
              <a:t>F</a:t>
            </a:r>
            <a:r>
              <a:rPr sz="2400" spc="-82" baseline="-22569" dirty="0">
                <a:latin typeface="Times New Roman"/>
                <a:cs typeface="Times New Roman"/>
              </a:rPr>
              <a:t>2</a:t>
            </a:r>
            <a:endParaRPr sz="2400" baseline="-22569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73859" y="4966971"/>
            <a:ext cx="170815" cy="4184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50" i="1" spc="-50" dirty="0">
                <a:latin typeface="Times New Roman"/>
                <a:cs typeface="Times New Roman"/>
              </a:rPr>
              <a:t>x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62329" y="3524656"/>
            <a:ext cx="167005" cy="408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i="1" spc="-50" dirty="0">
                <a:latin typeface="Times New Roman"/>
                <a:cs typeface="Times New Roman"/>
              </a:rPr>
              <a:t>y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1901</Words>
  <Application>Microsoft Office PowerPoint</Application>
  <PresentationFormat>Произвольный</PresentationFormat>
  <Paragraphs>576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Office Theme</vt:lpstr>
      <vt:lpstr>Линейная алгебра и аналитическая геометрия</vt:lpstr>
      <vt:lpstr>§ 15. Кривые второго порядка</vt:lpstr>
      <vt:lpstr>1. Эллипс и окружность</vt:lpstr>
      <vt:lpstr>Уравнение (1):</vt:lpstr>
      <vt:lpstr>ИССЛЕДОВАНИЕ КАНОНИЧЕСКОГО УРАВНЕНИЯ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2. Гипербола</vt:lpstr>
      <vt:lpstr>Уравнение (2):</vt:lpstr>
      <vt:lpstr>Презентация PowerPoint</vt:lpstr>
      <vt:lpstr>а) D(y) = (– ;–a] ∪ [a; +) ,</vt:lpstr>
      <vt:lpstr>в) y  b 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Замечание. Введем систему координат так, чтобы фокус F</vt:lpstr>
      <vt:lpstr>Выберем систему координат так, чтобы директриса была</vt:lpstr>
      <vt:lpstr>4. Общее определение эллипса, гиперболы и параболы</vt:lpstr>
      <vt:lpstr>Презентация PowerPoint</vt:lpstr>
      <vt:lpstr>5. Полярное уравнение эллипса, параболы и ветки гиперболы</vt:lpstr>
      <vt:lpstr>Презентация PowerPoint</vt:lpstr>
      <vt:lpstr>6. Оптическое свойство эллипса, гиперболы и параболы</vt:lpstr>
      <vt:lpstr>7. Координаты точки в разных системах координат  Общее уравнение кривой второго порядка</vt:lpstr>
      <vt:lpstr>Презентация PowerPoint</vt:lpstr>
      <vt:lpstr>Замечание. Приводить уравнение (9) к виду (10) необходимо,</vt:lpstr>
      <vt:lpstr>Презентация PowerPoint</vt:lpstr>
      <vt:lpstr>Презентация PowerPoint</vt:lpstr>
      <vt:lpstr>c  cos  i  sin  j,</vt:lpstr>
      <vt:lpstr>Презентация PowerPoint</vt:lpstr>
      <vt:lpstr>Презентация PowerPoint</vt:lpstr>
      <vt:lpstr>Презентация PowerPoint</vt:lpstr>
    </vt:vector>
  </TitlesOfParts>
  <Manager/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 15.  Кривые  второго  порядка </dc:title>
  <dc:creator>Пахомова</dc:creator>
  <dc:description/>
  <cp:lastModifiedBy>130</cp:lastModifiedBy>
  <cp:revision>1</cp:revision>
  <dcterms:created xsi:type="dcterms:W3CDTF">2025-01-27T05:47:51Z</dcterms:created>
  <dcterms:modified xsi:type="dcterms:W3CDTF">2025-01-27T05:48:59Z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2012-10-30T00:00:00Z</vt:filetime>
  </property>
  <property fmtid="{D5CDD505-2E9C-101B-9397-08002B2CF9AE}" pid="3" name="Creator">
    <vt:lpwstr>Acrobat PDFMaker 7.0 for PowerPoint</vt:lpwstr>
  </property>
  <property fmtid="{D5CDD505-2E9C-101B-9397-08002B2CF9AE}" pid="4" name="LastSaved">
    <vt:filetime>2025-01-27T00:00:00Z</vt:filetime>
  </property>
  <property fmtid="{D5CDD505-2E9C-101B-9397-08002B2CF9AE}" pid="5" name="Producer">
    <vt:lpwstr>Acrobat Distiller 7.0 (Windows)</vt:lpwstr>
  </property>
</Properties>
</file>