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260" r:id="rId3"/>
    <p:sldId id="272" r:id="rId4"/>
    <p:sldId id="261" r:id="rId5"/>
    <p:sldId id="267" r:id="rId6"/>
    <p:sldId id="268" r:id="rId7"/>
    <p:sldId id="269" r:id="rId8"/>
    <p:sldId id="257" r:id="rId9"/>
    <p:sldId id="256" r:id="rId10"/>
    <p:sldId id="264" r:id="rId11"/>
    <p:sldId id="259" r:id="rId12"/>
    <p:sldId id="270" r:id="rId13"/>
  </p:sldIdLst>
  <p:sldSz cx="9144000" cy="6858000" type="screen4x3"/>
  <p:notesSz cx="6858000" cy="9144000"/>
  <p:custDataLst>
    <p:tags r:id="rId16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CFF99"/>
    <a:srgbClr val="CCFFFF"/>
    <a:srgbClr val="FFFFCC"/>
    <a:srgbClr val="FFCCFF"/>
    <a:srgbClr val="0F2BEC"/>
    <a:srgbClr val="1120A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46" autoAdjust="0"/>
    <p:restoredTop sz="82676" autoAdjust="0"/>
  </p:normalViewPr>
  <p:slideViewPr>
    <p:cSldViewPr snapToGrid="0">
      <p:cViewPr varScale="1">
        <p:scale>
          <a:sx n="111" d="100"/>
          <a:sy n="111" d="100"/>
        </p:scale>
        <p:origin x="-138" y="-84"/>
      </p:cViewPr>
      <p:guideLst>
        <p:guide orient="horz" pos="2432"/>
        <p:guide orient="horz" pos="3974"/>
        <p:guide orient="horz" pos="890"/>
        <p:guide orient="horz" pos="709"/>
        <p:guide orient="horz" pos="527"/>
        <p:guide orient="horz" pos="346"/>
        <p:guide pos="204"/>
        <p:guide pos="5556"/>
        <p:guide pos="2880"/>
        <p:guide pos="2744"/>
        <p:guide pos="30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9D2597-039C-48AA-BA3D-FA960C31E7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568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E5D92E2-04ED-4E23-80B6-5FC70A7E3C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646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84D16F-79BB-4944-A162-E3CE6496B7DE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78F0D3-7A04-459C-A9D8-ABCC94764E68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73F163-CD30-4900-BE34-8DFE29A62037}" type="slidenum">
              <a:rPr lang="ru-RU" smtClean="0"/>
              <a:pPr/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FC1AF2-F319-49A5-9D58-A65C7D87163C}" type="slidenum">
              <a:rPr lang="ru-RU" smtClean="0"/>
              <a:pPr/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C992DB-959A-4D1A-880D-81D6B6E905C9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96D4A4-E4F3-4D30-977E-942BC0E9603B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22F4B5-2108-40B7-BF77-FB7F804DDE41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18F72F-C5D2-4691-B54E-AA157E647E15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34EAFD-DF9C-494C-9BF0-A2429DD96C2E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AF24EC-8914-4C1C-8A3D-531F8074DA00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E237D6-F481-40D8-9648-2D97A21FFC39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6DC114-6C56-4F0B-A953-FA39C410731C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751763" y="6381750"/>
            <a:ext cx="2413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66088" y="6489700"/>
            <a:ext cx="7191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5"/>
          <p:cNvSpPr>
            <a:spLocks noChangeShapeType="1"/>
          </p:cNvSpPr>
          <p:nvPr/>
        </p:nvSpPr>
        <p:spPr bwMode="auto">
          <a:xfrm>
            <a:off x="300038" y="2589213"/>
            <a:ext cx="8496300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1" name="Line 6"/>
          <p:cNvSpPr>
            <a:spLocks noChangeShapeType="1"/>
          </p:cNvSpPr>
          <p:nvPr/>
        </p:nvSpPr>
        <p:spPr bwMode="auto">
          <a:xfrm>
            <a:off x="336550" y="3429000"/>
            <a:ext cx="8496300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00038" y="2662238"/>
            <a:ext cx="8507412" cy="708025"/>
          </a:xfrm>
          <a:prstGeom prst="rect">
            <a:avLst/>
          </a:prstGeom>
          <a:solidFill>
            <a:srgbClr val="BBE0E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Основы шрифтовой графики</a:t>
            </a:r>
          </a:p>
        </p:txBody>
      </p:sp>
      <p:sp>
        <p:nvSpPr>
          <p:cNvPr id="2053" name="Text Box 13"/>
          <p:cNvSpPr txBox="1">
            <a:spLocks noChangeArrowheads="1"/>
          </p:cNvSpPr>
          <p:nvPr/>
        </p:nvSpPr>
        <p:spPr bwMode="auto">
          <a:xfrm>
            <a:off x="323850" y="3575050"/>
            <a:ext cx="8496300" cy="2738438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endParaRPr lang="ru-RU" sz="2400" dirty="0"/>
          </a:p>
          <a:p>
            <a:pPr algn="ctr">
              <a:defRPr/>
            </a:pPr>
            <a:r>
              <a:rPr lang="ru-RU" sz="2800" b="1" smtClean="0"/>
              <a:t>Тема </a:t>
            </a:r>
            <a:r>
              <a:rPr lang="ru-RU" sz="2800" b="1" dirty="0" smtClean="0"/>
              <a:t>1. </a:t>
            </a:r>
            <a:r>
              <a:rPr lang="ru-RU" sz="2800" b="1" dirty="0"/>
              <a:t>История мировой письменности. Виды письма. Главные этапы исторического развития шрифта.</a:t>
            </a:r>
            <a:endParaRPr lang="ru-RU" sz="2400" dirty="0"/>
          </a:p>
        </p:txBody>
      </p:sp>
      <p:sp>
        <p:nvSpPr>
          <p:cNvPr id="2054" name="Text Box 14"/>
          <p:cNvSpPr txBox="1">
            <a:spLocks noChangeArrowheads="1"/>
          </p:cNvSpPr>
          <p:nvPr/>
        </p:nvSpPr>
        <p:spPr bwMode="auto">
          <a:xfrm>
            <a:off x="336550" y="508000"/>
            <a:ext cx="8496300" cy="215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ru-RU" sz="2800" i="1" dirty="0" smtClean="0"/>
          </a:p>
          <a:p>
            <a:pPr algn="ctr"/>
            <a:endParaRPr lang="ru-RU" sz="2800" i="1" dirty="0"/>
          </a:p>
          <a:p>
            <a:pPr algn="ctr"/>
            <a:r>
              <a:rPr lang="ru-RU" sz="2800" i="1" dirty="0" smtClean="0"/>
              <a:t>История и эволюция шрифта</a:t>
            </a:r>
          </a:p>
          <a:p>
            <a:pPr algn="ctr"/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3"/>
          <p:cNvSpPr>
            <a:spLocks noChangeShapeType="1"/>
          </p:cNvSpPr>
          <p:nvPr/>
        </p:nvSpPr>
        <p:spPr bwMode="auto">
          <a:xfrm>
            <a:off x="323850" y="1125538"/>
            <a:ext cx="8496300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67" name="Text Box 7"/>
          <p:cNvSpPr txBox="1">
            <a:spLocks noChangeArrowheads="1"/>
          </p:cNvSpPr>
          <p:nvPr/>
        </p:nvSpPr>
        <p:spPr bwMode="auto">
          <a:xfrm>
            <a:off x="323850" y="6308725"/>
            <a:ext cx="25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9E985190-1083-4E5D-AC0B-A6B28049D1A0}" type="slidenum">
              <a:rPr lang="ru-RU"/>
              <a:pPr/>
              <a:t>10</a:t>
            </a:fld>
            <a:endParaRPr lang="ru-RU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46088" y="763588"/>
            <a:ext cx="79930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000" b="1">
                <a:solidFill>
                  <a:srgbClr val="00B050"/>
                </a:solidFill>
              </a:rPr>
              <a:t>Древнейшие виды письменности.</a:t>
            </a:r>
          </a:p>
        </p:txBody>
      </p:sp>
      <p:sp>
        <p:nvSpPr>
          <p:cNvPr id="11269" name="Прямоугольник 6"/>
          <p:cNvSpPr>
            <a:spLocks noChangeArrowheads="1"/>
          </p:cNvSpPr>
          <p:nvPr/>
        </p:nvSpPr>
        <p:spPr bwMode="auto">
          <a:xfrm>
            <a:off x="795338" y="1676400"/>
            <a:ext cx="7434262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2800"/>
              <a:t>Первоначально  рисуночное письмо — </a:t>
            </a:r>
            <a:r>
              <a:rPr lang="ru-RU" sz="2800" b="1" i="1"/>
              <a:t>пиктограммы</a:t>
            </a:r>
            <a:r>
              <a:rPr lang="ru-RU" sz="2800"/>
              <a:t>. </a:t>
            </a:r>
          </a:p>
          <a:p>
            <a:pPr algn="ctr">
              <a:buFont typeface="Wingdings" pitchFamily="2" charset="2"/>
              <a:buNone/>
            </a:pPr>
            <a:r>
              <a:rPr lang="ru-RU" sz="2800"/>
              <a:t>Они встречаются и сейчас в виде информационных знаков — символов (дорожных знаков, различных указателей и т.п.). Диапазон использования символов ограничен. Не все можно представить такими знаками.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6"/>
          <p:cNvSpPr txBox="1">
            <a:spLocks noChangeArrowheads="1"/>
          </p:cNvSpPr>
          <p:nvPr/>
        </p:nvSpPr>
        <p:spPr bwMode="auto">
          <a:xfrm>
            <a:off x="300038" y="252413"/>
            <a:ext cx="8496300" cy="98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2291" name="Text Box 7"/>
          <p:cNvSpPr txBox="1">
            <a:spLocks noChangeArrowheads="1"/>
          </p:cNvSpPr>
          <p:nvPr/>
        </p:nvSpPr>
        <p:spPr bwMode="auto">
          <a:xfrm>
            <a:off x="323850" y="6308725"/>
            <a:ext cx="25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6CE715C8-50D3-4CFB-AA04-4464365794C9}" type="slidenum">
              <a:rPr lang="ru-RU"/>
              <a:pPr/>
              <a:t>11</a:t>
            </a:fld>
            <a:endParaRPr lang="ru-RU"/>
          </a:p>
        </p:txBody>
      </p:sp>
      <p:pic>
        <p:nvPicPr>
          <p:cNvPr id="12292" name="Рисунок 5" descr="230px-National_Park_Service_sample_pictographs_svg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6588" y="1165225"/>
            <a:ext cx="4929187" cy="492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906588" y="142875"/>
            <a:ext cx="4929187" cy="954088"/>
          </a:xfrm>
          <a:prstGeom prst="rect">
            <a:avLst/>
          </a:prstGeom>
          <a:solidFill>
            <a:schemeClr val="accent1">
              <a:lumMod val="95000"/>
            </a:schemeClr>
          </a:solidFill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ru-RU" sz="2800" b="1" dirty="0"/>
              <a:t>Современные пиктограммы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2"/>
          <p:cNvSpPr>
            <a:spLocks noChangeShapeType="1"/>
          </p:cNvSpPr>
          <p:nvPr/>
        </p:nvSpPr>
        <p:spPr bwMode="auto">
          <a:xfrm>
            <a:off x="323850" y="1125538"/>
            <a:ext cx="8496300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23850" y="398463"/>
            <a:ext cx="84963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4000">
                <a:solidFill>
                  <a:srgbClr val="333399"/>
                </a:solidFill>
              </a:rPr>
              <a:t>Рекомендуемая литература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25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04BA6BA7-BF4A-44B4-9361-B19343BBABDC}" type="slidenum">
              <a:rPr lang="ru-RU"/>
              <a:pPr/>
              <a:t>12</a:t>
            </a:fld>
            <a:endParaRPr lang="ru-RU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23850" y="1858963"/>
            <a:ext cx="8496300" cy="444976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457200" indent="-457200">
              <a:buFont typeface="Arial" charset="0"/>
              <a:buAutoNum type="arabicPeriod"/>
            </a:pPr>
            <a:r>
              <a:rPr lang="ru-RU" sz="2400"/>
              <a:t>1000 способов шрифтового дизайна [Текст] : шрифты, достигшие совершенства. : пер. с англ. / Wilson Harvey/ Loewy; дизайн P. Burgess, B. Wood. - М. : РИП-Холдинг, 2005. - 297, [30] c. : ил. - Пер. изд.: Rockport Publishers, Inc., U.S., 2005</a:t>
            </a:r>
          </a:p>
          <a:p>
            <a:pPr marL="457200" indent="-457200">
              <a:buFont typeface="Arial" charset="0"/>
              <a:buAutoNum type="arabicPeriod"/>
            </a:pPr>
            <a:endParaRPr lang="ru-RU" sz="2400"/>
          </a:p>
          <a:p>
            <a:pPr marL="457200" indent="-457200">
              <a:buFont typeface="Arial" charset="0"/>
              <a:buAutoNum type="arabicPeriod"/>
            </a:pPr>
            <a:r>
              <a:rPr lang="ru-RU" sz="2400"/>
              <a:t>А. Королькова. Живая типографика. -- М.:</a:t>
            </a:r>
            <a:r>
              <a:rPr lang="en-US" sz="2400"/>
              <a:t>IndexMarket</a:t>
            </a:r>
            <a:r>
              <a:rPr lang="ru-RU" sz="2400"/>
              <a:t>, 2007.</a:t>
            </a:r>
          </a:p>
          <a:p>
            <a:pPr marL="457200" indent="-457200">
              <a:buFont typeface="Arial" charset="0"/>
              <a:buAutoNum type="arabicPeriod"/>
            </a:pP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323850" y="1125538"/>
            <a:ext cx="8496300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ru-RU" sz="3600" kern="100" dirty="0">
                <a:solidFill>
                  <a:srgbClr val="333399"/>
                </a:solidFill>
              </a:rPr>
              <a:t>Виды письма, выработанные современной цивилизацией.</a:t>
            </a:r>
          </a:p>
          <a:p>
            <a:pPr>
              <a:defRPr/>
            </a:pPr>
            <a:endParaRPr lang="ru-RU" sz="4000" dirty="0">
              <a:solidFill>
                <a:srgbClr val="333399"/>
              </a:solidFill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727C5528-3F08-4741-BE38-B014959F6BB4}" type="slidenum">
              <a:rPr lang="ru-RU"/>
              <a:pPr/>
              <a:t>2</a:t>
            </a:fld>
            <a:endParaRPr lang="ru-RU"/>
          </a:p>
        </p:txBody>
      </p:sp>
      <p:sp>
        <p:nvSpPr>
          <p:cNvPr id="3077" name="Прямоугольник 7"/>
          <p:cNvSpPr>
            <a:spLocks noChangeArrowheads="1"/>
          </p:cNvSpPr>
          <p:nvPr/>
        </p:nvSpPr>
        <p:spPr bwMode="auto">
          <a:xfrm>
            <a:off x="847725" y="2479675"/>
            <a:ext cx="70104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buFont typeface="Arial" charset="0"/>
              <a:buAutoNum type="arabicPeriod"/>
            </a:pPr>
            <a:r>
              <a:rPr lang="ru-RU" sz="2800" b="1"/>
              <a:t>пиктографическое (картинное) </a:t>
            </a:r>
            <a:r>
              <a:rPr lang="ru-RU" sz="2800"/>
              <a:t>— самое древнее письмо в виде  наскальных рисунков первобытных людей;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323850" y="1125538"/>
            <a:ext cx="8496300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4166C89A-D5D7-4359-8185-E405008DD4FC}" type="slidenum">
              <a:rPr lang="ru-RU"/>
              <a:pPr/>
              <a:t>3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38188" y="1895475"/>
            <a:ext cx="7558087" cy="3108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 algn="ctr">
              <a:defRPr/>
            </a:pPr>
            <a:r>
              <a:rPr lang="ru-RU" sz="2800" b="1" dirty="0"/>
              <a:t>2.   идеографическое</a:t>
            </a:r>
            <a:r>
              <a:rPr lang="ru-RU" sz="2800" dirty="0"/>
              <a:t> </a:t>
            </a:r>
            <a:r>
              <a:rPr lang="ru-RU" sz="2800" b="1" dirty="0"/>
              <a:t>(иероглифическое) </a:t>
            </a:r>
            <a:r>
              <a:rPr lang="ru-RU" sz="2800" dirty="0"/>
              <a:t>— письмо эры ранней государствен­ности и возникновения торговли (Египет, Китай). 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ru-RU" sz="2800" dirty="0"/>
              <a:t>Знаки идеографического письма — идеограммы (иероглифы) — представляют собой отдельные слова или целые понятия;</a:t>
            </a:r>
          </a:p>
        </p:txBody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333399"/>
                </a:solidFill>
              </a:rPr>
              <a:t>Виды письма, выработанные современной цивилизацией.</a:t>
            </a:r>
          </a:p>
          <a:p>
            <a:endParaRPr lang="ru-RU" sz="4000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323850" y="1125538"/>
            <a:ext cx="8496300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CD1FDEF7-5EE7-4F3F-BF37-8AFE015594B9}" type="slidenum">
              <a:rPr lang="ru-RU"/>
              <a:pPr/>
              <a:t>4</a:t>
            </a:fld>
            <a:endParaRPr lang="ru-RU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323850" y="1968500"/>
            <a:ext cx="7899400" cy="4340225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514350" indent="-514350" algn="ctr">
              <a:buFont typeface="Wingdings" pitchFamily="2" charset="2"/>
              <a:buAutoNum type="arabicPeriod" startAt="3"/>
            </a:pPr>
            <a:r>
              <a:rPr lang="ru-RU" sz="2800" b="1"/>
              <a:t>слоговое</a:t>
            </a:r>
            <a:r>
              <a:rPr lang="ru-RU" sz="2800"/>
              <a:t> (слог обозначается одним письменным знаком) </a:t>
            </a:r>
          </a:p>
          <a:p>
            <a:pPr marL="514350" indent="-514350" algn="ctr"/>
            <a:r>
              <a:rPr lang="ru-RU" sz="2800"/>
              <a:t>письмо некоторых народов Индии. В Японии оно применялось наряду с китайскими иероглифами;</a:t>
            </a:r>
          </a:p>
          <a:p>
            <a:pPr marL="914400" lvl="1" indent="-457200"/>
            <a:endParaRPr lang="ru-RU" sz="2400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333399"/>
                </a:solidFill>
              </a:rPr>
              <a:t>Виды письма, выработанные современной цивилизацией.</a:t>
            </a:r>
          </a:p>
          <a:p>
            <a:endParaRPr lang="ru-RU" sz="4000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323850" y="1125538"/>
            <a:ext cx="8496300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DD20D295-A62C-4D1C-BA42-5CC51A3FD64B}" type="slidenum">
              <a:rPr lang="ru-RU"/>
              <a:pPr/>
              <a:t>5</a:t>
            </a:fld>
            <a:endParaRPr lang="ru-RU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65163" y="1658938"/>
            <a:ext cx="8154987" cy="4649787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buFont typeface="Wingdings" pitchFamily="2" charset="2"/>
              <a:buNone/>
            </a:pPr>
            <a:r>
              <a:rPr lang="ru-RU" sz="2800" b="1"/>
              <a:t>4.  буквенно-звуковое</a:t>
            </a:r>
            <a:r>
              <a:rPr lang="ru-RU" sz="2800" i="1"/>
              <a:t> </a:t>
            </a:r>
            <a:r>
              <a:rPr lang="ru-RU" sz="2800"/>
              <a:t>(фонематическое) — письмо, лежащее в основе письменности многих народов мира, языковая специфика которых нашла отражение в </a:t>
            </a:r>
            <a:r>
              <a:rPr lang="ru-RU" sz="2800" b="1" i="1"/>
              <a:t>фонографическом</a:t>
            </a:r>
            <a:r>
              <a:rPr lang="ru-RU" sz="2800" i="1"/>
              <a:t> </a:t>
            </a:r>
            <a:r>
              <a:rPr lang="ru-RU" sz="2800"/>
              <a:t>составе их алфавитов. Фонемы обозначают отдельные звуки речи и в зависимости от произношения могут варьироваться. </a:t>
            </a:r>
          </a:p>
          <a:p>
            <a:pPr algn="ctr">
              <a:buFont typeface="Wingdings" pitchFamily="2" charset="2"/>
              <a:buNone/>
            </a:pPr>
            <a:r>
              <a:rPr lang="ru-RU" sz="2800"/>
              <a:t>Знаки алфавитов графически отличаются друг от друга, и в своем простейшем скелетном начертании представляют </a:t>
            </a:r>
            <a:r>
              <a:rPr lang="ru-RU" sz="2800" b="1" i="1"/>
              <a:t>графемы.</a:t>
            </a:r>
            <a:r>
              <a:rPr lang="ru-RU" sz="2800" i="1"/>
              <a:t> </a:t>
            </a:r>
          </a:p>
        </p:txBody>
      </p:sp>
      <p:sp>
        <p:nvSpPr>
          <p:cNvPr id="6150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333399"/>
                </a:solidFill>
              </a:rPr>
              <a:t>Виды письма, выработанные современной цивилизацией.</a:t>
            </a:r>
          </a:p>
          <a:p>
            <a:endParaRPr lang="ru-RU" sz="4000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>
            <a:off x="323850" y="1125538"/>
            <a:ext cx="8496300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CBC250A7-9898-490E-AF5C-8E1155B4DAE3}" type="slidenum">
              <a:rPr lang="ru-RU"/>
              <a:pPr/>
              <a:t>6</a:t>
            </a:fld>
            <a:endParaRPr lang="ru-RU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46088" y="446088"/>
            <a:ext cx="7993062" cy="74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800" b="1">
                <a:solidFill>
                  <a:srgbClr val="0070C0"/>
                </a:solidFill>
              </a:rPr>
              <a:t>История мировой письменности. 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000" b="1">
                <a:solidFill>
                  <a:srgbClr val="00B050"/>
                </a:solidFill>
              </a:rPr>
              <a:t>Древнейшие виды письменности.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265738" y="1201738"/>
            <a:ext cx="3505200" cy="4984750"/>
          </a:xfrm>
          <a:prstGeom prst="rect">
            <a:avLst/>
          </a:prstGeom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ru-RU" sz="1400" kern="0" dirty="0"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400" kern="0" dirty="0">
                <a:latin typeface="+mn-lt"/>
              </a:rPr>
              <a:t>Первоначально возникло картинное письмо — пиктограммы. </a:t>
            </a:r>
          </a:p>
          <a:p>
            <a:pPr>
              <a:lnSpc>
                <a:spcPct val="8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400" kern="0" dirty="0">
                <a:latin typeface="+mn-lt"/>
              </a:rPr>
              <a:t>Информация таким письмом передавалась буквально. Сюжеты и сегодня понятны. В качестве материалов использовали уголь, глину, писчим материалом служили своды пещер.</a:t>
            </a:r>
          </a:p>
          <a:p>
            <a:pPr algn="ctr">
              <a:lnSpc>
                <a:spcPct val="8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1400" kern="0" dirty="0">
              <a:latin typeface="+mn-lt"/>
            </a:endParaRPr>
          </a:p>
        </p:txBody>
      </p:sp>
      <p:pic>
        <p:nvPicPr>
          <p:cNvPr id="7174" name="Picture 5" descr="Россетти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3525" y="1493838"/>
            <a:ext cx="4892675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336550" y="5473700"/>
            <a:ext cx="4572000" cy="534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600" i="1" kern="0" dirty="0"/>
              <a:t>«</a:t>
            </a:r>
            <a:r>
              <a:rPr lang="ru-RU" sz="1600" i="1" kern="0" dirty="0" err="1"/>
              <a:t>Сиктинская</a:t>
            </a:r>
            <a:r>
              <a:rPr lang="ru-RU" sz="1600" i="1" kern="0" dirty="0"/>
              <a:t> капелла» палеолита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600" i="1" kern="0" dirty="0"/>
              <a:t>Пещера </a:t>
            </a:r>
            <a:r>
              <a:rPr lang="ru-RU" sz="1600" i="1" kern="0" dirty="0" err="1"/>
              <a:t>Ласко</a:t>
            </a:r>
            <a:r>
              <a:rPr lang="ru-RU" sz="1600" i="1" kern="0" dirty="0"/>
              <a:t>. Франция.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323850" y="1125538"/>
            <a:ext cx="8496300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905AC666-AA1C-4BFA-AE8E-317196D7AB5B}" type="slidenum">
              <a:rPr lang="ru-RU"/>
              <a:pPr/>
              <a:t>7</a:t>
            </a:fld>
            <a:endParaRPr lang="ru-RU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46088" y="763588"/>
            <a:ext cx="79930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000" b="1">
                <a:solidFill>
                  <a:srgbClr val="00B050"/>
                </a:solidFill>
              </a:rPr>
              <a:t>Древнейшие виды письменности.</a:t>
            </a:r>
          </a:p>
        </p:txBody>
      </p:sp>
      <p:pic>
        <p:nvPicPr>
          <p:cNvPr id="8197" name="Picture 4" descr="Джиневра Моррис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1323975"/>
            <a:ext cx="6407150" cy="480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Прямоугольник 7"/>
          <p:cNvSpPr>
            <a:spLocks noChangeArrowheads="1"/>
          </p:cNvSpPr>
          <p:nvPr/>
        </p:nvSpPr>
        <p:spPr bwMode="auto">
          <a:xfrm>
            <a:off x="7091363" y="1493838"/>
            <a:ext cx="1606550" cy="135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i="1"/>
              <a:t>Рисунки датируются 16-18 тыс. лет до нашей эры</a:t>
            </a:r>
            <a:r>
              <a:rPr lang="ru-RU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3"/>
          <p:cNvSpPr>
            <a:spLocks noChangeShapeType="1"/>
          </p:cNvSpPr>
          <p:nvPr/>
        </p:nvSpPr>
        <p:spPr bwMode="auto">
          <a:xfrm>
            <a:off x="323850" y="1125538"/>
            <a:ext cx="8496300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19" name="Text Box 10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DF897F31-5525-47D8-8B23-4266EBA405EB}" type="slidenum">
              <a:rPr lang="ru-RU"/>
              <a:pPr/>
              <a:t>8</a:t>
            </a:fld>
            <a:endParaRPr lang="ru-RU"/>
          </a:p>
        </p:txBody>
      </p:sp>
      <p:sp>
        <p:nvSpPr>
          <p:cNvPr id="9220" name="Прямоугольник 8"/>
          <p:cNvSpPr>
            <a:spLocks noChangeArrowheads="1"/>
          </p:cNvSpPr>
          <p:nvPr/>
        </p:nvSpPr>
        <p:spPr bwMode="auto">
          <a:xfrm>
            <a:off x="1212850" y="1457325"/>
            <a:ext cx="6754813" cy="13239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/>
              <a:t>Примитивная форма письма — </a:t>
            </a:r>
            <a:r>
              <a:rPr lang="ru-RU" sz="2800" b="1"/>
              <a:t>рисуночное письмо (</a:t>
            </a:r>
            <a:r>
              <a:rPr lang="ru-RU" sz="2800" b="1" i="1"/>
              <a:t>пиктография</a:t>
            </a:r>
            <a:r>
              <a:rPr lang="ru-RU" sz="2800" b="1"/>
              <a:t>). </a:t>
            </a:r>
          </a:p>
          <a:p>
            <a:endParaRPr lang="ru-RU" sz="2400"/>
          </a:p>
        </p:txBody>
      </p:sp>
      <p:sp>
        <p:nvSpPr>
          <p:cNvPr id="9221" name="Прямоугольник 9"/>
          <p:cNvSpPr>
            <a:spLocks noChangeArrowheads="1"/>
          </p:cNvSpPr>
          <p:nvPr/>
        </p:nvSpPr>
        <p:spPr bwMode="auto">
          <a:xfrm>
            <a:off x="755650" y="2917825"/>
            <a:ext cx="7453313" cy="3478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/>
              <a:t>Возникновение пиктографической письменности у доисторического человека.</a:t>
            </a:r>
          </a:p>
          <a:p>
            <a:pPr algn="ctr"/>
            <a:r>
              <a:rPr lang="ru-RU" sz="2800"/>
              <a:t> </a:t>
            </a:r>
          </a:p>
          <a:p>
            <a:pPr algn="ctr"/>
            <a:r>
              <a:rPr lang="ru-RU" sz="2800"/>
              <a:t>Пиктография представляет собой комбинацию рисунков, передающих сочетание простейших смыслов, </a:t>
            </a:r>
            <a:r>
              <a:rPr lang="ru-RU" sz="2800" i="1"/>
              <a:t>независимо от их звучания</a:t>
            </a:r>
            <a:r>
              <a:rPr lang="ru-RU" sz="2800"/>
              <a:t>. </a:t>
            </a:r>
          </a:p>
          <a:p>
            <a:endParaRPr lang="ru-RU" sz="2400"/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446088" y="763588"/>
            <a:ext cx="79930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000" b="1">
                <a:solidFill>
                  <a:srgbClr val="00B050"/>
                </a:solidFill>
              </a:rPr>
              <a:t>Древнейшие виды письменности.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5"/>
          <p:cNvSpPr>
            <a:spLocks noChangeShapeType="1"/>
          </p:cNvSpPr>
          <p:nvPr/>
        </p:nvSpPr>
        <p:spPr bwMode="auto">
          <a:xfrm>
            <a:off x="323850" y="1125538"/>
            <a:ext cx="8496300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3" name="Text Box 1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AC2C001C-397C-4A85-A1F4-EBF68E74FE8D}" type="slidenum">
              <a:rPr lang="ru-RU"/>
              <a:pPr/>
              <a:t>9</a:t>
            </a:fld>
            <a:endParaRPr lang="ru-RU"/>
          </a:p>
        </p:txBody>
      </p:sp>
      <p:sp>
        <p:nvSpPr>
          <p:cNvPr id="10244" name="Прямоугольник 5"/>
          <p:cNvSpPr>
            <a:spLocks noChangeArrowheads="1"/>
          </p:cNvSpPr>
          <p:nvPr/>
        </p:nvSpPr>
        <p:spPr bwMode="auto">
          <a:xfrm>
            <a:off x="628650" y="1676400"/>
            <a:ext cx="7777163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2800"/>
              <a:t>Письменность появилась как необходимость фиксирования устной речи. Делать какие-либо изображения можно было на многих материалах, например, на глиняных табличках при помощи специально заточенного инструмента </a:t>
            </a:r>
            <a:r>
              <a:rPr lang="ru-RU" sz="2800" i="1"/>
              <a:t>(стиллоса)</a:t>
            </a:r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446088" y="763588"/>
            <a:ext cx="79930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000" b="1">
                <a:solidFill>
                  <a:srgbClr val="00B050"/>
                </a:solidFill>
              </a:rPr>
              <a:t>Древнейшие виды письменности.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THEME_BG_IMAGE" val=""/>
  <p:tag name="MMPROD_TAG_VCONFIG" val="PD94bWwgdmVyc2lvbj0iMS4wIiBlbmNvZGluZz0iVVRGLTgiPz4NCjxjb25maWd1cmF0aW9u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hdHRhY2htZW50cyIgdmFsdWU9InRydWUiLz4NCgkJPHVpc2hvdyBuYW1lPSJ1dGlscyIgdmFsdWU9InRydWUiLz4NCgkJPHVpc2hvdyBuYW1lPSJ2b2x1bWUiIHZhbHVlPSJ0cnVlIi8+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+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+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+DQoJCTx1aXRleHQgbmFtZT0iVEFCX09VVExJTkUiIHZhbHVlPSJPdXRsaW5lIi8+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+DQoJCTx1aXRleHQgbmFtZT0iU0xJREVfTk9URVMiIHZhbHVlPSJTbGlkZSBOb3Rlcy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TaG93IHNpZGViYXIgdG8gcGFydGljaXBhbnRzIi8+DQoJCTx1aXRleHQgbmFtZT0iTVVURSIgdmFsdWU9Ik11dGUiLz4NCgkJPHVpdGV4dCBuYW1lPSJET0NXUkFQX1RJVExFIiB2YWx1ZT0iUHJlc2VudGVyIEZpbGUgQXR0YWNobWVudCIvPg0KCQk8dWl0ZXh0IG5hbWU9IkRPQ1dSQVBfTVNHIiB2YWx1ZT0iU2F2ZSB0byBNeSBDb21wdXRlciIvPg0KCQk8dWl0ZXh0IG5hbWU9IkRPQ1dSQVBfUFJPTVBUIiB2YWx1ZT0iQ2xpY2sgdG8gRG93bmxvYWQiLz4NCgk8L2xhbmd1YWdlPg0KCTxsYW5ndWFnZSBpZD0iZG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Gb2xpZSAlbiIvPg0KCQk8IS0tIHN1YnN0aXR1dGlvbjogJW4gPT0gc2xpZGUgbnVtYmVyIC0tPg0KCQk8IS0tIHN1YnN0aXR1dGlvbjogJXQgPT0gdG90YWwgc2xpZGUgY291bnQgLS0+DQoJCTx1aXRleHQgbmFtZT0iU0NSVUJCQVJTVEFUVVNfU0xJREVJTkZPIiB2YWx1ZT0iRm9saWUgJW4gLyAldCB8ICIvPg0KCQk8dWl0ZXh0IG5hbWU9IlNDUlVCQkFSU1RBVFVTX1NUT1BQRUQiIHZhbHVlPSJCZWVuZGV0Ii8+DQoJCTx1aXRleHQgbmFtZT0iU0NSVUJCQVJTVEFUVVNfUExBWUlORyIgdmFsdWU9IldpZWRlcmdhYmUiLz4NCgkJPHVpdGV4dCBuYW1lPSJTQ1JVQkJBUlNUQVRVU19OT0FVRElPIiB2YWx1ZT0iS2VpbiBBdWRpby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IHVpdGV4dCAtLT4NCgkJPCEtLSBzdWJzdGl0dXRpb246ICVuID09IHNsaWRlIG51bWJlciAtLT4NCgkJPHVpdGV4dCBuYW1lPSJVTk5BTUVEU0xJREVUSVRMRSIgdmFsdWU9IkRpYXBvc2l0aXZlICVuIi8+DQoJCTwhLS0gc3Vic3RpdHV0aW9uOiAlbiA9PSBzbGlkZSBudW1iZXIgLS0+DQoJCTwhLS0gc3Vic3RpdHV0aW9uOiAldCA9PSB0b3RhbCBzbGlkZSBjb3VudCAtLT4NCgkJPHVpdGV4dCBuYW1lPSJTQ1JVQkJBUlNUQVRVU19TTElERUlORk8iIHZhbHVlPSJEaWFwb3NpdGl2ZSAlbiAvICV0IHwgIi8+DQoJCTx1aXRleHQgbmFtZT0iU0NSVUJCQVJTVEFUVVNfU1RPUFBFRCIgdmFsdWU9IkFycsOqdMOpZSIvPg0KCQk8dWl0ZXh0IG5hbWU9IlNDUlVCQkFSU1RBVFVTX1BMQVlJTkciIHZhbHVlPSJMZWN0dXJlIi8+DQoJCTx1aXRleHQgbmFtZT0iU0NSVUJCQVJTVEFUVVNfTk9BVURJTyIgdmFsdWU9IlBhcyBkZSBzb24iLz4NCgkJPHVpdGV4dCBuYW1lPSJTQ1JVQkJBUlNUQVRVU19MT0FESU5HIiB2YWx1ZT0iQ2hhcmdlbWVudCBlbiBjb3VycyIvPg0KCQk8dWl0ZXh0IG5hbWU9IlNDUlVCQkFSU1RBVFVTX0JVRkZFUklORyIgdmFsdWU9Ik1pc2UgZW4gbcOpbW9pcmUiLz4NCgkJPHVpdGV4dCBuYW1lPSJTQ1JVQkJBUlNUQVRVU19RVUVTVElPTiIgdmFsdWU9IlLDqXBvbmRyZSDDoCBsYSBxdWVzdGlvbiIvPg0KCQk8dWl0ZXh0IG5hbWU9IlNDUlVCQkFSU1RBVFVTX1JFVklFV1FVSVoiIHZhbHVlPSJSw6l2aXNpb24gZHUgcXVlc3Rpb25uYWlyZSIvPg0KCQk8IS0tIHN1YnN0aXR1dGlvbjogJW0gPT0gbWludXRlcyByZW1haW5pbmcgLS0+DQoJCTwhLS0gc3Vic3RpdHV0aW9uOiAlcyA9PSBzZWNvbmRzIHJlbWFpbmluZyAtLT4NCgkJPHVpdGV4dCBuYW1lPSJFTEFQU0VEIiB2YWx1ZT0iJW0gbWludXRlcyAlcyBzZWNvbmRlcyByZXN0YW50ZXMiLz4NCgkJPHVpdGV4dCBuYW1lPSJOT1RGT1VORCIgdmFsdWU9IlJpZW4gdHJvdXbDqSIvPg0KCQk8dWl0ZXh0IG5hbWU9IkFUVEFDSE1FTlRTIiB2YWx1ZT0iUGnDqGNlcyBqb2ludGVzIi8+DQoJCTwhLS0gc3Vic3RpdHV0aW9uOiAlcCA9PSBjdXJyZW50IHNwZWFrZXIncyB0aXRsZSAtLT4NCgkJPHVpdGV4dCBuYW1lPSJCSU9XSU5fVElUTEUiIHZhbHVlPSJCaW8gOiAlcCIvPg0KCQk8dWl0ZXh0IG5hbWU9IkJJT0JUTl9USVRMRSIgdmFsdWU9IkJpbyA6Ii8+DQoJCTx1aXRleHQgbmFtZT0iRElWSURFUkJUTl9USVRMRSIgdmFsdWU9InwiLz4NCgkJPHVpdGV4dCBuYW1lPSJDT05UQUNUQlROX1RJVExFIiB2YWx1ZT0iQ29udGFjdCIvPg0KCQk8dWl0ZXh0IG5hbWU9IlRBQl9PVVRMSU5FIiB2YWx1ZT0iUGxhbiIvPg0KCQk8dWl0ZXh0IG5hbWU9IlRBQl9USFVNQiIgdmFsdWU9IiBNaW5pYXR1cmUiLz4NCgkJPHVpdGV4dCBuYW1lPSJUQUJfTk9URVMiIHZhbHVlPSJOb3RlcyIvPg0KCQk8dWl0ZXh0IG5hbWU9IlRBQl9TRUFSQ0giIHZhbHVlPSIgQ2hlcmNoZXI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Tm90ZXMgZGVzIGRpYXBvc2l0aXZlcy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Nb250cmVyIGwnZW5jYWRyw6kgYXV4IHBhcnRpY2lwYW50cyIvPg0KCQk8dWl0ZXh0IG5hbWU9Ik1VVEUiIHZhbHVlPSJNdWV0Ii8+DQoJCTx1aXRleHQgbmFtZT0iRE9DV1JBUF9USVRMRSIgdmFsdWU9IlBpw6hjZSBqb2ludGUgUHJlc2VudGVyIi8+DQoJCTx1aXRleHQgbmFtZT0iRE9DV1JBUF9NU0ciIHZhbHVlPSJFbnJlZ2lzdHJlciBzdXIgbW9uIG9yZGluYXRldXIiLz4NCgkJPHVpdGV4dCBuYW1lPSJET0NXUkFQX1BST01QVCIgdmFsdWU9IkNsaXF1ZXIgcG91ciB0w6lsw6ljaGFyZ2VyIi8+DQoJPC9sYW5ndWFnZT4NCgk8bGFuZ3VhZ2UgaWQ9Imph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TE9BRElORyIgdmFsdWU9IuODreODvOODieS4rSIvPg0KCQk8dWl0ZXh0IG5hbWU9IlNDUlVCQkFSU1RBVFVTX0JVRkZFUklORyIgdmFsdWU9IuODkOODg+ODleOCoeS4rSIvPg0KCQk8dWl0ZXh0IG5hbWU9IlNDUlVCQkFSU1RBVFVTX1FVRVNUSU9OIiB2YWx1ZT0i6LOq5ZWP44Gr562U44GI44Gm5LiL44GV44GEIi8+DQoJCTx1aXRleHQgbmFtZT0iU0NSVUJCQVJTVEFUVVNfUkVWSUVXUVVJWiIgdmFsdWU9IuOCr+OCpOOCuuOCkuODrOODk+ODpeODvOOBl+OBpuOBhOOBvuOBmSIvPg0KCQk8IS0tIHN1YnN0aXR1dGlvbjogJW0gPT0gbWludXRlcyByZW1haW5pbmcgLS0+DQoJCTwhLS0gc3Vic3RpdHV0aW9uOiAlcyA9PSBzZWNvbmRzIHJlbWFpbmluZyAtLT4NCgkJPHVpdGV4dCBuYW1lPSJFTEFQU0VEIiB2YWx1ZT0i5q6L44KKIDogJW0g5YiGICVzIOenkiIvPg0KCQk8dWl0ZXh0IG5hbWU9Ik5PVEZPVU5EIiB2YWx1ZT0i5L2V44KC6KaL44Gk44GL44KK44G+44Gb44KTIi8+DQoJCTx1aXRleHQgbmFtZT0iQVRUQUNITUVOVFMiIHZhbHVlPSLmt7vku5giLz4NCgkJPCEtLSBzdWJzdGl0dXRpb246ICVwID09IGN1cnJlbnQgc3BlYWtlcidzIHRpdGxlIC0tPg0KCQk8dWl0ZXh0IG5hbWU9IkJJT1dJTl9USVRMRSIgdmFsdWU9Iue1jOattCA6ICVwIi8+DQoJCTx1aXRleHQgbmFtZT0iQklPQlROX1RJVExFIiB2YWx1ZT0i57WM5q20Ii8+DQoJCTx1aXRleHQgbmFtZT0iRElWSURFUkJUTl9USVRMRSIgdmFsdWU9InwiLz4NCgkJPHVpdGV4dCBuYW1lPSJDT05UQUNUQlROX1RJVExFIiB2YWx1ZT0i44GK5ZWP44GE5ZCI44KP44Gb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+C5Yqg6ICF44Gr6KaL44Gb44KLIi8+DQoJCTx1aXRleHQgbmFtZT0iTVVURSIgdmFsdWU9IuODn+ODpeODvOODiCIvPg0KCQk8dWl0ZXh0IG5hbWU9IkRPQ1dSQVBfVElUTEUiIHZhbHVlPSJQcmVzZW50ZXIg5re75LuY44OV44Kh44Kk44OrIi8+DQoJCTx1aXRleHQgbmFtZT0iRE9DV1JBUF9NU0ciIHZhbHVlPSLjg57jgqTjgrPjg7Pjg5Tjg6Xjg7zjgr/jgavkv53lrZgiLz4NCgkJPHVpdGV4dCBuYW1lPSJET0NXUkFQX1BST01QVCIgdmFsdWU9IuOCr+ODquODg+OCr+OBl+OBpuODgOOCpuODs+ODreODvOODiSIvPg0KCTwvbGFuZ3VhZ2U+DQoJPGxhbmd1YWdlIGlkPSJrby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x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PVVRMSU5FIiB2YWx1ZT0i6rCc7JqUIi8+DQoJCTx1aXRleHQgbmFtZT0iVEFCX1RIVU1CIiB2YWx1ZT0i7LaV7IaM7YyQIi8+DQoJCTx1aXRleHQgbmFtZT0iVEFCX05PVEVTIiB2YWx1ZT0i64W47Yq4Ii8+DQoJCTx1aXRleHQgbmFtZT0iVEFCX1NFQVJDSCIgdmFsdWU9IuqygOyDiSIvPg0KCQk8dWl0ZXh0IG5hbWU9IlNMSURFX0hFQURJTkciIHZhbHVlPSLsiqzrnbzsnbTrk5wg7KCc66qpIi8+DQoJCTx1aXRleHQgbmFtZT0iRFVSQVRJT05fSEVBRElORyIgdmFsdWU9IuyerOyDneyLnOqwhCIvPg0KCQk8dWl0ZXh0IG5hbWU9IlNFQVJDSF9IRUFESU5HIiB2YWx1ZT0i7YWN7Iqk7Yq4IOqygOyDiToiLz4NCgkJPHVpdGV4dCBuYW1lPSJUSFVNQl9IRUFESU5HIiB2YWx1ZT0i7Iqs65287J2065OcIi8+DQoJCTx1aXRleHQgbmFtZT0iVEhVTUJfSU5GTyIgdmFsdWU9IuygnOuqqS/snqzsg53si5zqsIQiLz4NCgkJPHVpdGV4dCBuYW1lPSJBVFRBQ0hOQU1FX0hFQURJTkciIHZhbHVlPSLtjIzsnbwg7J2066aEIi8+DQoJCTx1aXRleHQgbmFtZT0iQVRUQUNIU0laRV9IRUFESU5HIiB2YWx1ZT0i7YGs6riwIi8+DQoJCTx1aXRleHQgbmFtZT0iU0xJREVfTk9URVMiIHZhbHVlPSLsiqzrnbzsnbTrk5wg64W47Yq4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+DQoJCTx1aXRleHQgbmFtZT0iRE9DV1JBUF9QUk9NUFQiIHZhbHVlPSLtgbTrpq3tlZjsl6wg64uk7Jq066Gc65OcIi8+DQoJPC9sYW5ndWFnZT4NCjwvY29uZmlndXJhdGlvbj4NCg=="/>
  <p:tag name="MMPROD_UIDATA" val="&lt;database version=&quot;6.0&quot;&gt;&lt;object type=&quot;1&quot; unique_id=&quot;10001&quot;&gt;&lt;property id=&quot;20139&quot; value=&quot;%n. %s&quot;/&gt;&lt;property id=&quot;20141&quot; value=&quot;01 lecture template&quot;/&gt;&lt;property id=&quot;20144&quot; value=&quot;1&quot;/&gt;&lt;property id=&quot;20146&quot; value=&quot;0&quot;/&gt;&lt;property id=&quot;20147&quot; value=&quot;0&quot;/&gt;&lt;property id=&quot;20148&quot; value=&quot;5&quot;/&gt;&lt;property id=&quot;20180&quot; value=&quot;1&quot;/&gt;&lt;property id=&quot;20181&quot; value=&quot;1&quot;/&gt;&lt;property id=&quot;20191&quot; value=&quot;http://connectpro60727338.acrobat.com&quot;/&gt;&lt;property id=&quot;20192&quot; value=&quot;http://connectpro60727338.acrobat.comm&quot;/&gt;&lt;property id=&quot;20193&quot; value=&quot;0&quot;/&gt;&lt;property id=&quot;20250&quot; value=&quot;6&quot;/&gt;&lt;property id=&quot;20251&quot; value=&quot;0&quot;/&gt;&lt;property id=&quot;20259&quot; value=&quot;0&quot;/&gt;&lt;property id=&quot;20262&quot; value=&quot;731685214&quot;/&gt;&lt;object type=&quot;4&quot; unique_id=&quot;10424&quot;&gt;&lt;/object&gt;&lt;object type=&quot;8&quot; unique_id=&quot;10425&quot;&gt;&lt;/object&gt;&lt;object type=&quot;2&quot; unique_id=&quot;10426&quot;&gt;&lt;object type=&quot;3&quot; unique_id=&quot;10427&quot;&gt;&lt;property id=&quot;20148&quot; value=&quot;5&quot;/&gt;&lt;property id=&quot;20300&quot; value=&quot;Slide 1&quot;/&gt;&lt;property id=&quot;20303&quot; value=&quot;-1&quot;/&gt;&lt;property id=&quot;20307&quot; value=&quot;258&quot;/&gt;&lt;property id=&quot;20309&quot; value=&quot;-1&quot;/&gt;&lt;/object&gt;&lt;object type=&quot;3&quot; unique_id=&quot;10428&quot;&gt;&lt;property id=&quot;20148&quot; value=&quot;5&quot;/&gt;&lt;property id=&quot;20300&quot; value=&quot;Slide 2&quot;/&gt;&lt;property id=&quot;20303&quot; value=&quot;-1&quot;/&gt;&lt;property id=&quot;20307&quot; value=&quot;260&quot;/&gt;&lt;property id=&quot;20309&quot; value=&quot;-1&quot;/&gt;&lt;/object&gt;&lt;object type=&quot;3&quot; unique_id=&quot;10429&quot;&gt;&lt;property id=&quot;20148&quot; value=&quot;5&quot;/&gt;&lt;property id=&quot;20300&quot; value=&quot;Slide 4&quot;/&gt;&lt;property id=&quot;20303&quot; value=&quot;-1&quot;/&gt;&lt;property id=&quot;20307&quot; value=&quot;261&quot;/&gt;&lt;property id=&quot;20309&quot; value=&quot;-1&quot;/&gt;&lt;/object&gt;&lt;object type=&quot;3&quot; unique_id=&quot;10430&quot;&gt;&lt;property id=&quot;20148&quot; value=&quot;5&quot;/&gt;&lt;property id=&quot;20300&quot; value=&quot;Slide 5&quot;/&gt;&lt;property id=&quot;20303&quot; value=&quot;-1&quot;/&gt;&lt;property id=&quot;20307&quot; value=&quot;267&quot;/&gt;&lt;property id=&quot;20309&quot; value=&quot;-1&quot;/&gt;&lt;/object&gt;&lt;object type=&quot;3&quot; unique_id=&quot;10431&quot;&gt;&lt;property id=&quot;20148&quot; value=&quot;5&quot;/&gt;&lt;property id=&quot;20300&quot; value=&quot;Slide 6&quot;/&gt;&lt;property id=&quot;20303&quot; value=&quot;-1&quot;/&gt;&lt;property id=&quot;20307&quot; value=&quot;268&quot;/&gt;&lt;property id=&quot;20309&quot; value=&quot;-1&quot;/&gt;&lt;/object&gt;&lt;object type=&quot;3&quot; unique_id=&quot;10432&quot;&gt;&lt;property id=&quot;20148&quot; value=&quot;5&quot;/&gt;&lt;property id=&quot;20300&quot; value=&quot;Slide 7&quot;/&gt;&lt;property id=&quot;20303&quot; value=&quot;-1&quot;/&gt;&lt;property id=&quot;20307&quot; value=&quot;269&quot;/&gt;&lt;property id=&quot;20309&quot; value=&quot;-1&quot;/&gt;&lt;/object&gt;&lt;object type=&quot;3&quot; unique_id=&quot;10433&quot;&gt;&lt;property id=&quot;20148&quot; value=&quot;5&quot;/&gt;&lt;property id=&quot;20300&quot; value=&quot;Slide 8&quot;/&gt;&lt;property id=&quot;20303&quot; value=&quot;-1&quot;/&gt;&lt;property id=&quot;20307&quot; value=&quot;257&quot;/&gt;&lt;property id=&quot;20309&quot; value=&quot;-1&quot;/&gt;&lt;/object&gt;&lt;object type=&quot;3&quot; unique_id=&quot;10434&quot;&gt;&lt;property id=&quot;20148&quot; value=&quot;5&quot;/&gt;&lt;property id=&quot;20300&quot; value=&quot;Slide 9&quot;/&gt;&lt;property id=&quot;20303&quot; value=&quot;-1&quot;/&gt;&lt;property id=&quot;20307&quot; value=&quot;256&quot;/&gt;&lt;property id=&quot;20309&quot; value=&quot;-1&quot;/&gt;&lt;/object&gt;&lt;object type=&quot;3&quot; unique_id=&quot;10435&quot;&gt;&lt;property id=&quot;20148&quot; value=&quot;5&quot;/&gt;&lt;property id=&quot;20300&quot; value=&quot;Slide 10&quot;/&gt;&lt;property id=&quot;20303&quot; value=&quot;-1&quot;/&gt;&lt;property id=&quot;20307&quot; value=&quot;264&quot;/&gt;&lt;property id=&quot;20309&quot; value=&quot;-1&quot;/&gt;&lt;/object&gt;&lt;object type=&quot;3&quot; unique_id=&quot;10436&quot;&gt;&lt;property id=&quot;20148&quot; value=&quot;5&quot;/&gt;&lt;property id=&quot;20300&quot; value=&quot;Slide 11&quot;/&gt;&lt;property id=&quot;20303&quot; value=&quot;-1&quot;/&gt;&lt;property id=&quot;20307&quot; value=&quot;259&quot;/&gt;&lt;property id=&quot;20309&quot; value=&quot;-1&quot;/&gt;&lt;/object&gt;&lt;object type=&quot;3&quot; unique_id=&quot;10437&quot;&gt;&lt;property id=&quot;20148&quot; value=&quot;5&quot;/&gt;&lt;property id=&quot;20300&quot; value=&quot;Slide 13&quot;/&gt;&lt;property id=&quot;20303&quot; value=&quot;-1&quot;/&gt;&lt;property id=&quot;20307&quot; value=&quot;265&quot;/&gt;&lt;property id=&quot;20309&quot; value=&quot;-1&quot;/&gt;&lt;/object&gt;&lt;object type=&quot;3&quot; unique_id=&quot;10438&quot;&gt;&lt;property id=&quot;20148&quot; value=&quot;5&quot;/&gt;&lt;property id=&quot;20300&quot; value=&quot;Slide 14&quot;/&gt;&lt;property id=&quot;20303&quot; value=&quot;-1&quot;/&gt;&lt;property id=&quot;20307&quot; value=&quot;266&quot;/&gt;&lt;property id=&quot;20309&quot; value=&quot;-1&quot;/&gt;&lt;/object&gt;&lt;object type=&quot;3&quot; unique_id=&quot;10439&quot;&gt;&lt;property id=&quot;20148&quot; value=&quot;5&quot;/&gt;&lt;property id=&quot;20300&quot; value=&quot;Slide 15&quot;/&gt;&lt;property id=&quot;20303&quot; value=&quot;-1&quot;/&gt;&lt;property id=&quot;20307&quot; value=&quot;262&quot;/&gt;&lt;property id=&quot;20309&quot; value=&quot;-1&quot;/&gt;&lt;/object&gt;&lt;object type=&quot;3&quot; unique_id=&quot;10440&quot;&gt;&lt;property id=&quot;20148&quot; value=&quot;5&quot;/&gt;&lt;property id=&quot;20300&quot; value=&quot;Slide 16&quot;/&gt;&lt;property id=&quot;20303&quot; value=&quot;-1&quot;/&gt;&lt;property id=&quot;20307&quot; value=&quot;263&quot;/&gt;&lt;property id=&quot;20309&quot; value=&quot;-1&quot;/&gt;&lt;/object&gt;&lt;object type=&quot;3&quot; unique_id=&quot;10441&quot;&gt;&lt;property id=&quot;20148&quot; value=&quot;5&quot;/&gt;&lt;property id=&quot;20300&quot; value=&quot;Slide 18&quot;/&gt;&lt;property id=&quot;20303&quot; value=&quot;-1&quot;/&gt;&lt;property id=&quot;20307&quot; value=&quot;270&quot;/&gt;&lt;property id=&quot;20309&quot; value=&quot;-1&quot;/&gt;&lt;/object&gt;&lt;object type=&quot;3&quot; unique_id=&quot;10541&quot;&gt;&lt;property id=&quot;20148&quot; value=&quot;5&quot;/&gt;&lt;property id=&quot;20300&quot; value=&quot;Slide 19&quot;/&gt;&lt;property id=&quot;20307&quot; value=&quot;271&quot;/&gt;&lt;property id=&quot;20309&quot; value=&quot;-1&quot;/&gt;&lt;/object&gt;&lt;object type=&quot;3&quot; unique_id=&quot;10979&quot;&gt;&lt;property id=&quot;20148&quot; value=&quot;5&quot;/&gt;&lt;property id=&quot;20300&quot; value=&quot;Slide 3&quot;/&gt;&lt;property id=&quot;20307&quot; value=&quot;272&quot;/&gt;&lt;property id=&quot;20309&quot; value=&quot;-1&quot;/&gt;&lt;/object&gt;&lt;object type=&quot;3&quot; unique_id=&quot;11756&quot;&gt;&lt;property id=&quot;20148&quot; value=&quot;5&quot;/&gt;&lt;property id=&quot;20300&quot; value=&quot;Slide 12&quot;/&gt;&lt;property id=&quot;20307&quot; value=&quot;273&quot;/&gt;&lt;/object&gt;&lt;object type=&quot;3&quot; unique_id=&quot;11778&quot;&gt;&lt;property id=&quot;20148&quot; value=&quot;5&quot;/&gt;&lt;property id=&quot;20300&quot; value=&quot;Slide 17&quot;/&gt;&lt;property id=&quot;20307&quot; value=&quot;274&quot;/&gt;&lt;/object&gt;&lt;/object&gt;&lt;/object&gt;&lt;/database&gt;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6">
      <a:dk1>
        <a:srgbClr val="000000"/>
      </a:dk1>
      <a:lt1>
        <a:srgbClr val="FFFFFF"/>
      </a:lt1>
      <a:dk2>
        <a:srgbClr val="333399"/>
      </a:dk2>
      <a:lt2>
        <a:srgbClr val="808080"/>
      </a:lt2>
      <a:accent1>
        <a:srgbClr val="FFFFFF"/>
      </a:accent1>
      <a:accent2>
        <a:srgbClr val="0F2BEC"/>
      </a:accent2>
      <a:accent3>
        <a:srgbClr val="FFFFFF"/>
      </a:accent3>
      <a:accent4>
        <a:srgbClr val="000000"/>
      </a:accent4>
      <a:accent5>
        <a:srgbClr val="FFFFFF"/>
      </a:accent5>
      <a:accent6>
        <a:srgbClr val="0C26D6"/>
      </a:accent6>
      <a:hlink>
        <a:srgbClr val="000000"/>
      </a:hlink>
      <a:folHlink>
        <a:srgbClr val="292929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292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5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FFFF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8A"/>
        </a:accent6>
        <a:hlink>
          <a:srgbClr val="000000"/>
        </a:hlink>
        <a:folHlink>
          <a:srgbClr val="292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6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FFFFFF"/>
        </a:accent1>
        <a:accent2>
          <a:srgbClr val="0F2BE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C26D6"/>
        </a:accent6>
        <a:hlink>
          <a:srgbClr val="000000"/>
        </a:hlink>
        <a:folHlink>
          <a:srgbClr val="29292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465</Words>
  <Application>Microsoft Office PowerPoint</Application>
  <PresentationFormat>Экран (4:3)</PresentationFormat>
  <Paragraphs>64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OPITUP VVSU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Template</dc:title>
  <dc:creator>S.V.Ryzhkov</dc:creator>
  <cp:lastModifiedBy>Валентина</cp:lastModifiedBy>
  <cp:revision>131</cp:revision>
  <dcterms:created xsi:type="dcterms:W3CDTF">2007-04-22T06:20:01Z</dcterms:created>
  <dcterms:modified xsi:type="dcterms:W3CDTF">2023-01-13T13:52:47Z</dcterms:modified>
</cp:coreProperties>
</file>