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4" d="100"/>
          <a:sy n="104" d="100"/>
        </p:scale>
        <p:origin x="228"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ru-RU"/>
              <a:t>Образец заголовка</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a:t>Образец подзаголовка</a:t>
            </a:r>
            <a:endParaRPr lang="en-US" dirty="0"/>
          </a:p>
        </p:txBody>
      </p:sp>
      <p:sp>
        <p:nvSpPr>
          <p:cNvPr id="4" name="Date Placeholder 3"/>
          <p:cNvSpPr>
            <a:spLocks noGrp="1"/>
          </p:cNvSpPr>
          <p:nvPr>
            <p:ph type="dt" sz="half" idx="10"/>
          </p:nvPr>
        </p:nvSpPr>
        <p:spPr/>
        <p:txBody>
          <a:bodyPr/>
          <a:lstStyle/>
          <a:p>
            <a:fld id="{9326D507-FE28-4B5B-9EB6-593B08227B69}" type="datetimeFigureOut">
              <a:rPr lang="ru-RU" smtClean="0"/>
              <a:t>18.10.2024</a:t>
            </a:fld>
            <a:endParaRPr lang="ru-RU"/>
          </a:p>
        </p:txBody>
      </p:sp>
      <p:sp>
        <p:nvSpPr>
          <p:cNvPr id="5" name="Footer Placeholder 4"/>
          <p:cNvSpPr>
            <a:spLocks noGrp="1"/>
          </p:cNvSpPr>
          <p:nvPr>
            <p:ph type="ftr" sz="quarter" idx="11"/>
          </p:nvPr>
        </p:nvSpPr>
        <p:spPr/>
        <p:txBody>
          <a:bodyPr/>
          <a:lstStyle/>
          <a:p>
            <a:endParaRPr lang="ru-RU"/>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8EC37EF7-F2E0-49EB-9766-E46C925269C8}" type="slidenum">
              <a:rPr lang="ru-RU" smtClean="0"/>
              <a:t>‹#›</a:t>
            </a:fld>
            <a:endParaRPr lang="ru-RU"/>
          </a:p>
        </p:txBody>
      </p:sp>
    </p:spTree>
    <p:extLst>
      <p:ext uri="{BB962C8B-B14F-4D97-AF65-F5344CB8AC3E}">
        <p14:creationId xmlns:p14="http://schemas.microsoft.com/office/powerpoint/2010/main" val="30547491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ru-RU"/>
              <a:t>Образец заголовка</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9326D507-FE28-4B5B-9EB6-593B08227B69}" type="datetimeFigureOut">
              <a:rPr lang="ru-RU" smtClean="0"/>
              <a:t>18.10.2024</a:t>
            </a:fld>
            <a:endParaRPr lang="ru-RU"/>
          </a:p>
        </p:txBody>
      </p:sp>
      <p:sp>
        <p:nvSpPr>
          <p:cNvPr id="5" name="Footer Placeholder 4"/>
          <p:cNvSpPr>
            <a:spLocks noGrp="1"/>
          </p:cNvSpPr>
          <p:nvPr>
            <p:ph type="ftr" sz="quarter" idx="11"/>
          </p:nvPr>
        </p:nvSpPr>
        <p:spPr/>
        <p:txBody>
          <a:bodyPr/>
          <a:lstStyle/>
          <a:p>
            <a:endParaRPr lang="ru-RU"/>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8EC37EF7-F2E0-49EB-9766-E46C925269C8}" type="slidenum">
              <a:rPr lang="ru-RU" smtClean="0"/>
              <a:t>‹#›</a:t>
            </a:fld>
            <a:endParaRPr lang="ru-RU"/>
          </a:p>
        </p:txBody>
      </p:sp>
    </p:spTree>
    <p:extLst>
      <p:ext uri="{BB962C8B-B14F-4D97-AF65-F5344CB8AC3E}">
        <p14:creationId xmlns:p14="http://schemas.microsoft.com/office/powerpoint/2010/main" val="10379501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ru-RU"/>
              <a:t>Образец заголовка</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9326D507-FE28-4B5B-9EB6-593B08227B69}" type="datetimeFigureOut">
              <a:rPr lang="ru-RU" smtClean="0"/>
              <a:t>18.10.2024</a:t>
            </a:fld>
            <a:endParaRPr lang="ru-RU"/>
          </a:p>
        </p:txBody>
      </p:sp>
      <p:sp>
        <p:nvSpPr>
          <p:cNvPr id="5" name="Footer Placeholder 4"/>
          <p:cNvSpPr>
            <a:spLocks noGrp="1"/>
          </p:cNvSpPr>
          <p:nvPr>
            <p:ph type="ftr" sz="quarter" idx="11"/>
          </p:nvPr>
        </p:nvSpPr>
        <p:spPr/>
        <p:txBody>
          <a:bodyPr/>
          <a:lstStyle/>
          <a:p>
            <a:endParaRPr lang="ru-RU"/>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8EC37EF7-F2E0-49EB-9766-E46C925269C8}" type="slidenum">
              <a:rPr lang="ru-RU" smtClean="0"/>
              <a:t>‹#›</a:t>
            </a:fld>
            <a:endParaRPr lang="ru-RU"/>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23151142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ru-RU"/>
              <a:t>Образец заголовка</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a:t>Образец текста</a:t>
            </a:r>
          </a:p>
        </p:txBody>
      </p:sp>
      <p:sp>
        <p:nvSpPr>
          <p:cNvPr id="5" name="Date Placeholder 4"/>
          <p:cNvSpPr>
            <a:spLocks noGrp="1"/>
          </p:cNvSpPr>
          <p:nvPr>
            <p:ph type="dt" sz="half" idx="10"/>
          </p:nvPr>
        </p:nvSpPr>
        <p:spPr/>
        <p:txBody>
          <a:bodyPr/>
          <a:lstStyle/>
          <a:p>
            <a:fld id="{9326D507-FE28-4B5B-9EB6-593B08227B69}" type="datetimeFigureOut">
              <a:rPr lang="ru-RU" smtClean="0"/>
              <a:t>18.10.2024</a:t>
            </a:fld>
            <a:endParaRPr lang="ru-RU"/>
          </a:p>
        </p:txBody>
      </p:sp>
      <p:sp>
        <p:nvSpPr>
          <p:cNvPr id="6" name="Footer Placeholder 5"/>
          <p:cNvSpPr>
            <a:spLocks noGrp="1"/>
          </p:cNvSpPr>
          <p:nvPr>
            <p:ph type="ftr" sz="quarter" idx="11"/>
          </p:nvPr>
        </p:nvSpPr>
        <p:spPr/>
        <p:txBody>
          <a:bodyPr/>
          <a:lstStyle/>
          <a:p>
            <a:endParaRPr lang="ru-RU"/>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8EC37EF7-F2E0-49EB-9766-E46C925269C8}" type="slidenum">
              <a:rPr lang="ru-RU" smtClean="0"/>
              <a:t>‹#›</a:t>
            </a:fld>
            <a:endParaRPr lang="ru-RU"/>
          </a:p>
        </p:txBody>
      </p:sp>
    </p:spTree>
    <p:extLst>
      <p:ext uri="{BB962C8B-B14F-4D97-AF65-F5344CB8AC3E}">
        <p14:creationId xmlns:p14="http://schemas.microsoft.com/office/powerpoint/2010/main" val="279727132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ru-RU"/>
              <a:t>Образец заголовка</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a:t>Образец текста</a:t>
            </a:r>
          </a:p>
        </p:txBody>
      </p:sp>
      <p:sp>
        <p:nvSpPr>
          <p:cNvPr id="5" name="Date Placeholder 4"/>
          <p:cNvSpPr>
            <a:spLocks noGrp="1"/>
          </p:cNvSpPr>
          <p:nvPr>
            <p:ph type="dt" sz="half" idx="10"/>
          </p:nvPr>
        </p:nvSpPr>
        <p:spPr/>
        <p:txBody>
          <a:bodyPr/>
          <a:lstStyle/>
          <a:p>
            <a:fld id="{9326D507-FE28-4B5B-9EB6-593B08227B69}" type="datetimeFigureOut">
              <a:rPr lang="ru-RU" smtClean="0"/>
              <a:t>18.10.2024</a:t>
            </a:fld>
            <a:endParaRPr lang="ru-RU"/>
          </a:p>
        </p:txBody>
      </p:sp>
      <p:sp>
        <p:nvSpPr>
          <p:cNvPr id="6" name="Footer Placeholder 5"/>
          <p:cNvSpPr>
            <a:spLocks noGrp="1"/>
          </p:cNvSpPr>
          <p:nvPr>
            <p:ph type="ftr" sz="quarter" idx="11"/>
          </p:nvPr>
        </p:nvSpPr>
        <p:spPr/>
        <p:txBody>
          <a:bodyPr/>
          <a:lstStyle/>
          <a:p>
            <a:endParaRPr lang="ru-RU"/>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8EC37EF7-F2E0-49EB-9766-E46C925269C8}" type="slidenum">
              <a:rPr lang="ru-RU" smtClean="0"/>
              <a:t>‹#›</a:t>
            </a:fld>
            <a:endParaRPr lang="ru-RU"/>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01910050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ru-RU"/>
              <a:t>Образец заголовка</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a:t>Образец текста</a:t>
            </a:r>
          </a:p>
        </p:txBody>
      </p:sp>
      <p:sp>
        <p:nvSpPr>
          <p:cNvPr id="5" name="Date Placeholder 4"/>
          <p:cNvSpPr>
            <a:spLocks noGrp="1"/>
          </p:cNvSpPr>
          <p:nvPr>
            <p:ph type="dt" sz="half" idx="10"/>
          </p:nvPr>
        </p:nvSpPr>
        <p:spPr/>
        <p:txBody>
          <a:bodyPr/>
          <a:lstStyle/>
          <a:p>
            <a:fld id="{9326D507-FE28-4B5B-9EB6-593B08227B69}" type="datetimeFigureOut">
              <a:rPr lang="ru-RU" smtClean="0"/>
              <a:t>18.10.2024</a:t>
            </a:fld>
            <a:endParaRPr lang="ru-RU"/>
          </a:p>
        </p:txBody>
      </p:sp>
      <p:sp>
        <p:nvSpPr>
          <p:cNvPr id="6" name="Footer Placeholder 5"/>
          <p:cNvSpPr>
            <a:spLocks noGrp="1"/>
          </p:cNvSpPr>
          <p:nvPr>
            <p:ph type="ftr" sz="quarter" idx="11"/>
          </p:nvPr>
        </p:nvSpPr>
        <p:spPr/>
        <p:txBody>
          <a:bodyPr/>
          <a:lstStyle/>
          <a:p>
            <a:endParaRPr lang="ru-RU"/>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8EC37EF7-F2E0-49EB-9766-E46C925269C8}" type="slidenum">
              <a:rPr lang="ru-RU" smtClean="0"/>
              <a:t>‹#›</a:t>
            </a:fld>
            <a:endParaRPr lang="ru-RU"/>
          </a:p>
        </p:txBody>
      </p:sp>
    </p:spTree>
    <p:extLst>
      <p:ext uri="{BB962C8B-B14F-4D97-AF65-F5344CB8AC3E}">
        <p14:creationId xmlns:p14="http://schemas.microsoft.com/office/powerpoint/2010/main" val="97008354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Vertical Text Placeholder 2"/>
          <p:cNvSpPr>
            <a:spLocks noGrp="1"/>
          </p:cNvSpPr>
          <p:nvPr>
            <p:ph type="body" orient="vert" idx="1"/>
          </p:nvPr>
        </p:nvSpPr>
        <p:spPr/>
        <p:txBody>
          <a:bodyPr vert="eaVert" ancho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9326D507-FE28-4B5B-9EB6-593B08227B69}" type="datetimeFigureOut">
              <a:rPr lang="ru-RU" smtClean="0"/>
              <a:t>18.10.2024</a:t>
            </a:fld>
            <a:endParaRPr lang="ru-RU"/>
          </a:p>
        </p:txBody>
      </p:sp>
      <p:sp>
        <p:nvSpPr>
          <p:cNvPr id="5" name="Footer Placeholder 4"/>
          <p:cNvSpPr>
            <a:spLocks noGrp="1"/>
          </p:cNvSpPr>
          <p:nvPr>
            <p:ph type="ftr" sz="quarter" idx="11"/>
          </p:nvPr>
        </p:nvSpPr>
        <p:spPr/>
        <p:txBody>
          <a:bodyPr/>
          <a:lstStyle/>
          <a:p>
            <a:endParaRPr lang="ru-RU"/>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8EC37EF7-F2E0-49EB-9766-E46C925269C8}" type="slidenum">
              <a:rPr lang="ru-RU" smtClean="0"/>
              <a:t>‹#›</a:t>
            </a:fld>
            <a:endParaRPr lang="ru-RU"/>
          </a:p>
        </p:txBody>
      </p:sp>
    </p:spTree>
    <p:extLst>
      <p:ext uri="{BB962C8B-B14F-4D97-AF65-F5344CB8AC3E}">
        <p14:creationId xmlns:p14="http://schemas.microsoft.com/office/powerpoint/2010/main" val="202387991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ru-RU"/>
              <a:t>Образец заголовка</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9326D507-FE28-4B5B-9EB6-593B08227B69}" type="datetimeFigureOut">
              <a:rPr lang="ru-RU" smtClean="0"/>
              <a:t>18.10.2024</a:t>
            </a:fld>
            <a:endParaRPr lang="ru-RU"/>
          </a:p>
        </p:txBody>
      </p:sp>
      <p:sp>
        <p:nvSpPr>
          <p:cNvPr id="5" name="Footer Placeholder 4"/>
          <p:cNvSpPr>
            <a:spLocks noGrp="1"/>
          </p:cNvSpPr>
          <p:nvPr>
            <p:ph type="ftr" sz="quarter" idx="11"/>
          </p:nvPr>
        </p:nvSpPr>
        <p:spPr/>
        <p:txBody>
          <a:bodyPr/>
          <a:lstStyle/>
          <a:p>
            <a:endParaRPr lang="ru-RU"/>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8EC37EF7-F2E0-49EB-9766-E46C925269C8}" type="slidenum">
              <a:rPr lang="ru-RU" smtClean="0"/>
              <a:t>‹#›</a:t>
            </a:fld>
            <a:endParaRPr lang="ru-RU"/>
          </a:p>
        </p:txBody>
      </p:sp>
    </p:spTree>
    <p:extLst>
      <p:ext uri="{BB962C8B-B14F-4D97-AF65-F5344CB8AC3E}">
        <p14:creationId xmlns:p14="http://schemas.microsoft.com/office/powerpoint/2010/main" val="33831201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ru-RU"/>
              <a:t>Образец заголовка</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9326D507-FE28-4B5B-9EB6-593B08227B69}" type="datetimeFigureOut">
              <a:rPr lang="ru-RU" smtClean="0"/>
              <a:t>18.10.2024</a:t>
            </a:fld>
            <a:endParaRPr lang="ru-RU"/>
          </a:p>
        </p:txBody>
      </p:sp>
      <p:sp>
        <p:nvSpPr>
          <p:cNvPr id="5" name="Footer Placeholder 4"/>
          <p:cNvSpPr>
            <a:spLocks noGrp="1"/>
          </p:cNvSpPr>
          <p:nvPr>
            <p:ph type="ftr" sz="quarter" idx="11"/>
          </p:nvPr>
        </p:nvSpPr>
        <p:spPr/>
        <p:txBody>
          <a:bodyPr/>
          <a:lstStyle/>
          <a:p>
            <a:endParaRPr lang="ru-RU"/>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8EC37EF7-F2E0-49EB-9766-E46C925269C8}" type="slidenum">
              <a:rPr lang="ru-RU" smtClean="0"/>
              <a:t>‹#›</a:t>
            </a:fld>
            <a:endParaRPr lang="ru-RU"/>
          </a:p>
        </p:txBody>
      </p:sp>
    </p:spTree>
    <p:extLst>
      <p:ext uri="{BB962C8B-B14F-4D97-AF65-F5344CB8AC3E}">
        <p14:creationId xmlns:p14="http://schemas.microsoft.com/office/powerpoint/2010/main" val="29865003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ru-RU"/>
              <a:t>Образец заголовка</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9326D507-FE28-4B5B-9EB6-593B08227B69}" type="datetimeFigureOut">
              <a:rPr lang="ru-RU" smtClean="0"/>
              <a:t>18.10.2024</a:t>
            </a:fld>
            <a:endParaRPr lang="ru-RU"/>
          </a:p>
        </p:txBody>
      </p:sp>
      <p:sp>
        <p:nvSpPr>
          <p:cNvPr id="5" name="Footer Placeholder 4"/>
          <p:cNvSpPr>
            <a:spLocks noGrp="1"/>
          </p:cNvSpPr>
          <p:nvPr>
            <p:ph type="ftr" sz="quarter" idx="11"/>
          </p:nvPr>
        </p:nvSpPr>
        <p:spPr/>
        <p:txBody>
          <a:bodyPr/>
          <a:lstStyle/>
          <a:p>
            <a:endParaRPr lang="ru-RU"/>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8EC37EF7-F2E0-49EB-9766-E46C925269C8}" type="slidenum">
              <a:rPr lang="ru-RU" smtClean="0"/>
              <a:t>‹#›</a:t>
            </a:fld>
            <a:endParaRPr lang="ru-RU"/>
          </a:p>
        </p:txBody>
      </p:sp>
    </p:spTree>
    <p:extLst>
      <p:ext uri="{BB962C8B-B14F-4D97-AF65-F5344CB8AC3E}">
        <p14:creationId xmlns:p14="http://schemas.microsoft.com/office/powerpoint/2010/main" val="184220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Date Placeholder 4"/>
          <p:cNvSpPr>
            <a:spLocks noGrp="1"/>
          </p:cNvSpPr>
          <p:nvPr>
            <p:ph type="dt" sz="half" idx="10"/>
          </p:nvPr>
        </p:nvSpPr>
        <p:spPr/>
        <p:txBody>
          <a:bodyPr/>
          <a:lstStyle/>
          <a:p>
            <a:fld id="{9326D507-FE28-4B5B-9EB6-593B08227B69}" type="datetimeFigureOut">
              <a:rPr lang="ru-RU" smtClean="0"/>
              <a:t>18.10.2024</a:t>
            </a:fld>
            <a:endParaRPr lang="ru-RU"/>
          </a:p>
        </p:txBody>
      </p:sp>
      <p:sp>
        <p:nvSpPr>
          <p:cNvPr id="6" name="Footer Placeholder 5"/>
          <p:cNvSpPr>
            <a:spLocks noGrp="1"/>
          </p:cNvSpPr>
          <p:nvPr>
            <p:ph type="ftr" sz="quarter" idx="11"/>
          </p:nvPr>
        </p:nvSpPr>
        <p:spPr/>
        <p:txBody>
          <a:bodyPr/>
          <a:lstStyle/>
          <a:p>
            <a:endParaRPr lang="ru-RU"/>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8EC37EF7-F2E0-49EB-9766-E46C925269C8}" type="slidenum">
              <a:rPr lang="ru-RU" smtClean="0"/>
              <a:t>‹#›</a:t>
            </a:fld>
            <a:endParaRPr lang="ru-RU"/>
          </a:p>
        </p:txBody>
      </p:sp>
    </p:spTree>
    <p:extLst>
      <p:ext uri="{BB962C8B-B14F-4D97-AF65-F5344CB8AC3E}">
        <p14:creationId xmlns:p14="http://schemas.microsoft.com/office/powerpoint/2010/main" val="2274492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ru-RU"/>
              <a:t>Образец заголовка</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6"/>
          <p:cNvSpPr>
            <a:spLocks noGrp="1"/>
          </p:cNvSpPr>
          <p:nvPr>
            <p:ph type="dt" sz="half" idx="10"/>
          </p:nvPr>
        </p:nvSpPr>
        <p:spPr/>
        <p:txBody>
          <a:bodyPr/>
          <a:lstStyle/>
          <a:p>
            <a:fld id="{9326D507-FE28-4B5B-9EB6-593B08227B69}" type="datetimeFigureOut">
              <a:rPr lang="ru-RU" smtClean="0"/>
              <a:t>18.10.2024</a:t>
            </a:fld>
            <a:endParaRPr lang="ru-RU"/>
          </a:p>
        </p:txBody>
      </p:sp>
      <p:sp>
        <p:nvSpPr>
          <p:cNvPr id="8" name="Footer Placeholder 7"/>
          <p:cNvSpPr>
            <a:spLocks noGrp="1"/>
          </p:cNvSpPr>
          <p:nvPr>
            <p:ph type="ftr" sz="quarter" idx="11"/>
          </p:nvPr>
        </p:nvSpPr>
        <p:spPr/>
        <p:txBody>
          <a:bodyPr/>
          <a:lstStyle/>
          <a:p>
            <a:endParaRPr lang="ru-RU"/>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8EC37EF7-F2E0-49EB-9766-E46C925269C8}" type="slidenum">
              <a:rPr lang="ru-RU" smtClean="0"/>
              <a:t>‹#›</a:t>
            </a:fld>
            <a:endParaRPr lang="ru-RU"/>
          </a:p>
        </p:txBody>
      </p:sp>
    </p:spTree>
    <p:extLst>
      <p:ext uri="{BB962C8B-B14F-4D97-AF65-F5344CB8AC3E}">
        <p14:creationId xmlns:p14="http://schemas.microsoft.com/office/powerpoint/2010/main" val="11358638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Date Placeholder 2"/>
          <p:cNvSpPr>
            <a:spLocks noGrp="1"/>
          </p:cNvSpPr>
          <p:nvPr>
            <p:ph type="dt" sz="half" idx="10"/>
          </p:nvPr>
        </p:nvSpPr>
        <p:spPr/>
        <p:txBody>
          <a:bodyPr/>
          <a:lstStyle/>
          <a:p>
            <a:fld id="{9326D507-FE28-4B5B-9EB6-593B08227B69}" type="datetimeFigureOut">
              <a:rPr lang="ru-RU" smtClean="0"/>
              <a:t>18.10.2024</a:t>
            </a:fld>
            <a:endParaRPr lang="ru-RU"/>
          </a:p>
        </p:txBody>
      </p:sp>
      <p:sp>
        <p:nvSpPr>
          <p:cNvPr id="4" name="Footer Placeholder 3"/>
          <p:cNvSpPr>
            <a:spLocks noGrp="1"/>
          </p:cNvSpPr>
          <p:nvPr>
            <p:ph type="ftr" sz="quarter" idx="11"/>
          </p:nvPr>
        </p:nvSpPr>
        <p:spPr/>
        <p:txBody>
          <a:bodyPr/>
          <a:lstStyle/>
          <a:p>
            <a:endParaRPr lang="ru-RU"/>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8EC37EF7-F2E0-49EB-9766-E46C925269C8}" type="slidenum">
              <a:rPr lang="ru-RU" smtClean="0"/>
              <a:t>‹#›</a:t>
            </a:fld>
            <a:endParaRPr lang="ru-RU"/>
          </a:p>
        </p:txBody>
      </p:sp>
    </p:spTree>
    <p:extLst>
      <p:ext uri="{BB962C8B-B14F-4D97-AF65-F5344CB8AC3E}">
        <p14:creationId xmlns:p14="http://schemas.microsoft.com/office/powerpoint/2010/main" val="1614292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326D507-FE28-4B5B-9EB6-593B08227B69}" type="datetimeFigureOut">
              <a:rPr lang="ru-RU" smtClean="0"/>
              <a:t>18.10.2024</a:t>
            </a:fld>
            <a:endParaRPr lang="ru-RU"/>
          </a:p>
        </p:txBody>
      </p:sp>
      <p:sp>
        <p:nvSpPr>
          <p:cNvPr id="3" name="Footer Placeholder 2"/>
          <p:cNvSpPr>
            <a:spLocks noGrp="1"/>
          </p:cNvSpPr>
          <p:nvPr>
            <p:ph type="ftr" sz="quarter" idx="11"/>
          </p:nvPr>
        </p:nvSpPr>
        <p:spPr/>
        <p:txBody>
          <a:bodyPr/>
          <a:lstStyle/>
          <a:p>
            <a:endParaRPr lang="ru-RU"/>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8EC37EF7-F2E0-49EB-9766-E46C925269C8}" type="slidenum">
              <a:rPr lang="ru-RU" smtClean="0"/>
              <a:t>‹#›</a:t>
            </a:fld>
            <a:endParaRPr lang="ru-RU"/>
          </a:p>
        </p:txBody>
      </p:sp>
    </p:spTree>
    <p:extLst>
      <p:ext uri="{BB962C8B-B14F-4D97-AF65-F5344CB8AC3E}">
        <p14:creationId xmlns:p14="http://schemas.microsoft.com/office/powerpoint/2010/main" val="13647436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ru-RU"/>
              <a:t>Образец заголовка</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p>
            <a:fld id="{9326D507-FE28-4B5B-9EB6-593B08227B69}" type="datetimeFigureOut">
              <a:rPr lang="ru-RU" smtClean="0"/>
              <a:t>18.10.2024</a:t>
            </a:fld>
            <a:endParaRPr lang="ru-RU"/>
          </a:p>
        </p:txBody>
      </p:sp>
      <p:sp>
        <p:nvSpPr>
          <p:cNvPr id="6" name="Footer Placeholder 5"/>
          <p:cNvSpPr>
            <a:spLocks noGrp="1"/>
          </p:cNvSpPr>
          <p:nvPr>
            <p:ph type="ftr" sz="quarter" idx="11"/>
          </p:nvPr>
        </p:nvSpPr>
        <p:spPr/>
        <p:txBody>
          <a:bodyPr/>
          <a:lstStyle/>
          <a:p>
            <a:endParaRPr lang="ru-RU"/>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8EC37EF7-F2E0-49EB-9766-E46C925269C8}" type="slidenum">
              <a:rPr lang="ru-RU" smtClean="0"/>
              <a:t>‹#›</a:t>
            </a:fld>
            <a:endParaRPr lang="ru-RU"/>
          </a:p>
        </p:txBody>
      </p:sp>
    </p:spTree>
    <p:extLst>
      <p:ext uri="{BB962C8B-B14F-4D97-AF65-F5344CB8AC3E}">
        <p14:creationId xmlns:p14="http://schemas.microsoft.com/office/powerpoint/2010/main" val="22438428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ru-RU"/>
              <a:t>Образец заголовка</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a:t>Вставка рисунка</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p>
            <a:fld id="{9326D507-FE28-4B5B-9EB6-593B08227B69}" type="datetimeFigureOut">
              <a:rPr lang="ru-RU" smtClean="0"/>
              <a:t>18.10.2024</a:t>
            </a:fld>
            <a:endParaRPr lang="ru-RU"/>
          </a:p>
        </p:txBody>
      </p:sp>
      <p:sp>
        <p:nvSpPr>
          <p:cNvPr id="6" name="Footer Placeholder 5"/>
          <p:cNvSpPr>
            <a:spLocks noGrp="1"/>
          </p:cNvSpPr>
          <p:nvPr>
            <p:ph type="ftr" sz="quarter" idx="11"/>
          </p:nvPr>
        </p:nvSpPr>
        <p:spPr/>
        <p:txBody>
          <a:bodyPr/>
          <a:lstStyle/>
          <a:p>
            <a:endParaRPr lang="ru-RU"/>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8EC37EF7-F2E0-49EB-9766-E46C925269C8}" type="slidenum">
              <a:rPr lang="ru-RU" smtClean="0"/>
              <a:t>‹#›</a:t>
            </a:fld>
            <a:endParaRPr lang="ru-RU"/>
          </a:p>
        </p:txBody>
      </p:sp>
    </p:spTree>
    <p:extLst>
      <p:ext uri="{BB962C8B-B14F-4D97-AF65-F5344CB8AC3E}">
        <p14:creationId xmlns:p14="http://schemas.microsoft.com/office/powerpoint/2010/main" val="30596178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ru-RU"/>
              <a:t>Образец заголовка</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9326D507-FE28-4B5B-9EB6-593B08227B69}" type="datetimeFigureOut">
              <a:rPr lang="ru-RU" smtClean="0"/>
              <a:t>18.10.2024</a:t>
            </a:fld>
            <a:endParaRPr lang="ru-RU"/>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ru-RU"/>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8EC37EF7-F2E0-49EB-9766-E46C925269C8}" type="slidenum">
              <a:rPr lang="ru-RU" smtClean="0"/>
              <a:t>‹#›</a:t>
            </a:fld>
            <a:endParaRPr lang="ru-RU"/>
          </a:p>
        </p:txBody>
      </p:sp>
    </p:spTree>
    <p:extLst>
      <p:ext uri="{BB962C8B-B14F-4D97-AF65-F5344CB8AC3E}">
        <p14:creationId xmlns:p14="http://schemas.microsoft.com/office/powerpoint/2010/main" val="286329914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454F35F2-C2B6-490E-9FD3-6948A4E35D8E}"/>
              </a:ext>
            </a:extLst>
          </p:cNvPr>
          <p:cNvSpPr>
            <a:spLocks noGrp="1"/>
          </p:cNvSpPr>
          <p:nvPr>
            <p:ph type="ctrTitle"/>
          </p:nvPr>
        </p:nvSpPr>
        <p:spPr/>
        <p:txBody>
          <a:bodyPr>
            <a:normAutofit/>
          </a:bodyPr>
          <a:lstStyle/>
          <a:p>
            <a:r>
              <a:rPr lang="ru-RU" sz="8000" dirty="0">
                <a:latin typeface="Times New Roman" panose="02020603050405020304" pitchFamily="18" charset="0"/>
                <a:cs typeface="Times New Roman" panose="02020603050405020304" pitchFamily="18" charset="0"/>
              </a:rPr>
              <a:t>Подземные воды</a:t>
            </a:r>
          </a:p>
        </p:txBody>
      </p:sp>
      <p:sp>
        <p:nvSpPr>
          <p:cNvPr id="3" name="Подзаголовок 2">
            <a:extLst>
              <a:ext uri="{FF2B5EF4-FFF2-40B4-BE49-F238E27FC236}">
                <a16:creationId xmlns:a16="http://schemas.microsoft.com/office/drawing/2014/main" id="{94AB47F2-260B-443A-8DE2-1E56E5E24143}"/>
              </a:ext>
            </a:extLst>
          </p:cNvPr>
          <p:cNvSpPr>
            <a:spLocks noGrp="1"/>
          </p:cNvSpPr>
          <p:nvPr>
            <p:ph type="subTitle" idx="1"/>
          </p:nvPr>
        </p:nvSpPr>
        <p:spPr/>
        <p:txBody>
          <a:bodyPr/>
          <a:lstStyle/>
          <a:p>
            <a:endParaRPr lang="ru-RU" dirty="0"/>
          </a:p>
        </p:txBody>
      </p:sp>
    </p:spTree>
    <p:extLst>
      <p:ext uri="{BB962C8B-B14F-4D97-AF65-F5344CB8AC3E}">
        <p14:creationId xmlns:p14="http://schemas.microsoft.com/office/powerpoint/2010/main" val="206703973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94CC5B9C-AAEC-4ED0-9C13-CDF3658D4124}"/>
              </a:ext>
            </a:extLst>
          </p:cNvPr>
          <p:cNvSpPr>
            <a:spLocks noGrp="1"/>
          </p:cNvSpPr>
          <p:nvPr>
            <p:ph type="title"/>
          </p:nvPr>
        </p:nvSpPr>
        <p:spPr/>
        <p:txBody>
          <a:bodyPr/>
          <a:lstStyle/>
          <a:p>
            <a:endParaRPr lang="ru-RU"/>
          </a:p>
        </p:txBody>
      </p:sp>
      <p:sp>
        <p:nvSpPr>
          <p:cNvPr id="3" name="Объект 2">
            <a:extLst>
              <a:ext uri="{FF2B5EF4-FFF2-40B4-BE49-F238E27FC236}">
                <a16:creationId xmlns:a16="http://schemas.microsoft.com/office/drawing/2014/main" id="{3C4CBC30-55F9-491A-83DE-4CB832BEF7B9}"/>
              </a:ext>
            </a:extLst>
          </p:cNvPr>
          <p:cNvSpPr>
            <a:spLocks noGrp="1"/>
          </p:cNvSpPr>
          <p:nvPr>
            <p:ph idx="1"/>
          </p:nvPr>
        </p:nvSpPr>
        <p:spPr/>
        <p:txBody>
          <a:bodyPr>
            <a:noAutofit/>
          </a:bodyPr>
          <a:lstStyle/>
          <a:p>
            <a:pPr marL="0" indent="0">
              <a:buNone/>
            </a:pPr>
            <a:r>
              <a:rPr kumimoji="0" lang="ru-RU" sz="28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Подвержены резким колебаниям в зависимости от гидрометеорологических условий (количества атмосферных осадков, влажности воздуха, температуры и др.). К верховодке относятся также воды, временно появляющиеся в болотных образованиях вследствие избыточного питания болот. Нередко верховодка возникает в результате утечек воды из водопровода, канализации, бассейнов и др. </a:t>
            </a:r>
            <a:r>
              <a:rPr kumimoji="0" lang="ru-RU" sz="2800" b="0" i="0" u="none" strike="noStrike" kern="1200" cap="none" spc="0" normalizeH="0" baseline="0" noProof="0" dirty="0" err="1">
                <a:ln>
                  <a:noFill/>
                </a:ln>
                <a:solidFill>
                  <a:prstClr val="black"/>
                </a:solidFill>
                <a:effectLst/>
                <a:uLnTx/>
                <a:uFillTx/>
                <a:latin typeface="Times New Roman" panose="02020603050405020304" pitchFamily="18" charset="0"/>
                <a:cs typeface="Times New Roman" panose="02020603050405020304" pitchFamily="18" charset="0"/>
              </a:rPr>
              <a:t>водонесущих</a:t>
            </a:r>
            <a:r>
              <a:rPr kumimoji="0" lang="ru-RU" sz="28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 устройств, следствием чего может быть заболачивание местности, подтопление фундаментов и подвальных помещений.</a:t>
            </a:r>
            <a:endParaRPr lang="ru-RU"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2279801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945E6232-6F16-45C7-8DBE-C18F830B3BF7}"/>
              </a:ext>
            </a:extLst>
          </p:cNvPr>
          <p:cNvSpPr>
            <a:spLocks noGrp="1"/>
          </p:cNvSpPr>
          <p:nvPr>
            <p:ph type="title"/>
          </p:nvPr>
        </p:nvSpPr>
        <p:spPr/>
        <p:txBody>
          <a:bodyPr/>
          <a:lstStyle/>
          <a:p>
            <a:endParaRPr lang="ru-RU"/>
          </a:p>
        </p:txBody>
      </p:sp>
      <p:sp>
        <p:nvSpPr>
          <p:cNvPr id="3" name="Объект 2">
            <a:extLst>
              <a:ext uri="{FF2B5EF4-FFF2-40B4-BE49-F238E27FC236}">
                <a16:creationId xmlns:a16="http://schemas.microsoft.com/office/drawing/2014/main" id="{1DACF63C-1299-434F-B992-65A5B5E06328}"/>
              </a:ext>
            </a:extLst>
          </p:cNvPr>
          <p:cNvSpPr>
            <a:spLocks noGrp="1"/>
          </p:cNvSpPr>
          <p:nvPr>
            <p:ph idx="1"/>
          </p:nvPr>
        </p:nvSpPr>
        <p:spPr/>
        <p:txBody>
          <a:bodyPr>
            <a:normAutofit fontScale="92500" lnSpcReduction="10000"/>
          </a:bodyPr>
          <a:lstStyle/>
          <a:p>
            <a:pPr marL="0" indent="0">
              <a:buNone/>
            </a:pPr>
            <a:r>
              <a:rPr lang="ru-RU" sz="4000" b="1" i="1" u="sng" dirty="0">
                <a:latin typeface="Times New Roman" panose="02020603050405020304" pitchFamily="18" charset="0"/>
                <a:cs typeface="Times New Roman" panose="02020603050405020304" pitchFamily="18" charset="0"/>
              </a:rPr>
              <a:t>Грунтовые воды</a:t>
            </a:r>
            <a:r>
              <a:rPr lang="ru-RU" sz="4000" b="1" dirty="0">
                <a:latin typeface="Times New Roman" panose="02020603050405020304" pitchFamily="18" charset="0"/>
                <a:cs typeface="Times New Roman" panose="02020603050405020304" pitchFamily="18" charset="0"/>
              </a:rPr>
              <a:t> </a:t>
            </a:r>
            <a:r>
              <a:rPr lang="ru-RU" sz="4000" dirty="0">
                <a:latin typeface="Times New Roman" panose="02020603050405020304" pitchFamily="18" charset="0"/>
                <a:cs typeface="Times New Roman" panose="02020603050405020304" pitchFamily="18" charset="0"/>
              </a:rPr>
              <a:t>залегают в виде постоянного водоносного горизонта на первом от поверхности, более или менее выдержанном, водонепроницаемом слое. Грунтовые воды имеют свободную поверхность, которая называется зеркалом, или уровнем, грунтовых вод.</a:t>
            </a:r>
          </a:p>
        </p:txBody>
      </p:sp>
    </p:spTree>
    <p:extLst>
      <p:ext uri="{BB962C8B-B14F-4D97-AF65-F5344CB8AC3E}">
        <p14:creationId xmlns:p14="http://schemas.microsoft.com/office/powerpoint/2010/main" val="188313826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E1986E9-C4FD-479B-90BC-EC21206F270E}"/>
              </a:ext>
            </a:extLst>
          </p:cNvPr>
          <p:cNvSpPr>
            <a:spLocks noGrp="1"/>
          </p:cNvSpPr>
          <p:nvPr>
            <p:ph type="title"/>
          </p:nvPr>
        </p:nvSpPr>
        <p:spPr/>
        <p:txBody>
          <a:bodyPr/>
          <a:lstStyle/>
          <a:p>
            <a:endParaRPr lang="ru-RU"/>
          </a:p>
        </p:txBody>
      </p:sp>
      <p:sp>
        <p:nvSpPr>
          <p:cNvPr id="3" name="Объект 2">
            <a:extLst>
              <a:ext uri="{FF2B5EF4-FFF2-40B4-BE49-F238E27FC236}">
                <a16:creationId xmlns:a16="http://schemas.microsoft.com/office/drawing/2014/main" id="{14D993EA-BAF0-4D51-967C-717305D52BEC}"/>
              </a:ext>
            </a:extLst>
          </p:cNvPr>
          <p:cNvSpPr>
            <a:spLocks noGrp="1"/>
          </p:cNvSpPr>
          <p:nvPr>
            <p:ph idx="1"/>
          </p:nvPr>
        </p:nvSpPr>
        <p:spPr/>
        <p:txBody>
          <a:bodyPr/>
          <a:lstStyle/>
          <a:p>
            <a:r>
              <a:rPr lang="ru-RU" i="1" u="sng" dirty="0"/>
              <a:t> </a:t>
            </a:r>
            <a:r>
              <a:rPr lang="ru-RU" b="1" i="1" u="sng" dirty="0">
                <a:latin typeface="Times New Roman" panose="02020603050405020304" pitchFamily="18" charset="0"/>
                <a:cs typeface="Times New Roman" panose="02020603050405020304" pitchFamily="18" charset="0"/>
              </a:rPr>
              <a:t>Межпластовые воды</a:t>
            </a:r>
            <a:r>
              <a:rPr lang="ru-RU" b="1" dirty="0">
                <a:latin typeface="Times New Roman" panose="02020603050405020304" pitchFamily="18" charset="0"/>
                <a:cs typeface="Times New Roman" panose="02020603050405020304" pitchFamily="18" charset="0"/>
              </a:rPr>
              <a:t> </a:t>
            </a:r>
            <a:r>
              <a:rPr lang="ru-RU" dirty="0">
                <a:latin typeface="Times New Roman" panose="02020603050405020304" pitchFamily="18" charset="0"/>
                <a:cs typeface="Times New Roman" panose="02020603050405020304" pitchFamily="18" charset="0"/>
              </a:rPr>
              <a:t>заключены между водоупорными слоями (пластами). Межпластовые воды, находящиеся под напором, называются напорными, или артезианскими. При вскрытии скважинами артезианские воды поднимаются выше кровли водоносного пласта и, если отметка напорного уровня (пьезометрическая поверхность) превышает отметку поверхности Земли в данном пункте, то вода будет изливаться (фонтанировать). Условная плоскость, определяющая положение напорного уровня в водоносном пласте ,называется пьезометрическим уровнем. Высота подъема воды выше водоупорной кровли называется напором.</a:t>
            </a:r>
          </a:p>
        </p:txBody>
      </p:sp>
    </p:spTree>
    <p:extLst>
      <p:ext uri="{BB962C8B-B14F-4D97-AF65-F5344CB8AC3E}">
        <p14:creationId xmlns:p14="http://schemas.microsoft.com/office/powerpoint/2010/main" val="258397332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41A27D3-9870-412D-9A8D-26E8F6B7C0AB}"/>
              </a:ext>
            </a:extLst>
          </p:cNvPr>
          <p:cNvSpPr>
            <a:spLocks noGrp="1"/>
          </p:cNvSpPr>
          <p:nvPr>
            <p:ph type="title"/>
          </p:nvPr>
        </p:nvSpPr>
        <p:spPr/>
        <p:txBody>
          <a:bodyPr>
            <a:normAutofit fontScale="90000"/>
          </a:bodyPr>
          <a:lstStyle/>
          <a:p>
            <a:r>
              <a:rPr lang="ru-RU" dirty="0"/>
              <a:t>Типы подземных вод: 1 - почвенные; 2 - верховодка; 3 - грунтовые; 4 ~ межпластовые; 5 - водонепроницаемый горизонт; 6 - водопроницаемый горизонт</a:t>
            </a:r>
          </a:p>
        </p:txBody>
      </p:sp>
      <p:pic>
        <p:nvPicPr>
          <p:cNvPr id="5" name="Объект 4">
            <a:extLst>
              <a:ext uri="{FF2B5EF4-FFF2-40B4-BE49-F238E27FC236}">
                <a16:creationId xmlns:a16="http://schemas.microsoft.com/office/drawing/2014/main" id="{1AB70B5E-5382-43DF-BB4A-EA5EE564214B}"/>
              </a:ext>
            </a:extLst>
          </p:cNvPr>
          <p:cNvPicPr>
            <a:picLocks noGrp="1" noChangeAspect="1"/>
          </p:cNvPicPr>
          <p:nvPr>
            <p:ph idx="1"/>
          </p:nvPr>
        </p:nvPicPr>
        <p:blipFill>
          <a:blip r:embed="rId2"/>
          <a:stretch>
            <a:fillRect/>
          </a:stretch>
        </p:blipFill>
        <p:spPr>
          <a:xfrm>
            <a:off x="3666835" y="2697019"/>
            <a:ext cx="4655128" cy="3657600"/>
          </a:xfrm>
        </p:spPr>
      </p:pic>
    </p:spTree>
    <p:extLst>
      <p:ext uri="{BB962C8B-B14F-4D97-AF65-F5344CB8AC3E}">
        <p14:creationId xmlns:p14="http://schemas.microsoft.com/office/powerpoint/2010/main" val="370915290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7B0BAB38-D387-4309-8F28-7A4B63AD350A}"/>
              </a:ext>
            </a:extLst>
          </p:cNvPr>
          <p:cNvSpPr>
            <a:spLocks noGrp="1"/>
          </p:cNvSpPr>
          <p:nvPr>
            <p:ph type="title"/>
          </p:nvPr>
        </p:nvSpPr>
        <p:spPr/>
        <p:txBody>
          <a:bodyPr>
            <a:normAutofit fontScale="90000"/>
          </a:bodyPr>
          <a:lstStyle/>
          <a:p>
            <a:r>
              <a:rPr lang="ru-RU" dirty="0">
                <a:latin typeface="Times New Roman" panose="02020603050405020304" pitchFamily="18" charset="0"/>
                <a:cs typeface="Times New Roman" panose="02020603050405020304" pitchFamily="18" charset="0"/>
              </a:rPr>
              <a:t>Ламинарное и турбулентное движение</a:t>
            </a:r>
            <a:br>
              <a:rPr lang="ru-RU" dirty="0">
                <a:latin typeface="Times New Roman" panose="02020603050405020304" pitchFamily="18" charset="0"/>
                <a:cs typeface="Times New Roman" panose="02020603050405020304" pitchFamily="18" charset="0"/>
              </a:rPr>
            </a:br>
            <a:r>
              <a:rPr lang="ru-RU" dirty="0">
                <a:latin typeface="Times New Roman" panose="02020603050405020304" pitchFamily="18" charset="0"/>
                <a:cs typeface="Times New Roman" panose="02020603050405020304" pitchFamily="18" charset="0"/>
              </a:rPr>
              <a:t>подземных вод</a:t>
            </a:r>
            <a:br>
              <a:rPr lang="ru-RU" dirty="0"/>
            </a:br>
            <a:endParaRPr lang="ru-RU" dirty="0"/>
          </a:p>
        </p:txBody>
      </p:sp>
      <p:sp>
        <p:nvSpPr>
          <p:cNvPr id="3" name="Объект 2">
            <a:extLst>
              <a:ext uri="{FF2B5EF4-FFF2-40B4-BE49-F238E27FC236}">
                <a16:creationId xmlns:a16="http://schemas.microsoft.com/office/drawing/2014/main" id="{78B46AED-0098-48F3-9C50-3A93A69331BB}"/>
              </a:ext>
            </a:extLst>
          </p:cNvPr>
          <p:cNvSpPr>
            <a:spLocks noGrp="1"/>
          </p:cNvSpPr>
          <p:nvPr>
            <p:ph idx="1"/>
          </p:nvPr>
        </p:nvSpPr>
        <p:spPr/>
        <p:txBody>
          <a:bodyPr>
            <a:normAutofit fontScale="85000" lnSpcReduction="10000"/>
          </a:bodyPr>
          <a:lstStyle/>
          <a:p>
            <a:pPr marL="0" indent="0">
              <a:buNone/>
            </a:pPr>
            <a:r>
              <a:rPr lang="ru-RU" sz="3200" dirty="0">
                <a:latin typeface="Times New Roman" panose="02020603050405020304" pitchFamily="18" charset="0"/>
                <a:cs typeface="Times New Roman" panose="02020603050405020304" pitchFamily="18" charset="0"/>
              </a:rPr>
              <a:t>Под </a:t>
            </a:r>
            <a:r>
              <a:rPr lang="ru-RU" sz="3200" b="1" dirty="0">
                <a:latin typeface="Times New Roman" panose="02020603050405020304" pitchFamily="18" charset="0"/>
                <a:cs typeface="Times New Roman" panose="02020603050405020304" pitchFamily="18" charset="0"/>
              </a:rPr>
              <a:t>ламинарным</a:t>
            </a:r>
            <a:r>
              <a:rPr lang="ru-RU" sz="3200" dirty="0">
                <a:latin typeface="Times New Roman" panose="02020603050405020304" pitchFamily="18" charset="0"/>
                <a:cs typeface="Times New Roman" panose="02020603050405020304" pitchFamily="18" charset="0"/>
              </a:rPr>
              <a:t> понимается такое движение, когда</a:t>
            </a:r>
          </a:p>
          <a:p>
            <a:pPr marL="0" indent="0">
              <a:buNone/>
            </a:pPr>
            <a:r>
              <a:rPr lang="ru-RU" sz="3200" dirty="0">
                <a:latin typeface="Times New Roman" panose="02020603050405020304" pitchFamily="18" charset="0"/>
                <a:cs typeface="Times New Roman" panose="02020603050405020304" pitchFamily="18" charset="0"/>
              </a:rPr>
              <a:t>струйки воды двигаются без завихрения, параллельно друг</a:t>
            </a:r>
          </a:p>
          <a:p>
            <a:pPr marL="0" indent="0">
              <a:buNone/>
            </a:pPr>
            <a:r>
              <a:rPr lang="ru-RU" sz="3200" dirty="0">
                <a:latin typeface="Times New Roman" panose="02020603050405020304" pitchFamily="18" charset="0"/>
                <a:cs typeface="Times New Roman" panose="02020603050405020304" pitchFamily="18" charset="0"/>
              </a:rPr>
              <a:t>другу, с небольшими скоростями; поэтому иногда</a:t>
            </a:r>
          </a:p>
          <a:p>
            <a:pPr marL="0" indent="0">
              <a:buNone/>
            </a:pPr>
            <a:r>
              <a:rPr lang="ru-RU" sz="3200" dirty="0">
                <a:latin typeface="Times New Roman" panose="02020603050405020304" pitchFamily="18" charset="0"/>
                <a:cs typeface="Times New Roman" panose="02020603050405020304" pitchFamily="18" charset="0"/>
              </a:rPr>
              <a:t>ламинарное движение называют параллельно-струйчатым.</a:t>
            </a:r>
          </a:p>
          <a:p>
            <a:pPr marL="0" indent="0">
              <a:buNone/>
            </a:pPr>
            <a:r>
              <a:rPr lang="ru-RU" sz="3200" dirty="0">
                <a:latin typeface="Times New Roman" panose="02020603050405020304" pitchFamily="18" charset="0"/>
                <a:cs typeface="Times New Roman" panose="02020603050405020304" pitchFamily="18" charset="0"/>
              </a:rPr>
              <a:t>Движение подземных вод в подавляющем большинстве</a:t>
            </a:r>
          </a:p>
          <a:p>
            <a:pPr marL="0" indent="0">
              <a:buNone/>
            </a:pPr>
            <a:r>
              <a:rPr lang="ru-RU" sz="3200" dirty="0">
                <a:latin typeface="Times New Roman" panose="02020603050405020304" pitchFamily="18" charset="0"/>
                <a:cs typeface="Times New Roman" panose="02020603050405020304" pitchFamily="18" charset="0"/>
              </a:rPr>
              <a:t>случаев является ламинарным.</a:t>
            </a:r>
          </a:p>
          <a:p>
            <a:endParaRPr lang="ru-RU" dirty="0"/>
          </a:p>
        </p:txBody>
      </p:sp>
    </p:spTree>
    <p:extLst>
      <p:ext uri="{BB962C8B-B14F-4D97-AF65-F5344CB8AC3E}">
        <p14:creationId xmlns:p14="http://schemas.microsoft.com/office/powerpoint/2010/main" val="77616928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43F69DAD-938E-4390-941C-F9F64EEAC634}"/>
              </a:ext>
            </a:extLst>
          </p:cNvPr>
          <p:cNvSpPr>
            <a:spLocks noGrp="1"/>
          </p:cNvSpPr>
          <p:nvPr>
            <p:ph type="title"/>
          </p:nvPr>
        </p:nvSpPr>
        <p:spPr/>
        <p:txBody>
          <a:bodyPr/>
          <a:lstStyle/>
          <a:p>
            <a:endParaRPr lang="ru-RU"/>
          </a:p>
        </p:txBody>
      </p:sp>
      <p:sp>
        <p:nvSpPr>
          <p:cNvPr id="3" name="Объект 2">
            <a:extLst>
              <a:ext uri="{FF2B5EF4-FFF2-40B4-BE49-F238E27FC236}">
                <a16:creationId xmlns:a16="http://schemas.microsoft.com/office/drawing/2014/main" id="{F96767A2-1514-4248-B2F6-CB1E6C769BA2}"/>
              </a:ext>
            </a:extLst>
          </p:cNvPr>
          <p:cNvSpPr>
            <a:spLocks noGrp="1"/>
          </p:cNvSpPr>
          <p:nvPr>
            <p:ph idx="1"/>
          </p:nvPr>
        </p:nvSpPr>
        <p:spPr/>
        <p:txBody>
          <a:bodyPr>
            <a:normAutofit fontScale="85000" lnSpcReduction="10000"/>
          </a:bodyPr>
          <a:lstStyle/>
          <a:p>
            <a:pPr marL="0" indent="0">
              <a:buNone/>
            </a:pPr>
            <a:r>
              <a:rPr lang="ru-RU" sz="3200" dirty="0">
                <a:latin typeface="Times New Roman" panose="02020603050405020304" pitchFamily="18" charset="0"/>
                <a:cs typeface="Times New Roman" panose="02020603050405020304" pitchFamily="18" charset="0"/>
              </a:rPr>
              <a:t>Под </a:t>
            </a:r>
            <a:r>
              <a:rPr lang="ru-RU" sz="3200" b="1" dirty="0">
                <a:latin typeface="Times New Roman" panose="02020603050405020304" pitchFamily="18" charset="0"/>
                <a:cs typeface="Times New Roman" panose="02020603050405020304" pitchFamily="18" charset="0"/>
              </a:rPr>
              <a:t>турбулентным</a:t>
            </a:r>
            <a:r>
              <a:rPr lang="ru-RU" sz="3200" dirty="0">
                <a:latin typeface="Times New Roman" panose="02020603050405020304" pitchFamily="18" charset="0"/>
                <a:cs typeface="Times New Roman" panose="02020603050405020304" pitchFamily="18" charset="0"/>
              </a:rPr>
              <a:t> движением понимается такое движение, которое характерно большими скоростями,</a:t>
            </a:r>
          </a:p>
          <a:p>
            <a:pPr marL="0" indent="0">
              <a:buNone/>
            </a:pPr>
            <a:r>
              <a:rPr lang="ru-RU" sz="3200" dirty="0" err="1">
                <a:latin typeface="Times New Roman" panose="02020603050405020304" pitchFamily="18" charset="0"/>
                <a:cs typeface="Times New Roman" panose="02020603050405020304" pitchFamily="18" charset="0"/>
              </a:rPr>
              <a:t>вихреобразностью</a:t>
            </a:r>
            <a:r>
              <a:rPr lang="ru-RU" sz="3200" dirty="0">
                <a:latin typeface="Times New Roman" panose="02020603050405020304" pitchFamily="18" charset="0"/>
                <a:cs typeface="Times New Roman" panose="02020603050405020304" pitchFamily="18" charset="0"/>
              </a:rPr>
              <a:t>, пульсацией и перемешиванием отдельных струй воды. Турбулентное движение может происходить только в очень крупных порах или в широких трещинах горных пород при значительных градиентах (например, вблизи скважин, из которых</a:t>
            </a:r>
          </a:p>
          <a:p>
            <a:pPr marL="0" indent="0">
              <a:buNone/>
            </a:pPr>
            <a:r>
              <a:rPr lang="ru-RU" sz="3200" dirty="0">
                <a:latin typeface="Times New Roman" panose="02020603050405020304" pitchFamily="18" charset="0"/>
                <a:cs typeface="Times New Roman" panose="02020603050405020304" pitchFamily="18" charset="0"/>
              </a:rPr>
              <a:t>происходит интенсивная откачка воды).</a:t>
            </a:r>
          </a:p>
          <a:p>
            <a:endParaRPr lang="ru-RU" dirty="0"/>
          </a:p>
        </p:txBody>
      </p:sp>
    </p:spTree>
    <p:extLst>
      <p:ext uri="{BB962C8B-B14F-4D97-AF65-F5344CB8AC3E}">
        <p14:creationId xmlns:p14="http://schemas.microsoft.com/office/powerpoint/2010/main" val="218608986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4719FD5B-BB81-4225-BF4C-E6EF97FBB50A}"/>
              </a:ext>
            </a:extLst>
          </p:cNvPr>
          <p:cNvSpPr>
            <a:spLocks noGrp="1"/>
          </p:cNvSpPr>
          <p:nvPr>
            <p:ph type="title"/>
          </p:nvPr>
        </p:nvSpPr>
        <p:spPr/>
        <p:txBody>
          <a:bodyPr/>
          <a:lstStyle/>
          <a:p>
            <a:r>
              <a:rPr lang="ru-RU" sz="4400" dirty="0">
                <a:effectLst/>
                <a:latin typeface="Times New Roman" panose="02020603050405020304" pitchFamily="18" charset="0"/>
                <a:ea typeface="Calibri" panose="020F0502020204030204" pitchFamily="34" charset="0"/>
              </a:rPr>
              <a:t>2. Виды вод в грунтах</a:t>
            </a:r>
            <a:endParaRPr lang="ru-RU" dirty="0"/>
          </a:p>
        </p:txBody>
      </p:sp>
      <p:sp>
        <p:nvSpPr>
          <p:cNvPr id="3" name="Объект 2">
            <a:extLst>
              <a:ext uri="{FF2B5EF4-FFF2-40B4-BE49-F238E27FC236}">
                <a16:creationId xmlns:a16="http://schemas.microsoft.com/office/drawing/2014/main" id="{81879F08-DCA5-4EF7-915C-F3246C4BB93C}"/>
              </a:ext>
            </a:extLst>
          </p:cNvPr>
          <p:cNvSpPr>
            <a:spLocks noGrp="1"/>
          </p:cNvSpPr>
          <p:nvPr>
            <p:ph idx="1"/>
          </p:nvPr>
        </p:nvSpPr>
        <p:spPr/>
        <p:txBody>
          <a:bodyPr>
            <a:normAutofit fontScale="92500" lnSpcReduction="20000"/>
          </a:bodyPr>
          <a:lstStyle/>
          <a:p>
            <a:pPr marL="0" indent="0">
              <a:buNone/>
            </a:pPr>
            <a:r>
              <a:rPr lang="ru-RU" sz="3200" dirty="0">
                <a:latin typeface="Times New Roman" panose="02020603050405020304" pitchFamily="18" charset="0"/>
                <a:cs typeface="Times New Roman" panose="02020603050405020304" pitchFamily="18" charset="0"/>
              </a:rPr>
              <a:t>Подземная вода в горных породах может находиться в</a:t>
            </a:r>
          </a:p>
          <a:p>
            <a:pPr marL="0" indent="0">
              <a:buNone/>
            </a:pPr>
            <a:r>
              <a:rPr lang="ru-RU" sz="3200" dirty="0">
                <a:latin typeface="Times New Roman" panose="02020603050405020304" pitchFamily="18" charset="0"/>
                <a:cs typeface="Times New Roman" panose="02020603050405020304" pitchFamily="18" charset="0"/>
              </a:rPr>
              <a:t>различных видах:</a:t>
            </a:r>
          </a:p>
          <a:p>
            <a:pPr>
              <a:buFontTx/>
              <a:buChar char="-"/>
            </a:pPr>
            <a:r>
              <a:rPr lang="ru-RU" sz="3200" dirty="0">
                <a:latin typeface="Times New Roman" panose="02020603050405020304" pitchFamily="18" charset="0"/>
                <a:cs typeface="Times New Roman" panose="02020603050405020304" pitchFamily="18" charset="0"/>
              </a:rPr>
              <a:t>кристаллизационная и химически связанная вода , входящая в состав минералов, например, в гипсе (СaSO4 *</a:t>
            </a:r>
            <a:r>
              <a:rPr kumimoji="0" lang="ru-RU" sz="32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2H2O);</a:t>
            </a:r>
          </a:p>
          <a:p>
            <a:pPr marL="0" indent="0">
              <a:buNone/>
            </a:pPr>
            <a:r>
              <a:rPr lang="ru-RU" sz="3200" dirty="0">
                <a:latin typeface="Times New Roman" panose="02020603050405020304" pitchFamily="18" charset="0"/>
                <a:cs typeface="Times New Roman" panose="02020603050405020304" pitchFamily="18" charset="0"/>
              </a:rPr>
              <a:t>- вода в твердом состоянии (лед), встречается в породах с отрицательной температурой в виде кристаллов и прожилков льда;</a:t>
            </a:r>
          </a:p>
          <a:p>
            <a:pPr>
              <a:buFontTx/>
              <a:buChar char="-"/>
            </a:pPr>
            <a:endParaRPr lang="ru-RU" sz="3200" dirty="0">
              <a:latin typeface="Times New Roman" panose="02020603050405020304" pitchFamily="18" charset="0"/>
              <a:cs typeface="Times New Roman" panose="02020603050405020304" pitchFamily="18" charset="0"/>
            </a:endParaRPr>
          </a:p>
          <a:p>
            <a:pPr marL="0" indent="0">
              <a:buNone/>
            </a:pPr>
            <a:endParaRPr lang="ru-RU" dirty="0"/>
          </a:p>
          <a:p>
            <a:endParaRPr lang="ru-RU" dirty="0"/>
          </a:p>
        </p:txBody>
      </p:sp>
    </p:spTree>
    <p:extLst>
      <p:ext uri="{BB962C8B-B14F-4D97-AF65-F5344CB8AC3E}">
        <p14:creationId xmlns:p14="http://schemas.microsoft.com/office/powerpoint/2010/main" val="24591602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FCC12CCF-899E-4896-AC63-F42815A46F79}"/>
              </a:ext>
            </a:extLst>
          </p:cNvPr>
          <p:cNvSpPr>
            <a:spLocks noGrp="1"/>
          </p:cNvSpPr>
          <p:nvPr>
            <p:ph type="title"/>
          </p:nvPr>
        </p:nvSpPr>
        <p:spPr/>
        <p:txBody>
          <a:bodyPr/>
          <a:lstStyle/>
          <a:p>
            <a:endParaRPr lang="ru-RU"/>
          </a:p>
        </p:txBody>
      </p:sp>
      <p:sp>
        <p:nvSpPr>
          <p:cNvPr id="3" name="Объект 2">
            <a:extLst>
              <a:ext uri="{FF2B5EF4-FFF2-40B4-BE49-F238E27FC236}">
                <a16:creationId xmlns:a16="http://schemas.microsoft.com/office/drawing/2014/main" id="{25198F43-5A5F-47E8-BC93-846932DA7F68}"/>
              </a:ext>
            </a:extLst>
          </p:cNvPr>
          <p:cNvSpPr>
            <a:spLocks noGrp="1"/>
          </p:cNvSpPr>
          <p:nvPr>
            <p:ph idx="1"/>
          </p:nvPr>
        </p:nvSpPr>
        <p:spPr/>
        <p:txBody>
          <a:bodyPr>
            <a:normAutofit fontScale="92500" lnSpcReduction="20000"/>
          </a:bodyPr>
          <a:lstStyle/>
          <a:p>
            <a:pPr marL="0" indent="0">
              <a:buNone/>
            </a:pPr>
            <a:r>
              <a:rPr lang="ru-RU" dirty="0"/>
              <a:t>- </a:t>
            </a:r>
            <a:r>
              <a:rPr lang="ru-RU" sz="4400" dirty="0">
                <a:latin typeface="Times New Roman" panose="02020603050405020304" pitchFamily="18" charset="0"/>
                <a:cs typeface="Times New Roman" panose="02020603050405020304" pitchFamily="18" charset="0"/>
              </a:rPr>
              <a:t>парообразная вода в воздухе, заполняющем пустоты пород; при незначительном количестве этого вида воды ( до 0,001 % от веса породы) она способна к быстрому перемещению </a:t>
            </a:r>
            <a:r>
              <a:rPr lang="ru-RU" sz="4400" dirty="0" err="1">
                <a:latin typeface="Times New Roman" panose="02020603050405020304" pitchFamily="18" charset="0"/>
                <a:cs typeface="Times New Roman" panose="02020603050405020304" pitchFamily="18" charset="0"/>
              </a:rPr>
              <a:t>втолщах</a:t>
            </a:r>
            <a:r>
              <a:rPr lang="ru-RU" sz="4400" dirty="0">
                <a:latin typeface="Times New Roman" panose="02020603050405020304" pitchFamily="18" charset="0"/>
                <a:cs typeface="Times New Roman" panose="02020603050405020304" pitchFamily="18" charset="0"/>
              </a:rPr>
              <a:t> пород и существенно влиять на их свойства;</a:t>
            </a:r>
          </a:p>
          <a:p>
            <a:endParaRPr lang="ru-RU" dirty="0"/>
          </a:p>
        </p:txBody>
      </p:sp>
    </p:spTree>
    <p:extLst>
      <p:ext uri="{BB962C8B-B14F-4D97-AF65-F5344CB8AC3E}">
        <p14:creationId xmlns:p14="http://schemas.microsoft.com/office/powerpoint/2010/main" val="210606562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981AFD1D-7238-4BD4-B143-FB6022F6DBEB}"/>
              </a:ext>
            </a:extLst>
          </p:cNvPr>
          <p:cNvSpPr>
            <a:spLocks noGrp="1"/>
          </p:cNvSpPr>
          <p:nvPr>
            <p:ph type="title"/>
          </p:nvPr>
        </p:nvSpPr>
        <p:spPr/>
        <p:txBody>
          <a:bodyPr/>
          <a:lstStyle/>
          <a:p>
            <a:endParaRPr lang="ru-RU"/>
          </a:p>
        </p:txBody>
      </p:sp>
      <p:sp>
        <p:nvSpPr>
          <p:cNvPr id="3" name="Объект 2">
            <a:extLst>
              <a:ext uri="{FF2B5EF4-FFF2-40B4-BE49-F238E27FC236}">
                <a16:creationId xmlns:a16="http://schemas.microsoft.com/office/drawing/2014/main" id="{AA42F558-0516-430C-B440-34B56D1B07A7}"/>
              </a:ext>
            </a:extLst>
          </p:cNvPr>
          <p:cNvSpPr>
            <a:spLocks noGrp="1"/>
          </p:cNvSpPr>
          <p:nvPr>
            <p:ph idx="1"/>
          </p:nvPr>
        </p:nvSpPr>
        <p:spPr/>
        <p:txBody>
          <a:bodyPr>
            <a:normAutofit fontScale="85000" lnSpcReduction="20000"/>
          </a:bodyPr>
          <a:lstStyle/>
          <a:p>
            <a:pPr marL="0" indent="0">
              <a:buNone/>
            </a:pPr>
            <a:r>
              <a:rPr lang="ru-RU" sz="4000" dirty="0">
                <a:latin typeface="Times New Roman" panose="02020603050405020304" pitchFamily="18" charset="0"/>
                <a:cs typeface="Times New Roman" panose="02020603050405020304" pitchFamily="18" charset="0"/>
              </a:rPr>
              <a:t>- гигроскопическая (прочносвязанная) вода, располагается на частицах пород в виде прерывистой молекулярной пленки, удерживается на них за счет </a:t>
            </a:r>
            <a:r>
              <a:rPr lang="ru-RU" sz="4000" dirty="0" err="1">
                <a:latin typeface="Times New Roman" panose="02020603050405020304" pitchFamily="18" charset="0"/>
                <a:cs typeface="Times New Roman" panose="02020603050405020304" pitchFamily="18" charset="0"/>
              </a:rPr>
              <a:t>электромолекулярных</a:t>
            </a:r>
            <a:r>
              <a:rPr lang="ru-RU" sz="4000" dirty="0">
                <a:latin typeface="Times New Roman" panose="02020603050405020304" pitchFamily="18" charset="0"/>
                <a:cs typeface="Times New Roman" panose="02020603050405020304" pitchFamily="18" charset="0"/>
              </a:rPr>
              <a:t> сил, не</a:t>
            </a:r>
          </a:p>
          <a:p>
            <a:pPr marL="0" indent="0">
              <a:buNone/>
            </a:pPr>
            <a:r>
              <a:rPr lang="ru-RU" sz="4000" dirty="0">
                <a:latin typeface="Times New Roman" panose="02020603050405020304" pitchFamily="18" charset="0"/>
                <a:cs typeface="Times New Roman" panose="02020603050405020304" pitchFamily="18" charset="0"/>
              </a:rPr>
              <a:t>подвергается воздействию гравитации и обладает специфическими физическими свойствами.</a:t>
            </a:r>
          </a:p>
          <a:p>
            <a:pPr marL="0" indent="0">
              <a:buNone/>
            </a:pPr>
            <a:endParaRPr lang="ru-RU" dirty="0"/>
          </a:p>
        </p:txBody>
      </p:sp>
    </p:spTree>
    <p:extLst>
      <p:ext uri="{BB962C8B-B14F-4D97-AF65-F5344CB8AC3E}">
        <p14:creationId xmlns:p14="http://schemas.microsoft.com/office/powerpoint/2010/main" val="305461501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58A83612-0914-4B94-B554-FC68612C5E59}"/>
              </a:ext>
            </a:extLst>
          </p:cNvPr>
          <p:cNvSpPr>
            <a:spLocks noGrp="1"/>
          </p:cNvSpPr>
          <p:nvPr>
            <p:ph type="title"/>
          </p:nvPr>
        </p:nvSpPr>
        <p:spPr/>
        <p:txBody>
          <a:bodyPr/>
          <a:lstStyle/>
          <a:p>
            <a:endParaRPr lang="ru-RU"/>
          </a:p>
        </p:txBody>
      </p:sp>
      <p:sp>
        <p:nvSpPr>
          <p:cNvPr id="3" name="Объект 2">
            <a:extLst>
              <a:ext uri="{FF2B5EF4-FFF2-40B4-BE49-F238E27FC236}">
                <a16:creationId xmlns:a16="http://schemas.microsoft.com/office/drawing/2014/main" id="{8EC4751D-7D2C-431F-BD6E-212595C9FFBA}"/>
              </a:ext>
            </a:extLst>
          </p:cNvPr>
          <p:cNvSpPr>
            <a:spLocks noGrp="1"/>
          </p:cNvSpPr>
          <p:nvPr>
            <p:ph idx="1"/>
          </p:nvPr>
        </p:nvSpPr>
        <p:spPr/>
        <p:txBody>
          <a:bodyPr>
            <a:normAutofit fontScale="92500" lnSpcReduction="20000"/>
          </a:bodyPr>
          <a:lstStyle/>
          <a:p>
            <a:pPr marL="0" indent="0">
              <a:buNone/>
            </a:pPr>
            <a:r>
              <a:rPr lang="ru-RU" dirty="0"/>
              <a:t>- </a:t>
            </a:r>
            <a:r>
              <a:rPr lang="ru-RU" sz="3600" dirty="0">
                <a:latin typeface="Times New Roman" panose="02020603050405020304" pitchFamily="18" charset="0"/>
                <a:cs typeface="Times New Roman" panose="02020603050405020304" pitchFamily="18" charset="0"/>
              </a:rPr>
              <a:t>пленочная (рыхлосвязанная) вода представляет собой пленку из нескольких тысяч молекулярных слоев, удерживается на поверхности частиц </a:t>
            </a:r>
            <a:r>
              <a:rPr lang="ru-RU" sz="3600" dirty="0" err="1">
                <a:latin typeface="Times New Roman" panose="02020603050405020304" pitchFamily="18" charset="0"/>
                <a:cs typeface="Times New Roman" panose="02020603050405020304" pitchFamily="18" charset="0"/>
              </a:rPr>
              <a:t>электромолекулярными</a:t>
            </a:r>
            <a:r>
              <a:rPr lang="ru-RU" sz="3600" dirty="0">
                <a:latin typeface="Times New Roman" panose="02020603050405020304" pitchFamily="18" charset="0"/>
                <a:cs typeface="Times New Roman" panose="02020603050405020304" pitchFamily="18" charset="0"/>
              </a:rPr>
              <a:t> </a:t>
            </a:r>
            <a:r>
              <a:rPr lang="ru-RU" sz="3600" dirty="0" err="1">
                <a:latin typeface="Times New Roman" panose="02020603050405020304" pitchFamily="18" charset="0"/>
                <a:cs typeface="Times New Roman" panose="02020603050405020304" pitchFamily="18" charset="0"/>
              </a:rPr>
              <a:t>силами,способна</a:t>
            </a:r>
            <a:r>
              <a:rPr lang="ru-RU" sz="3600" dirty="0">
                <a:latin typeface="Times New Roman" panose="02020603050405020304" pitchFamily="18" charset="0"/>
                <a:cs typeface="Times New Roman" panose="02020603050405020304" pitchFamily="18" charset="0"/>
              </a:rPr>
              <a:t> к перемещению от более толстых слоев воды к менее толстым пленкам, но так же как и гигроскопическая вода не зависит от сил гравитации; не передает гидростатического давления;</a:t>
            </a:r>
          </a:p>
          <a:p>
            <a:endParaRPr lang="ru-RU" dirty="0"/>
          </a:p>
        </p:txBody>
      </p:sp>
    </p:spTree>
    <p:extLst>
      <p:ext uri="{BB962C8B-B14F-4D97-AF65-F5344CB8AC3E}">
        <p14:creationId xmlns:p14="http://schemas.microsoft.com/office/powerpoint/2010/main" val="34543051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E7EA481E-A9B6-43B1-8AD3-724278C89624}"/>
              </a:ext>
            </a:extLst>
          </p:cNvPr>
          <p:cNvSpPr>
            <a:spLocks noGrp="1"/>
          </p:cNvSpPr>
          <p:nvPr>
            <p:ph type="title"/>
          </p:nvPr>
        </p:nvSpPr>
        <p:spPr/>
        <p:txBody>
          <a:bodyPr/>
          <a:lstStyle/>
          <a:p>
            <a:endParaRPr lang="ru-RU"/>
          </a:p>
        </p:txBody>
      </p:sp>
      <p:sp>
        <p:nvSpPr>
          <p:cNvPr id="3" name="Объект 2">
            <a:extLst>
              <a:ext uri="{FF2B5EF4-FFF2-40B4-BE49-F238E27FC236}">
                <a16:creationId xmlns:a16="http://schemas.microsoft.com/office/drawing/2014/main" id="{220BA9D1-6AAB-4008-AC84-3DD6D677427C}"/>
              </a:ext>
            </a:extLst>
          </p:cNvPr>
          <p:cNvSpPr>
            <a:spLocks noGrp="1"/>
          </p:cNvSpPr>
          <p:nvPr>
            <p:ph idx="1"/>
          </p:nvPr>
        </p:nvSpPr>
        <p:spPr/>
        <p:txBody>
          <a:bodyPr>
            <a:normAutofit fontScale="92500" lnSpcReduction="20000"/>
          </a:bodyPr>
          <a:lstStyle/>
          <a:p>
            <a:pPr marL="342900" lvl="0" indent="-342900">
              <a:lnSpc>
                <a:spcPct val="107000"/>
              </a:lnSpc>
              <a:buFont typeface="+mj-lt"/>
              <a:buAutoNum type="arabicPeriod"/>
            </a:pPr>
            <a:r>
              <a:rPr lang="ru-RU" sz="3200" dirty="0">
                <a:effectLst/>
                <a:latin typeface="Times New Roman" panose="02020603050405020304" pitchFamily="18" charset="0"/>
                <a:ea typeface="Calibri" panose="020F0502020204030204" pitchFamily="34" charset="0"/>
                <a:cs typeface="Times New Roman" panose="02020603050405020304" pitchFamily="18" charset="0"/>
              </a:rPr>
              <a:t>Классификация, режим и движение подземных вод. </a:t>
            </a:r>
            <a:endParaRPr lang="ru-RU" sz="32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mj-lt"/>
              <a:buAutoNum type="arabicPeriod"/>
            </a:pPr>
            <a:r>
              <a:rPr lang="ru-RU" sz="3200" dirty="0">
                <a:effectLst/>
                <a:latin typeface="Times New Roman" panose="02020603050405020304" pitchFamily="18" charset="0"/>
                <a:ea typeface="Calibri" panose="020F0502020204030204" pitchFamily="34" charset="0"/>
                <a:cs typeface="Times New Roman" panose="02020603050405020304" pitchFamily="18" charset="0"/>
              </a:rPr>
              <a:t>Виды вод в грунтах. </a:t>
            </a:r>
            <a:endParaRPr lang="ru-RU" sz="32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mj-lt"/>
              <a:buAutoNum type="arabicPeriod"/>
            </a:pPr>
            <a:r>
              <a:rPr lang="ru-RU" sz="3200" dirty="0">
                <a:effectLst/>
                <a:latin typeface="Times New Roman" panose="02020603050405020304" pitchFamily="18" charset="0"/>
                <a:ea typeface="Calibri" panose="020F0502020204030204" pitchFamily="34" charset="0"/>
                <a:cs typeface="Times New Roman" panose="02020603050405020304" pitchFamily="18" charset="0"/>
              </a:rPr>
              <a:t>Водные свойства грунтов. </a:t>
            </a:r>
            <a:endParaRPr lang="ru-RU" sz="32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mj-lt"/>
              <a:buAutoNum type="arabicPeriod"/>
            </a:pPr>
            <a:r>
              <a:rPr lang="ru-RU" sz="3200" dirty="0">
                <a:effectLst/>
                <a:latin typeface="Times New Roman" panose="02020603050405020304" pitchFamily="18" charset="0"/>
                <a:ea typeface="Calibri" panose="020F0502020204030204" pitchFamily="34" charset="0"/>
                <a:cs typeface="Times New Roman" panose="02020603050405020304" pitchFamily="18" charset="0"/>
              </a:rPr>
              <a:t>Понятие о коэффициенте фильтрации грунтов.</a:t>
            </a:r>
            <a:endParaRPr lang="ru-RU" sz="32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mj-lt"/>
              <a:buAutoNum type="arabicPeriod"/>
            </a:pPr>
            <a:r>
              <a:rPr lang="ru-RU" sz="3200" dirty="0">
                <a:effectLst/>
                <a:latin typeface="Times New Roman" panose="02020603050405020304" pitchFamily="18" charset="0"/>
                <a:ea typeface="Calibri" panose="020F0502020204030204" pitchFamily="34" charset="0"/>
                <a:cs typeface="Times New Roman" panose="02020603050405020304" pitchFamily="18" charset="0"/>
              </a:rPr>
              <a:t> Условия залегания, распространения и гидравлические особенности грунтовых вод.</a:t>
            </a:r>
            <a:endParaRPr lang="ru-RU" sz="3200" dirty="0">
              <a:effectLst/>
              <a:latin typeface="Calibri" panose="020F0502020204030204" pitchFamily="34" charset="0"/>
              <a:ea typeface="Calibri" panose="020F0502020204030204" pitchFamily="34" charset="0"/>
              <a:cs typeface="Times New Roman" panose="02020603050405020304" pitchFamily="18" charset="0"/>
            </a:endParaRPr>
          </a:p>
          <a:p>
            <a:endParaRPr lang="ru-RU" dirty="0"/>
          </a:p>
        </p:txBody>
      </p:sp>
    </p:spTree>
    <p:extLst>
      <p:ext uri="{BB962C8B-B14F-4D97-AF65-F5344CB8AC3E}">
        <p14:creationId xmlns:p14="http://schemas.microsoft.com/office/powerpoint/2010/main" val="147878616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2421BF1D-B7D7-403B-B5B2-94047C978AA8}"/>
              </a:ext>
            </a:extLst>
          </p:cNvPr>
          <p:cNvSpPr>
            <a:spLocks noGrp="1"/>
          </p:cNvSpPr>
          <p:nvPr>
            <p:ph type="title"/>
          </p:nvPr>
        </p:nvSpPr>
        <p:spPr/>
        <p:txBody>
          <a:bodyPr/>
          <a:lstStyle/>
          <a:p>
            <a:endParaRPr lang="ru-RU" dirty="0"/>
          </a:p>
        </p:txBody>
      </p:sp>
      <p:sp>
        <p:nvSpPr>
          <p:cNvPr id="3" name="Объект 2">
            <a:extLst>
              <a:ext uri="{FF2B5EF4-FFF2-40B4-BE49-F238E27FC236}">
                <a16:creationId xmlns:a16="http://schemas.microsoft.com/office/drawing/2014/main" id="{62807306-9B1F-4F96-9552-39C93022B0C9}"/>
              </a:ext>
            </a:extLst>
          </p:cNvPr>
          <p:cNvSpPr>
            <a:spLocks noGrp="1"/>
          </p:cNvSpPr>
          <p:nvPr>
            <p:ph idx="1"/>
          </p:nvPr>
        </p:nvSpPr>
        <p:spPr/>
        <p:txBody>
          <a:bodyPr>
            <a:normAutofit fontScale="85000" lnSpcReduction="20000"/>
          </a:bodyPr>
          <a:lstStyle/>
          <a:p>
            <a:pPr marL="0" indent="0">
              <a:buNone/>
            </a:pPr>
            <a:r>
              <a:rPr lang="ru-RU" sz="3200" dirty="0">
                <a:latin typeface="Times New Roman" panose="02020603050405020304" pitchFamily="18" charset="0"/>
                <a:cs typeface="Times New Roman" panose="02020603050405020304" pitchFamily="18" charset="0"/>
              </a:rPr>
              <a:t>- капиллярная вода, как следует из ее названия, находится в тончайших капиллярах), трубочках или порах пород, удерживается в них силами поверхностного натяжения (капиллярными силами), подтягивается вверх ( на высоту до 1,5-3,0 м) от скоплений подземных вод, или существует самостоятельно в виде капиллярно-подвешенной воды;</a:t>
            </a:r>
          </a:p>
          <a:p>
            <a:pPr marL="0" indent="0">
              <a:buNone/>
            </a:pPr>
            <a:r>
              <a:rPr lang="ru-RU" sz="3200" dirty="0">
                <a:latin typeface="Times New Roman" panose="02020603050405020304" pitchFamily="18" charset="0"/>
                <a:cs typeface="Times New Roman" panose="02020603050405020304" pitchFamily="18" charset="0"/>
              </a:rPr>
              <a:t>Эта вода способна передвигаться за счет разности температур (от</a:t>
            </a:r>
          </a:p>
          <a:p>
            <a:pPr marL="0" indent="0">
              <a:buNone/>
            </a:pPr>
            <a:r>
              <a:rPr lang="ru-RU" sz="3200" dirty="0">
                <a:latin typeface="Times New Roman" panose="02020603050405020304" pitchFamily="18" charset="0"/>
                <a:cs typeface="Times New Roman" panose="02020603050405020304" pitchFamily="18" charset="0"/>
              </a:rPr>
              <a:t>холода к теплу), растворять и переносить растворенные соли;</a:t>
            </a:r>
          </a:p>
          <a:p>
            <a:endParaRPr lang="ru-RU" dirty="0"/>
          </a:p>
        </p:txBody>
      </p:sp>
      <p:cxnSp>
        <p:nvCxnSpPr>
          <p:cNvPr id="5" name="Соединитель: уступ 4">
            <a:extLst>
              <a:ext uri="{FF2B5EF4-FFF2-40B4-BE49-F238E27FC236}">
                <a16:creationId xmlns:a16="http://schemas.microsoft.com/office/drawing/2014/main" id="{E71A38CD-4EFC-4945-BAE9-79CF43ACC63E}"/>
              </a:ext>
            </a:extLst>
          </p:cNvPr>
          <p:cNvCxnSpPr/>
          <p:nvPr/>
        </p:nvCxnSpPr>
        <p:spPr>
          <a:xfrm>
            <a:off x="838200" y="1939636"/>
            <a:ext cx="508000" cy="83127"/>
          </a:xfrm>
          <a:prstGeom prst="bentConnector3">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9230129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D8372190-1380-448F-B84F-51460E363A16}"/>
              </a:ext>
            </a:extLst>
          </p:cNvPr>
          <p:cNvSpPr>
            <a:spLocks noGrp="1"/>
          </p:cNvSpPr>
          <p:nvPr>
            <p:ph type="title"/>
          </p:nvPr>
        </p:nvSpPr>
        <p:spPr/>
        <p:txBody>
          <a:bodyPr/>
          <a:lstStyle/>
          <a:p>
            <a:endParaRPr lang="ru-RU"/>
          </a:p>
        </p:txBody>
      </p:sp>
      <p:sp>
        <p:nvSpPr>
          <p:cNvPr id="3" name="Объект 2">
            <a:extLst>
              <a:ext uri="{FF2B5EF4-FFF2-40B4-BE49-F238E27FC236}">
                <a16:creationId xmlns:a16="http://schemas.microsoft.com/office/drawing/2014/main" id="{36577626-9748-4249-9C6D-7346F2A440FC}"/>
              </a:ext>
            </a:extLst>
          </p:cNvPr>
          <p:cNvSpPr>
            <a:spLocks noGrp="1"/>
          </p:cNvSpPr>
          <p:nvPr>
            <p:ph idx="1"/>
          </p:nvPr>
        </p:nvSpPr>
        <p:spPr/>
        <p:txBody>
          <a:bodyPr>
            <a:normAutofit fontScale="92500" lnSpcReduction="10000"/>
          </a:bodyPr>
          <a:lstStyle/>
          <a:p>
            <a:pPr marL="0" indent="0">
              <a:buNone/>
            </a:pPr>
            <a:r>
              <a:rPr lang="ru-RU" sz="4800" dirty="0">
                <a:latin typeface="Times New Roman" panose="02020603050405020304" pitchFamily="18" charset="0"/>
                <a:cs typeface="Times New Roman" panose="02020603050405020304" pitchFamily="18" charset="0"/>
              </a:rPr>
              <a:t>- гравитационная (свободная, текучая) вода находится в породах в капельно-жидком состоянии и обладает способностью перемещаться по порам и трещинам под действием силы тяжести.</a:t>
            </a:r>
          </a:p>
          <a:p>
            <a:endParaRPr lang="ru-RU" dirty="0"/>
          </a:p>
        </p:txBody>
      </p:sp>
    </p:spTree>
    <p:extLst>
      <p:ext uri="{BB962C8B-B14F-4D97-AF65-F5344CB8AC3E}">
        <p14:creationId xmlns:p14="http://schemas.microsoft.com/office/powerpoint/2010/main" val="34421294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78775E46-EDF7-4408-BBBB-93122DCA0684}"/>
              </a:ext>
            </a:extLst>
          </p:cNvPr>
          <p:cNvSpPr>
            <a:spLocks noGrp="1"/>
          </p:cNvSpPr>
          <p:nvPr>
            <p:ph type="title"/>
          </p:nvPr>
        </p:nvSpPr>
        <p:spPr/>
        <p:txBody>
          <a:bodyPr>
            <a:normAutofit fontScale="90000"/>
          </a:bodyPr>
          <a:lstStyle/>
          <a:p>
            <a:pPr marL="342900" lvl="0" indent="-342900">
              <a:lnSpc>
                <a:spcPct val="107000"/>
              </a:lnSpc>
              <a:spcAft>
                <a:spcPts val="800"/>
              </a:spcAft>
            </a:pPr>
            <a:r>
              <a:rPr lang="ru-RU" sz="4400" dirty="0">
                <a:effectLst/>
                <a:latin typeface="Times New Roman" panose="02020603050405020304" pitchFamily="18" charset="0"/>
                <a:ea typeface="Calibri" panose="020F0502020204030204" pitchFamily="34" charset="0"/>
                <a:cs typeface="Times New Roman" panose="02020603050405020304" pitchFamily="18" charset="0"/>
              </a:rPr>
              <a:t>3. Водные свойства грунтов. </a:t>
            </a:r>
            <a:br>
              <a:rPr lang="ru-RU" sz="3600" dirty="0">
                <a:effectLst/>
                <a:latin typeface="Calibri" panose="020F0502020204030204" pitchFamily="34" charset="0"/>
                <a:ea typeface="Calibri" panose="020F0502020204030204" pitchFamily="34" charset="0"/>
                <a:cs typeface="Times New Roman" panose="02020603050405020304" pitchFamily="18" charset="0"/>
              </a:rPr>
            </a:br>
            <a:endParaRPr lang="ru-RU" dirty="0"/>
          </a:p>
        </p:txBody>
      </p:sp>
      <p:sp>
        <p:nvSpPr>
          <p:cNvPr id="3" name="Объект 2">
            <a:extLst>
              <a:ext uri="{FF2B5EF4-FFF2-40B4-BE49-F238E27FC236}">
                <a16:creationId xmlns:a16="http://schemas.microsoft.com/office/drawing/2014/main" id="{A55DF4A3-0955-480B-A860-AE6E9D7DFCFA}"/>
              </a:ext>
            </a:extLst>
          </p:cNvPr>
          <p:cNvSpPr>
            <a:spLocks noGrp="1"/>
          </p:cNvSpPr>
          <p:nvPr>
            <p:ph idx="1"/>
          </p:nvPr>
        </p:nvSpPr>
        <p:spPr/>
        <p:txBody>
          <a:bodyPr>
            <a:normAutofit lnSpcReduction="10000"/>
          </a:bodyPr>
          <a:lstStyle/>
          <a:p>
            <a:pPr marL="0" indent="0">
              <a:buNone/>
            </a:pPr>
            <a:r>
              <a:rPr lang="ru-RU" sz="4000" dirty="0">
                <a:latin typeface="Times New Roman" panose="02020603050405020304" pitchFamily="18" charset="0"/>
                <a:cs typeface="Times New Roman" panose="02020603050405020304" pitchFamily="18" charset="0"/>
              </a:rPr>
              <a:t>В породах основными водными показателями являются влагоемкость, водоотдача, водопроницаемость и в качестве результирующего показателя грунта по отношению к воде – его</a:t>
            </a:r>
          </a:p>
          <a:p>
            <a:pPr marL="0" indent="0">
              <a:buNone/>
            </a:pPr>
            <a:r>
              <a:rPr lang="ru-RU" sz="4000" dirty="0">
                <a:latin typeface="Times New Roman" panose="02020603050405020304" pitchFamily="18" charset="0"/>
                <a:cs typeface="Times New Roman" panose="02020603050405020304" pitchFamily="18" charset="0"/>
              </a:rPr>
              <a:t>естественная (природная) влажность.</a:t>
            </a:r>
          </a:p>
          <a:p>
            <a:endParaRPr lang="ru-RU" dirty="0"/>
          </a:p>
        </p:txBody>
      </p:sp>
    </p:spTree>
    <p:extLst>
      <p:ext uri="{BB962C8B-B14F-4D97-AF65-F5344CB8AC3E}">
        <p14:creationId xmlns:p14="http://schemas.microsoft.com/office/powerpoint/2010/main" val="213903853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236159C1-3E99-459F-A8DC-A0B1F5E3450A}"/>
              </a:ext>
            </a:extLst>
          </p:cNvPr>
          <p:cNvSpPr>
            <a:spLocks noGrp="1"/>
          </p:cNvSpPr>
          <p:nvPr>
            <p:ph type="title"/>
          </p:nvPr>
        </p:nvSpPr>
        <p:spPr/>
        <p:txBody>
          <a:bodyPr/>
          <a:lstStyle/>
          <a:p>
            <a:endParaRPr lang="ru-RU"/>
          </a:p>
        </p:txBody>
      </p:sp>
      <p:sp>
        <p:nvSpPr>
          <p:cNvPr id="3" name="Объект 2">
            <a:extLst>
              <a:ext uri="{FF2B5EF4-FFF2-40B4-BE49-F238E27FC236}">
                <a16:creationId xmlns:a16="http://schemas.microsoft.com/office/drawing/2014/main" id="{3A6FC553-DBD0-4696-97E2-B7B01279C31C}"/>
              </a:ext>
            </a:extLst>
          </p:cNvPr>
          <p:cNvSpPr>
            <a:spLocks noGrp="1"/>
          </p:cNvSpPr>
          <p:nvPr>
            <p:ph idx="1"/>
          </p:nvPr>
        </p:nvSpPr>
        <p:spPr/>
        <p:txBody>
          <a:bodyPr>
            <a:normAutofit fontScale="85000" lnSpcReduction="10000"/>
          </a:bodyPr>
          <a:lstStyle/>
          <a:p>
            <a:pPr marL="0" indent="0">
              <a:buNone/>
            </a:pPr>
            <a:r>
              <a:rPr lang="ru-RU" sz="3600" b="1" dirty="0">
                <a:latin typeface="Times New Roman" panose="02020603050405020304" pitchFamily="18" charset="0"/>
                <a:cs typeface="Times New Roman" panose="02020603050405020304" pitchFamily="18" charset="0"/>
              </a:rPr>
              <a:t>Влагоемкость</a:t>
            </a:r>
            <a:r>
              <a:rPr lang="ru-RU" sz="3600" dirty="0">
                <a:latin typeface="Times New Roman" panose="02020603050405020304" pitchFamily="18" charset="0"/>
                <a:cs typeface="Times New Roman" panose="02020603050405020304" pitchFamily="18" charset="0"/>
              </a:rPr>
              <a:t> – способность горных пород вмещать и удерживать в себе воду. При полном заполнении пор и трещин водой порода находится в состоянии полного насыщения. Такое состояние называют полная влагоемкость (</a:t>
            </a:r>
            <a:r>
              <a:rPr lang="ru-RU" sz="3600" dirty="0" err="1">
                <a:latin typeface="Times New Roman" panose="02020603050405020304" pitchFamily="18" charset="0"/>
                <a:cs typeface="Times New Roman" panose="02020603050405020304" pitchFamily="18" charset="0"/>
              </a:rPr>
              <a:t>Wп.в</a:t>
            </a:r>
            <a:r>
              <a:rPr lang="ru-RU" sz="3600" dirty="0">
                <a:latin typeface="Times New Roman" panose="02020603050405020304" pitchFamily="18" charset="0"/>
                <a:cs typeface="Times New Roman" panose="02020603050405020304" pitchFamily="18" charset="0"/>
              </a:rPr>
              <a:t>.):</a:t>
            </a:r>
          </a:p>
          <a:p>
            <a:pPr marL="0" indent="0" algn="ctr">
              <a:buNone/>
            </a:pPr>
            <a:r>
              <a:rPr lang="ru-RU" sz="3600" dirty="0" err="1">
                <a:latin typeface="Times New Roman" panose="02020603050405020304" pitchFamily="18" charset="0"/>
                <a:cs typeface="Times New Roman" panose="02020603050405020304" pitchFamily="18" charset="0"/>
              </a:rPr>
              <a:t>Wв.п</a:t>
            </a:r>
            <a:r>
              <a:rPr lang="ru-RU" sz="3600" dirty="0">
                <a:latin typeface="Times New Roman" panose="02020603050405020304" pitchFamily="18" charset="0"/>
                <a:cs typeface="Times New Roman" panose="02020603050405020304" pitchFamily="18" charset="0"/>
              </a:rPr>
              <a:t>. = n/ρ,</a:t>
            </a:r>
          </a:p>
          <a:p>
            <a:pPr marL="0" indent="0">
              <a:buNone/>
            </a:pPr>
            <a:r>
              <a:rPr lang="ru-RU" sz="3600" dirty="0">
                <a:latin typeface="Times New Roman" panose="02020603050405020304" pitchFamily="18" charset="0"/>
                <a:cs typeface="Times New Roman" panose="02020603050405020304" pitchFamily="18" charset="0"/>
              </a:rPr>
              <a:t>где n – пористость и ρ – плотность скелета породы.</a:t>
            </a:r>
          </a:p>
          <a:p>
            <a:endParaRPr lang="ru-RU" dirty="0"/>
          </a:p>
        </p:txBody>
      </p:sp>
    </p:spTree>
    <p:extLst>
      <p:ext uri="{BB962C8B-B14F-4D97-AF65-F5344CB8AC3E}">
        <p14:creationId xmlns:p14="http://schemas.microsoft.com/office/powerpoint/2010/main" val="39548040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CEEE720A-5EB2-4D69-90E4-BF7A38C5B4BC}"/>
              </a:ext>
            </a:extLst>
          </p:cNvPr>
          <p:cNvSpPr>
            <a:spLocks noGrp="1"/>
          </p:cNvSpPr>
          <p:nvPr>
            <p:ph type="title"/>
          </p:nvPr>
        </p:nvSpPr>
        <p:spPr/>
        <p:txBody>
          <a:bodyPr/>
          <a:lstStyle/>
          <a:p>
            <a:endParaRPr lang="ru-RU"/>
          </a:p>
        </p:txBody>
      </p:sp>
      <p:sp>
        <p:nvSpPr>
          <p:cNvPr id="3" name="Объект 2">
            <a:extLst>
              <a:ext uri="{FF2B5EF4-FFF2-40B4-BE49-F238E27FC236}">
                <a16:creationId xmlns:a16="http://schemas.microsoft.com/office/drawing/2014/main" id="{7AA3AA03-76EE-40DA-9839-F1933F1569A8}"/>
              </a:ext>
            </a:extLst>
          </p:cNvPr>
          <p:cNvSpPr>
            <a:spLocks noGrp="1"/>
          </p:cNvSpPr>
          <p:nvPr>
            <p:ph idx="1"/>
          </p:nvPr>
        </p:nvSpPr>
        <p:spPr/>
        <p:txBody>
          <a:bodyPr>
            <a:normAutofit fontScale="85000" lnSpcReduction="10000"/>
          </a:bodyPr>
          <a:lstStyle/>
          <a:p>
            <a:pPr marL="0" indent="0">
              <a:buNone/>
            </a:pPr>
            <a:r>
              <a:rPr lang="ru-RU" sz="3200" dirty="0">
                <a:latin typeface="Times New Roman" panose="02020603050405020304" pitchFamily="18" charset="0"/>
                <a:cs typeface="Times New Roman" panose="02020603050405020304" pitchFamily="18" charset="0"/>
              </a:rPr>
              <a:t>Наибольшее значение </a:t>
            </a:r>
            <a:r>
              <a:rPr lang="ru-RU" sz="3200" dirty="0" err="1">
                <a:latin typeface="Times New Roman" panose="02020603050405020304" pitchFamily="18" charset="0"/>
                <a:cs typeface="Times New Roman" panose="02020603050405020304" pitchFamily="18" charset="0"/>
              </a:rPr>
              <a:t>Wв.п</a:t>
            </a:r>
            <a:r>
              <a:rPr lang="ru-RU" sz="3200" dirty="0">
                <a:latin typeface="Times New Roman" panose="02020603050405020304" pitchFamily="18" charset="0"/>
                <a:cs typeface="Times New Roman" panose="02020603050405020304" pitchFamily="18" charset="0"/>
              </a:rPr>
              <a:t>. совпадает с величиной пористости породы. По величине </a:t>
            </a:r>
            <a:r>
              <a:rPr lang="ru-RU" sz="3200" dirty="0" err="1">
                <a:latin typeface="Times New Roman" panose="02020603050405020304" pitchFamily="18" charset="0"/>
                <a:cs typeface="Times New Roman" panose="02020603050405020304" pitchFamily="18" charset="0"/>
              </a:rPr>
              <a:t>Wв.п</a:t>
            </a:r>
            <a:r>
              <a:rPr lang="ru-RU" sz="3200" dirty="0">
                <a:latin typeface="Times New Roman" panose="02020603050405020304" pitchFamily="18" charset="0"/>
                <a:cs typeface="Times New Roman" panose="02020603050405020304" pitchFamily="18" charset="0"/>
              </a:rPr>
              <a:t>. породы разделяют: </a:t>
            </a:r>
          </a:p>
          <a:p>
            <a:pPr marL="514350" indent="-514350">
              <a:buAutoNum type="arabicParenR"/>
            </a:pPr>
            <a:r>
              <a:rPr lang="ru-RU" sz="3200" dirty="0">
                <a:latin typeface="Times New Roman" panose="02020603050405020304" pitchFamily="18" charset="0"/>
                <a:cs typeface="Times New Roman" panose="02020603050405020304" pitchFamily="18" charset="0"/>
              </a:rPr>
              <a:t>на весьма влагоемкие (торф, суглинки), </a:t>
            </a:r>
          </a:p>
          <a:p>
            <a:pPr marL="514350" indent="-514350">
              <a:buAutoNum type="arabicParenR"/>
            </a:pPr>
            <a:r>
              <a:rPr lang="ru-RU" sz="3200" dirty="0">
                <a:latin typeface="Times New Roman" panose="02020603050405020304" pitchFamily="18" charset="0"/>
                <a:cs typeface="Times New Roman" panose="02020603050405020304" pitchFamily="18" charset="0"/>
              </a:rPr>
              <a:t>слабо влагоемкие (мергель, мел, рыхлые песчаники, мелкие пески) и </a:t>
            </a:r>
          </a:p>
          <a:p>
            <a:pPr marL="514350" indent="-514350">
              <a:buAutoNum type="arabicParenR"/>
            </a:pPr>
            <a:r>
              <a:rPr lang="ru-RU" sz="3200" dirty="0">
                <a:latin typeface="Times New Roman" panose="02020603050405020304" pitchFamily="18" charset="0"/>
                <a:cs typeface="Times New Roman" panose="02020603050405020304" pitchFamily="18" charset="0"/>
              </a:rPr>
              <a:t>невлагоемкие, т.е. породы, которые не удерживают в себе</a:t>
            </a:r>
          </a:p>
          <a:p>
            <a:pPr marL="0" indent="0">
              <a:buNone/>
            </a:pPr>
            <a:r>
              <a:rPr lang="ru-RU" sz="3200" dirty="0">
                <a:latin typeface="Times New Roman" panose="02020603050405020304" pitchFamily="18" charset="0"/>
                <a:cs typeface="Times New Roman" panose="02020603050405020304" pitchFamily="18" charset="0"/>
              </a:rPr>
              <a:t>воду (галечники, гравий, щебень, крупнозернистые пески).</a:t>
            </a:r>
          </a:p>
          <a:p>
            <a:endParaRPr lang="ru-RU" dirty="0"/>
          </a:p>
        </p:txBody>
      </p:sp>
    </p:spTree>
    <p:extLst>
      <p:ext uri="{BB962C8B-B14F-4D97-AF65-F5344CB8AC3E}">
        <p14:creationId xmlns:p14="http://schemas.microsoft.com/office/powerpoint/2010/main" val="270177409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2022C594-1FA4-4AD4-9BB3-F1DE80430E68}"/>
              </a:ext>
            </a:extLst>
          </p:cNvPr>
          <p:cNvSpPr>
            <a:spLocks noGrp="1"/>
          </p:cNvSpPr>
          <p:nvPr>
            <p:ph type="title"/>
          </p:nvPr>
        </p:nvSpPr>
        <p:spPr/>
        <p:txBody>
          <a:bodyPr/>
          <a:lstStyle/>
          <a:p>
            <a:endParaRPr lang="ru-RU"/>
          </a:p>
        </p:txBody>
      </p:sp>
      <p:sp>
        <p:nvSpPr>
          <p:cNvPr id="3" name="Объект 2">
            <a:extLst>
              <a:ext uri="{FF2B5EF4-FFF2-40B4-BE49-F238E27FC236}">
                <a16:creationId xmlns:a16="http://schemas.microsoft.com/office/drawing/2014/main" id="{F2437984-4ACA-41CB-AD48-65AA9A705553}"/>
              </a:ext>
            </a:extLst>
          </p:cNvPr>
          <p:cNvSpPr>
            <a:spLocks noGrp="1"/>
          </p:cNvSpPr>
          <p:nvPr>
            <p:ph idx="1"/>
          </p:nvPr>
        </p:nvSpPr>
        <p:spPr/>
        <p:txBody>
          <a:bodyPr>
            <a:normAutofit fontScale="85000" lnSpcReduction="20000"/>
          </a:bodyPr>
          <a:lstStyle/>
          <a:p>
            <a:pPr marL="0" indent="0">
              <a:buNone/>
            </a:pPr>
            <a:r>
              <a:rPr lang="ru-RU" sz="3200" b="1" dirty="0">
                <a:latin typeface="Times New Roman" panose="02020603050405020304" pitchFamily="18" charset="0"/>
                <a:cs typeface="Times New Roman" panose="02020603050405020304" pitchFamily="18" charset="0"/>
              </a:rPr>
              <a:t>Водоотдача</a:t>
            </a:r>
            <a:r>
              <a:rPr lang="ru-RU" sz="3200" dirty="0">
                <a:latin typeface="Times New Roman" panose="02020603050405020304" pitchFamily="18" charset="0"/>
                <a:cs typeface="Times New Roman" panose="02020603050405020304" pitchFamily="18" charset="0"/>
              </a:rPr>
              <a:t> (</a:t>
            </a:r>
            <a:r>
              <a:rPr lang="ru-RU" sz="3200" dirty="0" err="1">
                <a:latin typeface="Times New Roman" panose="02020603050405020304" pitchFamily="18" charset="0"/>
                <a:cs typeface="Times New Roman" panose="02020603050405020304" pitchFamily="18" charset="0"/>
              </a:rPr>
              <a:t>Wв</a:t>
            </a:r>
            <a:r>
              <a:rPr lang="ru-RU" sz="3200" dirty="0">
                <a:latin typeface="Times New Roman" panose="02020603050405020304" pitchFamily="18" charset="0"/>
                <a:cs typeface="Times New Roman" panose="02020603050405020304" pitchFamily="18" charset="0"/>
              </a:rPr>
              <a:t>) – способность пород, насыщенных водой, отдавать свободную (но несвязную) воду в виде стока. Величина водоотдачи выражается в процентном отношении объема</a:t>
            </a:r>
          </a:p>
          <a:p>
            <a:pPr marL="0" indent="0">
              <a:buNone/>
            </a:pPr>
            <a:r>
              <a:rPr lang="ru-RU" sz="3200" dirty="0">
                <a:latin typeface="Times New Roman" panose="02020603050405020304" pitchFamily="18" charset="0"/>
                <a:cs typeface="Times New Roman" panose="02020603050405020304" pitchFamily="18" charset="0"/>
              </a:rPr>
              <a:t>свободных вытекающей из породы воды к объему всей породы, или количеством воды, вытекающей из 1м3 породы. Наибольшей водоотдачей обладают крупнообломочные породы, пески,</a:t>
            </a:r>
          </a:p>
          <a:p>
            <a:pPr marL="0" indent="0">
              <a:buNone/>
            </a:pPr>
            <a:r>
              <a:rPr lang="ru-RU" sz="3200" dirty="0">
                <a:latin typeface="Times New Roman" panose="02020603050405020304" pitchFamily="18" charset="0"/>
                <a:cs typeface="Times New Roman" panose="02020603050405020304" pitchFamily="18" charset="0"/>
              </a:rPr>
              <a:t>в которых величины </a:t>
            </a:r>
            <a:r>
              <a:rPr lang="ru-RU" sz="3200" dirty="0" err="1">
                <a:latin typeface="Times New Roman" panose="02020603050405020304" pitchFamily="18" charset="0"/>
                <a:cs typeface="Times New Roman" panose="02020603050405020304" pitchFamily="18" charset="0"/>
              </a:rPr>
              <a:t>Wв</a:t>
            </a:r>
            <a:r>
              <a:rPr lang="ru-RU" sz="3200" dirty="0">
                <a:latin typeface="Times New Roman" panose="02020603050405020304" pitchFamily="18" charset="0"/>
                <a:cs typeface="Times New Roman" panose="02020603050405020304" pitchFamily="18" charset="0"/>
              </a:rPr>
              <a:t> колеблется от 25 до 43%. В глинах водоотдача практически отсутствует.</a:t>
            </a:r>
          </a:p>
          <a:p>
            <a:endParaRPr lang="ru-RU" dirty="0"/>
          </a:p>
        </p:txBody>
      </p:sp>
    </p:spTree>
    <p:extLst>
      <p:ext uri="{BB962C8B-B14F-4D97-AF65-F5344CB8AC3E}">
        <p14:creationId xmlns:p14="http://schemas.microsoft.com/office/powerpoint/2010/main" val="247315334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E1C27704-18A2-49B5-8D89-8D5AEC8CD80E}"/>
              </a:ext>
            </a:extLst>
          </p:cNvPr>
          <p:cNvSpPr>
            <a:spLocks noGrp="1"/>
          </p:cNvSpPr>
          <p:nvPr>
            <p:ph type="title"/>
          </p:nvPr>
        </p:nvSpPr>
        <p:spPr/>
        <p:txBody>
          <a:bodyPr/>
          <a:lstStyle/>
          <a:p>
            <a:endParaRPr lang="ru-RU"/>
          </a:p>
        </p:txBody>
      </p:sp>
      <p:sp>
        <p:nvSpPr>
          <p:cNvPr id="3" name="Объект 2">
            <a:extLst>
              <a:ext uri="{FF2B5EF4-FFF2-40B4-BE49-F238E27FC236}">
                <a16:creationId xmlns:a16="http://schemas.microsoft.com/office/drawing/2014/main" id="{4CE3EE02-F59C-44CA-A055-00BC37AF4E54}"/>
              </a:ext>
            </a:extLst>
          </p:cNvPr>
          <p:cNvSpPr>
            <a:spLocks noGrp="1"/>
          </p:cNvSpPr>
          <p:nvPr>
            <p:ph idx="1"/>
          </p:nvPr>
        </p:nvSpPr>
        <p:spPr/>
        <p:txBody>
          <a:bodyPr>
            <a:normAutofit fontScale="92500" lnSpcReduction="20000"/>
          </a:bodyPr>
          <a:lstStyle/>
          <a:p>
            <a:pPr marL="0" indent="0">
              <a:buNone/>
            </a:pPr>
            <a:r>
              <a:rPr lang="ru-RU" sz="3600" b="1" dirty="0">
                <a:latin typeface="Times New Roman" panose="02020603050405020304" pitchFamily="18" charset="0"/>
                <a:cs typeface="Times New Roman" panose="02020603050405020304" pitchFamily="18" charset="0"/>
              </a:rPr>
              <a:t>Водопроницаемость</a:t>
            </a:r>
            <a:r>
              <a:rPr lang="ru-RU" sz="3600" dirty="0">
                <a:latin typeface="Times New Roman" panose="02020603050405020304" pitchFamily="18" charset="0"/>
                <a:cs typeface="Times New Roman" panose="02020603050405020304" pitchFamily="18" charset="0"/>
              </a:rPr>
              <a:t> (</a:t>
            </a:r>
            <a:r>
              <a:rPr lang="ru-RU" sz="3600" dirty="0" err="1">
                <a:latin typeface="Times New Roman" panose="02020603050405020304" pitchFamily="18" charset="0"/>
                <a:cs typeface="Times New Roman" panose="02020603050405020304" pitchFamily="18" charset="0"/>
              </a:rPr>
              <a:t>Кф</a:t>
            </a:r>
            <a:r>
              <a:rPr lang="ru-RU" sz="3600" dirty="0">
                <a:latin typeface="Times New Roman" panose="02020603050405020304" pitchFamily="18" charset="0"/>
                <a:cs typeface="Times New Roman" panose="02020603050405020304" pitchFamily="18" charset="0"/>
              </a:rPr>
              <a:t>) – способность пород пропускать через свои поры и трещины воду с той или иной скоростью. Чем больше размер пор или крупнее трещины, тем выше водопроницаемость пород. Водопроницаемость пород, т.е. их фильтрационная способность, оценивается коэффициентом фильтрации </a:t>
            </a:r>
            <a:r>
              <a:rPr lang="ru-RU" sz="3600" dirty="0" err="1">
                <a:latin typeface="Times New Roman" panose="02020603050405020304" pitchFamily="18" charset="0"/>
                <a:cs typeface="Times New Roman" panose="02020603050405020304" pitchFamily="18" charset="0"/>
              </a:rPr>
              <a:t>Кф</a:t>
            </a:r>
            <a:r>
              <a:rPr lang="ru-RU" sz="3600" dirty="0">
                <a:latin typeface="Times New Roman" panose="02020603050405020304" pitchFamily="18" charset="0"/>
                <a:cs typeface="Times New Roman" panose="02020603050405020304" pitchFamily="18" charset="0"/>
              </a:rPr>
              <a:t> м/</a:t>
            </a:r>
            <a:r>
              <a:rPr lang="ru-RU" sz="3600" dirty="0" err="1">
                <a:latin typeface="Times New Roman" panose="02020603050405020304" pitchFamily="18" charset="0"/>
                <a:cs typeface="Times New Roman" panose="02020603050405020304" pitchFamily="18" charset="0"/>
              </a:rPr>
              <a:t>сут</a:t>
            </a:r>
            <a:r>
              <a:rPr lang="ru-RU" sz="3600" dirty="0">
                <a:latin typeface="Times New Roman" panose="02020603050405020304" pitchFamily="18" charset="0"/>
                <a:cs typeface="Times New Roman" panose="02020603050405020304" pitchFamily="18" charset="0"/>
              </a:rPr>
              <a:t>, который характеризует собой движение подземной воды в каждой породе.</a:t>
            </a:r>
          </a:p>
          <a:p>
            <a:endParaRPr lang="ru-RU" dirty="0"/>
          </a:p>
        </p:txBody>
      </p:sp>
    </p:spTree>
    <p:extLst>
      <p:ext uri="{BB962C8B-B14F-4D97-AF65-F5344CB8AC3E}">
        <p14:creationId xmlns:p14="http://schemas.microsoft.com/office/powerpoint/2010/main" val="389850937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5C2D7964-DCA0-4027-8C79-68E86BF8DD96}"/>
              </a:ext>
            </a:extLst>
          </p:cNvPr>
          <p:cNvSpPr>
            <a:spLocks noGrp="1"/>
          </p:cNvSpPr>
          <p:nvPr>
            <p:ph type="title"/>
          </p:nvPr>
        </p:nvSpPr>
        <p:spPr/>
        <p:txBody>
          <a:bodyPr/>
          <a:lstStyle/>
          <a:p>
            <a:endParaRPr lang="ru-RU"/>
          </a:p>
        </p:txBody>
      </p:sp>
      <p:sp>
        <p:nvSpPr>
          <p:cNvPr id="3" name="Объект 2">
            <a:extLst>
              <a:ext uri="{FF2B5EF4-FFF2-40B4-BE49-F238E27FC236}">
                <a16:creationId xmlns:a16="http://schemas.microsoft.com/office/drawing/2014/main" id="{A21F8F6E-BCF8-4723-AE06-C3D8789D7222}"/>
              </a:ext>
            </a:extLst>
          </p:cNvPr>
          <p:cNvSpPr>
            <a:spLocks noGrp="1"/>
          </p:cNvSpPr>
          <p:nvPr>
            <p:ph idx="1"/>
          </p:nvPr>
        </p:nvSpPr>
        <p:spPr/>
        <p:txBody>
          <a:bodyPr>
            <a:normAutofit fontScale="85000" lnSpcReduction="10000"/>
          </a:bodyPr>
          <a:lstStyle/>
          <a:p>
            <a:pPr marL="0" indent="0">
              <a:buNone/>
            </a:pPr>
            <a:r>
              <a:rPr lang="ru-RU" sz="3600" b="1" dirty="0">
                <a:latin typeface="Times New Roman" panose="02020603050405020304" pitchFamily="18" charset="0"/>
                <a:cs typeface="Times New Roman" panose="02020603050405020304" pitchFamily="18" charset="0"/>
              </a:rPr>
              <a:t>Естественная (природная) влажность </a:t>
            </a:r>
            <a:r>
              <a:rPr lang="ru-RU" sz="3600" dirty="0">
                <a:latin typeface="Times New Roman" panose="02020603050405020304" pitchFamily="18" charset="0"/>
                <a:cs typeface="Times New Roman" panose="02020603050405020304" pitchFamily="18" charset="0"/>
              </a:rPr>
              <a:t>(W) – количество воды, которое имеет порода в условиях естественного залегания, отнесенное к весу данного объема породы в сухом состоянии.</a:t>
            </a:r>
          </a:p>
          <a:p>
            <a:pPr marL="0" indent="0">
              <a:buNone/>
            </a:pPr>
            <a:r>
              <a:rPr lang="ru-RU" sz="3600" dirty="0">
                <a:latin typeface="Times New Roman" panose="02020603050405020304" pitchFamily="18" charset="0"/>
                <a:cs typeface="Times New Roman" panose="02020603050405020304" pitchFamily="18" charset="0"/>
              </a:rPr>
              <a:t>Этот показатель является одним из основных при характеристике дисперсных грунтов и может определяться в лаборатории, в полевых условиях и измеряется в % или в долях единицы.</a:t>
            </a:r>
          </a:p>
          <a:p>
            <a:endParaRPr lang="ru-RU" dirty="0"/>
          </a:p>
        </p:txBody>
      </p:sp>
    </p:spTree>
    <p:extLst>
      <p:ext uri="{BB962C8B-B14F-4D97-AF65-F5344CB8AC3E}">
        <p14:creationId xmlns:p14="http://schemas.microsoft.com/office/powerpoint/2010/main" val="340013768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969E410A-AE8F-49C9-9F1D-C0E35EDD6797}"/>
              </a:ext>
            </a:extLst>
          </p:cNvPr>
          <p:cNvSpPr>
            <a:spLocks noGrp="1"/>
          </p:cNvSpPr>
          <p:nvPr>
            <p:ph type="title"/>
          </p:nvPr>
        </p:nvSpPr>
        <p:spPr/>
        <p:txBody>
          <a:bodyPr/>
          <a:lstStyle/>
          <a:p>
            <a:endParaRPr lang="ru-RU"/>
          </a:p>
        </p:txBody>
      </p:sp>
      <p:sp>
        <p:nvSpPr>
          <p:cNvPr id="3" name="Объект 2">
            <a:extLst>
              <a:ext uri="{FF2B5EF4-FFF2-40B4-BE49-F238E27FC236}">
                <a16:creationId xmlns:a16="http://schemas.microsoft.com/office/drawing/2014/main" id="{B16487D0-5F2B-4F08-B930-DE27E3E76406}"/>
              </a:ext>
            </a:extLst>
          </p:cNvPr>
          <p:cNvSpPr>
            <a:spLocks noGrp="1"/>
          </p:cNvSpPr>
          <p:nvPr>
            <p:ph idx="1"/>
          </p:nvPr>
        </p:nvSpPr>
        <p:spPr/>
        <p:txBody>
          <a:bodyPr>
            <a:normAutofit fontScale="92500" lnSpcReduction="10000"/>
          </a:bodyPr>
          <a:lstStyle/>
          <a:p>
            <a:pPr marL="0" indent="0">
              <a:buNone/>
            </a:pPr>
            <a:r>
              <a:rPr lang="ru-RU" sz="4000" b="1" dirty="0">
                <a:latin typeface="Times New Roman" panose="02020603050405020304" pitchFamily="18" charset="0"/>
                <a:cs typeface="Times New Roman" panose="02020603050405020304" pitchFamily="18" charset="0"/>
              </a:rPr>
              <a:t>Степень (коэффициент) влажности </a:t>
            </a:r>
            <a:r>
              <a:rPr lang="ru-RU" sz="4000" dirty="0">
                <a:latin typeface="Times New Roman" panose="02020603050405020304" pitchFamily="18" charset="0"/>
                <a:cs typeface="Times New Roman" panose="02020603050405020304" pitchFamily="18" charset="0"/>
              </a:rPr>
              <a:t>(</a:t>
            </a:r>
            <a:r>
              <a:rPr lang="ru-RU" sz="4000" dirty="0" err="1">
                <a:latin typeface="Times New Roman" panose="02020603050405020304" pitchFamily="18" charset="0"/>
                <a:cs typeface="Times New Roman" panose="02020603050405020304" pitchFamily="18" charset="0"/>
              </a:rPr>
              <a:t>Sr</a:t>
            </a:r>
            <a:r>
              <a:rPr lang="ru-RU" sz="4000" dirty="0">
                <a:latin typeface="Times New Roman" panose="02020603050405020304" pitchFamily="18" charset="0"/>
                <a:cs typeface="Times New Roman" panose="02020603050405020304" pitchFamily="18" charset="0"/>
              </a:rPr>
              <a:t>, % или доли ед.) характеризует относительную долю заполнения пор водой. Ее величина численно равна отношению объема воды (</a:t>
            </a:r>
            <a:r>
              <a:rPr lang="ru-RU" sz="4000" dirty="0" err="1">
                <a:latin typeface="Times New Roman" panose="02020603050405020304" pitchFamily="18" charset="0"/>
                <a:cs typeface="Times New Roman" panose="02020603050405020304" pitchFamily="18" charset="0"/>
              </a:rPr>
              <a:t>Vw</a:t>
            </a:r>
            <a:r>
              <a:rPr lang="ru-RU" sz="4000" dirty="0">
                <a:latin typeface="Times New Roman" panose="02020603050405020304" pitchFamily="18" charset="0"/>
                <a:cs typeface="Times New Roman" panose="02020603050405020304" pitchFamily="18" charset="0"/>
              </a:rPr>
              <a:t>) к объему пор породы (</a:t>
            </a:r>
            <a:r>
              <a:rPr lang="ru-RU" sz="4000" dirty="0" err="1">
                <a:latin typeface="Times New Roman" panose="02020603050405020304" pitchFamily="18" charset="0"/>
                <a:cs typeface="Times New Roman" panose="02020603050405020304" pitchFamily="18" charset="0"/>
              </a:rPr>
              <a:t>Vn</a:t>
            </a:r>
            <a:r>
              <a:rPr lang="ru-RU" sz="4000" dirty="0">
                <a:latin typeface="Times New Roman" panose="02020603050405020304" pitchFamily="18" charset="0"/>
                <a:cs typeface="Times New Roman" panose="02020603050405020304" pitchFamily="18" charset="0"/>
              </a:rPr>
              <a:t>):</a:t>
            </a:r>
          </a:p>
          <a:p>
            <a:pPr marL="0" indent="0" algn="ctr">
              <a:buNone/>
            </a:pPr>
            <a:r>
              <a:rPr lang="ru-RU" sz="4000" dirty="0" err="1">
                <a:latin typeface="Times New Roman" panose="02020603050405020304" pitchFamily="18" charset="0"/>
                <a:cs typeface="Times New Roman" panose="02020603050405020304" pitchFamily="18" charset="0"/>
              </a:rPr>
              <a:t>Sr</a:t>
            </a:r>
            <a:r>
              <a:rPr lang="ru-RU" sz="4000" dirty="0">
                <a:latin typeface="Times New Roman" panose="02020603050405020304" pitchFamily="18" charset="0"/>
                <a:cs typeface="Times New Roman" panose="02020603050405020304" pitchFamily="18" charset="0"/>
              </a:rPr>
              <a:t> = </a:t>
            </a:r>
            <a:r>
              <a:rPr lang="ru-RU" sz="4000" dirty="0" err="1">
                <a:latin typeface="Times New Roman" panose="02020603050405020304" pitchFamily="18" charset="0"/>
                <a:cs typeface="Times New Roman" panose="02020603050405020304" pitchFamily="18" charset="0"/>
              </a:rPr>
              <a:t>Vw</a:t>
            </a:r>
            <a:r>
              <a:rPr lang="ru-RU" sz="4000" dirty="0">
                <a:latin typeface="Times New Roman" panose="02020603050405020304" pitchFamily="18" charset="0"/>
                <a:cs typeface="Times New Roman" panose="02020603050405020304" pitchFamily="18" charset="0"/>
              </a:rPr>
              <a:t> / </a:t>
            </a:r>
            <a:r>
              <a:rPr lang="ru-RU" sz="4000" dirty="0" err="1">
                <a:latin typeface="Times New Roman" panose="02020603050405020304" pitchFamily="18" charset="0"/>
                <a:cs typeface="Times New Roman" panose="02020603050405020304" pitchFamily="18" charset="0"/>
              </a:rPr>
              <a:t>Vn</a:t>
            </a:r>
            <a:endParaRPr lang="ru-RU" sz="4000" dirty="0">
              <a:latin typeface="Times New Roman" panose="02020603050405020304" pitchFamily="18" charset="0"/>
              <a:cs typeface="Times New Roman" panose="02020603050405020304" pitchFamily="18" charset="0"/>
            </a:endParaRPr>
          </a:p>
          <a:p>
            <a:endParaRPr lang="ru-RU" dirty="0"/>
          </a:p>
        </p:txBody>
      </p:sp>
    </p:spTree>
    <p:extLst>
      <p:ext uri="{BB962C8B-B14F-4D97-AF65-F5344CB8AC3E}">
        <p14:creationId xmlns:p14="http://schemas.microsoft.com/office/powerpoint/2010/main" val="133906722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46374D5-8AF8-444F-9199-AC0FAEB9AC70}"/>
              </a:ext>
            </a:extLst>
          </p:cNvPr>
          <p:cNvSpPr>
            <a:spLocks noGrp="1"/>
          </p:cNvSpPr>
          <p:nvPr>
            <p:ph type="title"/>
          </p:nvPr>
        </p:nvSpPr>
        <p:spPr/>
        <p:txBody>
          <a:bodyPr>
            <a:normAutofit fontScale="90000"/>
          </a:bodyPr>
          <a:lstStyle/>
          <a:p>
            <a:pPr marL="342900" lvl="0" indent="-342900">
              <a:lnSpc>
                <a:spcPct val="107000"/>
              </a:lnSpc>
              <a:spcAft>
                <a:spcPts val="800"/>
              </a:spcAft>
            </a:pPr>
            <a:r>
              <a:rPr lang="ru-RU" sz="4400" dirty="0">
                <a:effectLst/>
                <a:latin typeface="Times New Roman" panose="02020603050405020304" pitchFamily="18" charset="0"/>
                <a:ea typeface="Calibri" panose="020F0502020204030204" pitchFamily="34" charset="0"/>
                <a:cs typeface="Times New Roman" panose="02020603050405020304" pitchFamily="18" charset="0"/>
              </a:rPr>
              <a:t>4. Понятие о коэффициенте фильтрации грунтов.</a:t>
            </a:r>
            <a:br>
              <a:rPr lang="ru-RU" sz="3600" dirty="0">
                <a:effectLst/>
                <a:latin typeface="Calibri" panose="020F0502020204030204" pitchFamily="34" charset="0"/>
                <a:ea typeface="Calibri" panose="020F0502020204030204" pitchFamily="34" charset="0"/>
                <a:cs typeface="Times New Roman" panose="02020603050405020304" pitchFamily="18" charset="0"/>
              </a:rPr>
            </a:br>
            <a:endParaRPr lang="ru-RU" dirty="0"/>
          </a:p>
        </p:txBody>
      </p:sp>
      <p:sp>
        <p:nvSpPr>
          <p:cNvPr id="3" name="Объект 2">
            <a:extLst>
              <a:ext uri="{FF2B5EF4-FFF2-40B4-BE49-F238E27FC236}">
                <a16:creationId xmlns:a16="http://schemas.microsoft.com/office/drawing/2014/main" id="{6274F73F-1257-4897-892F-8E069349DF01}"/>
              </a:ext>
            </a:extLst>
          </p:cNvPr>
          <p:cNvSpPr>
            <a:spLocks noGrp="1"/>
          </p:cNvSpPr>
          <p:nvPr>
            <p:ph idx="1"/>
          </p:nvPr>
        </p:nvSpPr>
        <p:spPr/>
        <p:txBody>
          <a:bodyPr>
            <a:normAutofit fontScale="92500" lnSpcReduction="10000"/>
          </a:bodyPr>
          <a:lstStyle/>
          <a:p>
            <a:pPr marL="0" indent="0">
              <a:buNone/>
            </a:pPr>
            <a:r>
              <a:rPr lang="ru-RU" sz="4800" dirty="0">
                <a:latin typeface="Times New Roman" panose="02020603050405020304" pitchFamily="18" charset="0"/>
                <a:cs typeface="Times New Roman" panose="02020603050405020304" pitchFamily="18" charset="0"/>
              </a:rPr>
              <a:t>Коэффициент фильтрации является одним из важнейших показателей для грунтов, т.к. определяет водопроницаемость грунтов и, следовательно, их дренирующую способность.</a:t>
            </a:r>
          </a:p>
          <a:p>
            <a:endParaRPr lang="ru-RU" dirty="0"/>
          </a:p>
        </p:txBody>
      </p:sp>
    </p:spTree>
    <p:extLst>
      <p:ext uri="{BB962C8B-B14F-4D97-AF65-F5344CB8AC3E}">
        <p14:creationId xmlns:p14="http://schemas.microsoft.com/office/powerpoint/2010/main" val="1455336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DDEABC79-9817-432D-8FDC-FEFBB6970582}"/>
              </a:ext>
            </a:extLst>
          </p:cNvPr>
          <p:cNvSpPr>
            <a:spLocks noGrp="1"/>
          </p:cNvSpPr>
          <p:nvPr>
            <p:ph type="title"/>
          </p:nvPr>
        </p:nvSpPr>
        <p:spPr/>
        <p:txBody>
          <a:bodyPr>
            <a:normAutofit fontScale="90000"/>
          </a:bodyPr>
          <a:lstStyle/>
          <a:p>
            <a:pPr marL="342900" lvl="0" indent="-342900">
              <a:lnSpc>
                <a:spcPct val="107000"/>
              </a:lnSpc>
              <a:spcAft>
                <a:spcPts val="800"/>
              </a:spcAft>
            </a:pPr>
            <a:r>
              <a:rPr lang="ru-RU" sz="4400" dirty="0">
                <a:effectLst/>
                <a:latin typeface="Times New Roman" panose="02020603050405020304" pitchFamily="18" charset="0"/>
                <a:ea typeface="Calibri" panose="020F0502020204030204" pitchFamily="34" charset="0"/>
                <a:cs typeface="Times New Roman" panose="02020603050405020304" pitchFamily="18" charset="0"/>
              </a:rPr>
              <a:t>Классификация, режим и движение подземных вод. </a:t>
            </a:r>
            <a:br>
              <a:rPr lang="ru-RU" sz="3600" dirty="0">
                <a:effectLst/>
                <a:latin typeface="Calibri" panose="020F0502020204030204" pitchFamily="34" charset="0"/>
                <a:ea typeface="Calibri" panose="020F0502020204030204" pitchFamily="34" charset="0"/>
                <a:cs typeface="Times New Roman" panose="02020603050405020304" pitchFamily="18" charset="0"/>
              </a:rPr>
            </a:br>
            <a:endParaRPr lang="ru-RU" dirty="0"/>
          </a:p>
        </p:txBody>
      </p:sp>
      <p:sp>
        <p:nvSpPr>
          <p:cNvPr id="3" name="Объект 2">
            <a:extLst>
              <a:ext uri="{FF2B5EF4-FFF2-40B4-BE49-F238E27FC236}">
                <a16:creationId xmlns:a16="http://schemas.microsoft.com/office/drawing/2014/main" id="{0A2BDF71-479C-43EE-82F7-69003DD633A8}"/>
              </a:ext>
            </a:extLst>
          </p:cNvPr>
          <p:cNvSpPr>
            <a:spLocks noGrp="1"/>
          </p:cNvSpPr>
          <p:nvPr>
            <p:ph idx="1"/>
          </p:nvPr>
        </p:nvSpPr>
        <p:spPr/>
        <p:txBody>
          <a:bodyPr>
            <a:noAutofit/>
          </a:bodyPr>
          <a:lstStyle/>
          <a:p>
            <a:pPr marL="0" indent="0">
              <a:buNone/>
            </a:pPr>
            <a:r>
              <a:rPr lang="ru-RU" sz="3200" dirty="0">
                <a:latin typeface="Times New Roman" panose="02020603050405020304" pitchFamily="18" charset="0"/>
                <a:cs typeface="Times New Roman" panose="02020603050405020304" pitchFamily="18" charset="0"/>
              </a:rPr>
              <a:t>Все воды земной коры, находящиеся ниже поверхности Земли в горных породах в газообразном, жидком и твёрдом состояниях, называются </a:t>
            </a:r>
            <a:r>
              <a:rPr lang="ru-RU" sz="3200" b="1" dirty="0">
                <a:latin typeface="Times New Roman" panose="02020603050405020304" pitchFamily="18" charset="0"/>
                <a:cs typeface="Times New Roman" panose="02020603050405020304" pitchFamily="18" charset="0"/>
              </a:rPr>
              <a:t>подземными водами</a:t>
            </a:r>
            <a:r>
              <a:rPr lang="ru-RU" sz="3200" dirty="0">
                <a:latin typeface="Times New Roman" panose="02020603050405020304" pitchFamily="18" charset="0"/>
                <a:cs typeface="Times New Roman" panose="02020603050405020304" pitchFamily="18" charset="0"/>
              </a:rPr>
              <a:t>. Подземные воды составляют часть гидросферы - водной оболочки земного шара. Они встречаются а буровых скважинах на глубине до нескольких километров.</a:t>
            </a:r>
          </a:p>
        </p:txBody>
      </p:sp>
    </p:spTree>
    <p:extLst>
      <p:ext uri="{BB962C8B-B14F-4D97-AF65-F5344CB8AC3E}">
        <p14:creationId xmlns:p14="http://schemas.microsoft.com/office/powerpoint/2010/main" val="202323505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71E7D023-6271-485F-8DE9-843A88315B2B}"/>
              </a:ext>
            </a:extLst>
          </p:cNvPr>
          <p:cNvSpPr>
            <a:spLocks noGrp="1"/>
          </p:cNvSpPr>
          <p:nvPr>
            <p:ph type="title"/>
          </p:nvPr>
        </p:nvSpPr>
        <p:spPr/>
        <p:txBody>
          <a:bodyPr/>
          <a:lstStyle/>
          <a:p>
            <a:endParaRPr lang="ru-RU"/>
          </a:p>
        </p:txBody>
      </p:sp>
      <p:sp>
        <p:nvSpPr>
          <p:cNvPr id="3" name="Объект 2">
            <a:extLst>
              <a:ext uri="{FF2B5EF4-FFF2-40B4-BE49-F238E27FC236}">
                <a16:creationId xmlns:a16="http://schemas.microsoft.com/office/drawing/2014/main" id="{889A389D-FE2D-42C9-BF7C-34A7F486BF2F}"/>
              </a:ext>
            </a:extLst>
          </p:cNvPr>
          <p:cNvSpPr>
            <a:spLocks noGrp="1"/>
          </p:cNvSpPr>
          <p:nvPr>
            <p:ph idx="1"/>
          </p:nvPr>
        </p:nvSpPr>
        <p:spPr/>
        <p:txBody>
          <a:bodyPr>
            <a:normAutofit fontScale="85000" lnSpcReduction="10000"/>
          </a:bodyPr>
          <a:lstStyle/>
          <a:p>
            <a:pPr marL="0" indent="0">
              <a:buNone/>
            </a:pPr>
            <a:r>
              <a:rPr lang="ru-RU" sz="3600" dirty="0">
                <a:latin typeface="Times New Roman" panose="02020603050405020304" pitchFamily="18" charset="0"/>
                <a:cs typeface="Times New Roman" panose="02020603050405020304" pitchFamily="18" charset="0"/>
              </a:rPr>
              <a:t>По величине </a:t>
            </a:r>
            <a:r>
              <a:rPr lang="ru-RU" sz="3600" dirty="0" err="1">
                <a:latin typeface="Times New Roman" panose="02020603050405020304" pitchFamily="18" charset="0"/>
                <a:cs typeface="Times New Roman" panose="02020603050405020304" pitchFamily="18" charset="0"/>
              </a:rPr>
              <a:t>Кф</a:t>
            </a:r>
            <a:r>
              <a:rPr lang="ru-RU" sz="3600" dirty="0">
                <a:latin typeface="Times New Roman" panose="02020603050405020304" pitchFamily="18" charset="0"/>
                <a:cs typeface="Times New Roman" panose="02020603050405020304" pitchFamily="18" charset="0"/>
              </a:rPr>
              <a:t> породы разделяют: 1) на </a:t>
            </a:r>
            <a:r>
              <a:rPr lang="ru-RU" sz="3600" dirty="0" err="1">
                <a:latin typeface="Times New Roman" panose="02020603050405020304" pitchFamily="18" charset="0"/>
                <a:cs typeface="Times New Roman" panose="02020603050405020304" pitchFamily="18" charset="0"/>
              </a:rPr>
              <a:t>высоководопроницаемые</a:t>
            </a:r>
            <a:r>
              <a:rPr lang="ru-RU" sz="3600" dirty="0">
                <a:latin typeface="Times New Roman" panose="02020603050405020304" pitchFamily="18" charset="0"/>
                <a:cs typeface="Times New Roman" panose="02020603050405020304" pitchFamily="18" charset="0"/>
              </a:rPr>
              <a:t> (более 1м/</a:t>
            </a:r>
            <a:r>
              <a:rPr lang="ru-RU" sz="3600" dirty="0" err="1">
                <a:latin typeface="Times New Roman" panose="02020603050405020304" pitchFamily="18" charset="0"/>
                <a:cs typeface="Times New Roman" panose="02020603050405020304" pitchFamily="18" charset="0"/>
              </a:rPr>
              <a:t>сут</a:t>
            </a:r>
            <a:r>
              <a:rPr lang="ru-RU" sz="3600" dirty="0">
                <a:latin typeface="Times New Roman" panose="02020603050405020304" pitchFamily="18" charset="0"/>
                <a:cs typeface="Times New Roman" panose="02020603050405020304" pitchFamily="18" charset="0"/>
              </a:rPr>
              <a:t>) – галечники, гравий, пески, трещиноватые породы и др.; </a:t>
            </a:r>
          </a:p>
          <a:p>
            <a:pPr marL="0" indent="0">
              <a:buNone/>
            </a:pPr>
            <a:r>
              <a:rPr lang="ru-RU" sz="3600" dirty="0">
                <a:latin typeface="Times New Roman" panose="02020603050405020304" pitchFamily="18" charset="0"/>
                <a:cs typeface="Times New Roman" panose="02020603050405020304" pitchFamily="18" charset="0"/>
              </a:rPr>
              <a:t>2) слабопроницаемые (1-0,001 м/</a:t>
            </a:r>
            <a:r>
              <a:rPr lang="ru-RU" sz="3600" dirty="0" err="1">
                <a:latin typeface="Times New Roman" panose="02020603050405020304" pitchFamily="18" charset="0"/>
                <a:cs typeface="Times New Roman" panose="02020603050405020304" pitchFamily="18" charset="0"/>
              </a:rPr>
              <a:t>сут</a:t>
            </a:r>
            <a:r>
              <a:rPr lang="ru-RU" sz="3600" dirty="0">
                <a:latin typeface="Times New Roman" panose="02020603050405020304" pitchFamily="18" charset="0"/>
                <a:cs typeface="Times New Roman" panose="02020603050405020304" pitchFamily="18" charset="0"/>
              </a:rPr>
              <a:t>) – глинистые пески, торф, пористые известняки, суглинки и др. </a:t>
            </a:r>
          </a:p>
          <a:p>
            <a:pPr marL="0" indent="0">
              <a:buNone/>
            </a:pPr>
            <a:r>
              <a:rPr lang="ru-RU" sz="3600" dirty="0">
                <a:latin typeface="Times New Roman" panose="02020603050405020304" pitchFamily="18" charset="0"/>
                <a:cs typeface="Times New Roman" panose="02020603050405020304" pitchFamily="18" charset="0"/>
              </a:rPr>
              <a:t>3) непроницаемые (меньше 0,001м/</a:t>
            </a:r>
            <a:r>
              <a:rPr lang="ru-RU" sz="3600" dirty="0" err="1">
                <a:latin typeface="Times New Roman" panose="02020603050405020304" pitchFamily="18" charset="0"/>
                <a:cs typeface="Times New Roman" panose="02020603050405020304" pitchFamily="18" charset="0"/>
              </a:rPr>
              <a:t>сут</a:t>
            </a:r>
            <a:r>
              <a:rPr lang="ru-RU" sz="3600" dirty="0">
                <a:latin typeface="Times New Roman" panose="02020603050405020304" pitchFamily="18" charset="0"/>
                <a:cs typeface="Times New Roman" panose="02020603050405020304" pitchFamily="18" charset="0"/>
              </a:rPr>
              <a:t>) – глины, мерзлые породы, массивные скальные породы и др.</a:t>
            </a:r>
          </a:p>
          <a:p>
            <a:endParaRPr lang="ru-RU" dirty="0"/>
          </a:p>
        </p:txBody>
      </p:sp>
    </p:spTree>
    <p:extLst>
      <p:ext uri="{BB962C8B-B14F-4D97-AF65-F5344CB8AC3E}">
        <p14:creationId xmlns:p14="http://schemas.microsoft.com/office/powerpoint/2010/main" val="397738003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7321635A-A5E2-4442-AB3B-8C88A4566954}"/>
              </a:ext>
            </a:extLst>
          </p:cNvPr>
          <p:cNvSpPr>
            <a:spLocks noGrp="1"/>
          </p:cNvSpPr>
          <p:nvPr>
            <p:ph type="title"/>
          </p:nvPr>
        </p:nvSpPr>
        <p:spPr/>
        <p:txBody>
          <a:bodyPr/>
          <a:lstStyle/>
          <a:p>
            <a:endParaRPr lang="ru-RU"/>
          </a:p>
        </p:txBody>
      </p:sp>
      <p:sp>
        <p:nvSpPr>
          <p:cNvPr id="3" name="Объект 2">
            <a:extLst>
              <a:ext uri="{FF2B5EF4-FFF2-40B4-BE49-F238E27FC236}">
                <a16:creationId xmlns:a16="http://schemas.microsoft.com/office/drawing/2014/main" id="{E88B80A4-B12E-4876-A555-59A57C1F871C}"/>
              </a:ext>
            </a:extLst>
          </p:cNvPr>
          <p:cNvSpPr>
            <a:spLocks noGrp="1"/>
          </p:cNvSpPr>
          <p:nvPr>
            <p:ph idx="1"/>
          </p:nvPr>
        </p:nvSpPr>
        <p:spPr/>
        <p:txBody>
          <a:bodyPr/>
          <a:lstStyle/>
          <a:p>
            <a:pPr marL="0" indent="0">
              <a:buNone/>
            </a:pPr>
            <a:r>
              <a:rPr lang="ru-RU" sz="4000" dirty="0">
                <a:latin typeface="Times New Roman" panose="02020603050405020304" pitchFamily="18" charset="0"/>
                <a:cs typeface="Times New Roman" panose="02020603050405020304" pitchFamily="18" charset="0"/>
              </a:rPr>
              <a:t>Величина </a:t>
            </a:r>
            <a:r>
              <a:rPr lang="ru-RU" sz="4000" dirty="0" err="1">
                <a:latin typeface="Times New Roman" panose="02020603050405020304" pitchFamily="18" charset="0"/>
                <a:cs typeface="Times New Roman" panose="02020603050405020304" pitchFamily="18" charset="0"/>
              </a:rPr>
              <a:t>Кф</a:t>
            </a:r>
            <a:r>
              <a:rPr lang="ru-RU" sz="4000" dirty="0">
                <a:latin typeface="Times New Roman" panose="02020603050405020304" pitchFamily="18" charset="0"/>
                <a:cs typeface="Times New Roman" panose="02020603050405020304" pitchFamily="18" charset="0"/>
              </a:rPr>
              <a:t> в породах определяется в </a:t>
            </a:r>
            <a:r>
              <a:rPr lang="ru-RU" sz="4000" dirty="0" err="1">
                <a:latin typeface="Times New Roman" panose="02020603050405020304" pitchFamily="18" charset="0"/>
                <a:cs typeface="Times New Roman" panose="02020603050405020304" pitchFamily="18" charset="0"/>
              </a:rPr>
              <a:t>грунтоведческих</a:t>
            </a:r>
            <a:r>
              <a:rPr lang="ru-RU" sz="4000" dirty="0">
                <a:latin typeface="Times New Roman" panose="02020603050405020304" pitchFamily="18" charset="0"/>
                <a:cs typeface="Times New Roman" panose="02020603050405020304" pitchFamily="18" charset="0"/>
              </a:rPr>
              <a:t> лабораториях с помощью приборов, может так же устанавливаться в полевых условиях в массивах ненарушенных грунтов.</a:t>
            </a:r>
          </a:p>
          <a:p>
            <a:endParaRPr lang="ru-RU" dirty="0"/>
          </a:p>
        </p:txBody>
      </p:sp>
    </p:spTree>
    <p:extLst>
      <p:ext uri="{BB962C8B-B14F-4D97-AF65-F5344CB8AC3E}">
        <p14:creationId xmlns:p14="http://schemas.microsoft.com/office/powerpoint/2010/main" val="102823245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74BCB658-83E3-4BBB-9177-E76E632D393B}"/>
              </a:ext>
            </a:extLst>
          </p:cNvPr>
          <p:cNvSpPr>
            <a:spLocks noGrp="1"/>
          </p:cNvSpPr>
          <p:nvPr>
            <p:ph type="title"/>
          </p:nvPr>
        </p:nvSpPr>
        <p:spPr/>
        <p:txBody>
          <a:bodyPr>
            <a:normAutofit fontScale="90000"/>
          </a:bodyPr>
          <a:lstStyle/>
          <a:p>
            <a:r>
              <a:rPr lang="ru-RU" dirty="0">
                <a:latin typeface="Times New Roman" panose="02020603050405020304" pitchFamily="18" charset="0"/>
                <a:cs typeface="Times New Roman" panose="02020603050405020304" pitchFamily="18" charset="0"/>
              </a:rPr>
              <a:t>Ориентировочные значения коэффициента фильтрации</a:t>
            </a:r>
            <a:br>
              <a:rPr lang="ru-RU" dirty="0"/>
            </a:br>
            <a:endParaRPr lang="ru-RU" dirty="0"/>
          </a:p>
        </p:txBody>
      </p:sp>
      <p:pic>
        <p:nvPicPr>
          <p:cNvPr id="5" name="Объект 4">
            <a:extLst>
              <a:ext uri="{FF2B5EF4-FFF2-40B4-BE49-F238E27FC236}">
                <a16:creationId xmlns:a16="http://schemas.microsoft.com/office/drawing/2014/main" id="{114DCA3D-D9E6-4218-ABDF-3E5650F1C544}"/>
              </a:ext>
            </a:extLst>
          </p:cNvPr>
          <p:cNvPicPr>
            <a:picLocks noGrp="1" noChangeAspect="1"/>
          </p:cNvPicPr>
          <p:nvPr>
            <p:ph idx="1"/>
          </p:nvPr>
        </p:nvPicPr>
        <p:blipFill>
          <a:blip r:embed="rId2"/>
          <a:stretch>
            <a:fillRect/>
          </a:stretch>
        </p:blipFill>
        <p:spPr>
          <a:xfrm>
            <a:off x="1089891" y="1930400"/>
            <a:ext cx="10418618" cy="3241964"/>
          </a:xfrm>
        </p:spPr>
      </p:pic>
    </p:spTree>
    <p:extLst>
      <p:ext uri="{BB962C8B-B14F-4D97-AF65-F5344CB8AC3E}">
        <p14:creationId xmlns:p14="http://schemas.microsoft.com/office/powerpoint/2010/main" val="278182944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5648BC5-ED08-4ED5-8950-3A755C8E34C6}"/>
              </a:ext>
            </a:extLst>
          </p:cNvPr>
          <p:cNvSpPr>
            <a:spLocks noGrp="1"/>
          </p:cNvSpPr>
          <p:nvPr>
            <p:ph type="title"/>
          </p:nvPr>
        </p:nvSpPr>
        <p:spPr/>
        <p:txBody>
          <a:bodyPr/>
          <a:lstStyle/>
          <a:p>
            <a:endParaRPr lang="ru-RU"/>
          </a:p>
        </p:txBody>
      </p:sp>
      <p:sp>
        <p:nvSpPr>
          <p:cNvPr id="3" name="Объект 2">
            <a:extLst>
              <a:ext uri="{FF2B5EF4-FFF2-40B4-BE49-F238E27FC236}">
                <a16:creationId xmlns:a16="http://schemas.microsoft.com/office/drawing/2014/main" id="{A4CE3476-10A2-4B44-95F8-143227CA3F8D}"/>
              </a:ext>
            </a:extLst>
          </p:cNvPr>
          <p:cNvSpPr>
            <a:spLocks noGrp="1"/>
          </p:cNvSpPr>
          <p:nvPr>
            <p:ph idx="1"/>
          </p:nvPr>
        </p:nvSpPr>
        <p:spPr/>
        <p:txBody>
          <a:bodyPr>
            <a:normAutofit fontScale="92500" lnSpcReduction="20000"/>
          </a:bodyPr>
          <a:lstStyle/>
          <a:p>
            <a:pPr marL="0" indent="0">
              <a:buNone/>
            </a:pPr>
            <a:r>
              <a:rPr lang="ru-RU" sz="5400" dirty="0">
                <a:latin typeface="Times New Roman" panose="02020603050405020304" pitchFamily="18" charset="0"/>
                <a:cs typeface="Times New Roman" panose="02020603050405020304" pitchFamily="18" charset="0"/>
              </a:rPr>
              <a:t>Коэффициент фильтрации, по существу, является численным выражением скорости фильтрации, которая характерна для той или иной породы.</a:t>
            </a:r>
          </a:p>
          <a:p>
            <a:endParaRPr lang="ru-RU" dirty="0"/>
          </a:p>
        </p:txBody>
      </p:sp>
    </p:spTree>
    <p:extLst>
      <p:ext uri="{BB962C8B-B14F-4D97-AF65-F5344CB8AC3E}">
        <p14:creationId xmlns:p14="http://schemas.microsoft.com/office/powerpoint/2010/main" val="392630775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5532DF38-8063-4C71-89FF-A59B7A602C68}"/>
              </a:ext>
            </a:extLst>
          </p:cNvPr>
          <p:cNvSpPr>
            <a:spLocks noGrp="1"/>
          </p:cNvSpPr>
          <p:nvPr>
            <p:ph type="title"/>
          </p:nvPr>
        </p:nvSpPr>
        <p:spPr/>
        <p:txBody>
          <a:bodyPr>
            <a:normAutofit fontScale="90000"/>
          </a:bodyPr>
          <a:lstStyle/>
          <a:p>
            <a:pPr marL="342900" lvl="0" indent="-342900">
              <a:lnSpc>
                <a:spcPct val="107000"/>
              </a:lnSpc>
              <a:spcAft>
                <a:spcPts val="800"/>
              </a:spcAft>
            </a:pPr>
            <a:r>
              <a:rPr lang="ru-RU" sz="4400" dirty="0">
                <a:effectLst/>
                <a:latin typeface="Times New Roman" panose="02020603050405020304" pitchFamily="18" charset="0"/>
                <a:ea typeface="Calibri" panose="020F0502020204030204" pitchFamily="34" charset="0"/>
                <a:cs typeface="Times New Roman" panose="02020603050405020304" pitchFamily="18" charset="0"/>
              </a:rPr>
              <a:t>5. Условия залегания, распространения и гидравлические особенности грунтовых  вод.</a:t>
            </a:r>
            <a:br>
              <a:rPr lang="ru-RU" sz="3600" dirty="0">
                <a:effectLst/>
                <a:latin typeface="Calibri" panose="020F0502020204030204" pitchFamily="34" charset="0"/>
                <a:ea typeface="Calibri" panose="020F0502020204030204" pitchFamily="34" charset="0"/>
                <a:cs typeface="Times New Roman" panose="02020603050405020304" pitchFamily="18" charset="0"/>
              </a:rPr>
            </a:br>
            <a:endParaRPr lang="ru-RU" dirty="0"/>
          </a:p>
        </p:txBody>
      </p:sp>
      <p:sp>
        <p:nvSpPr>
          <p:cNvPr id="3" name="Объект 2">
            <a:extLst>
              <a:ext uri="{FF2B5EF4-FFF2-40B4-BE49-F238E27FC236}">
                <a16:creationId xmlns:a16="http://schemas.microsoft.com/office/drawing/2014/main" id="{3819E6A1-537A-4EE3-B31D-29D8104D0D73}"/>
              </a:ext>
            </a:extLst>
          </p:cNvPr>
          <p:cNvSpPr>
            <a:spLocks noGrp="1"/>
          </p:cNvSpPr>
          <p:nvPr>
            <p:ph idx="1"/>
          </p:nvPr>
        </p:nvSpPr>
        <p:spPr/>
        <p:txBody>
          <a:bodyPr>
            <a:normAutofit fontScale="77500" lnSpcReduction="20000"/>
          </a:bodyPr>
          <a:lstStyle/>
          <a:p>
            <a:pPr marL="0" indent="0">
              <a:buNone/>
            </a:pPr>
            <a:r>
              <a:rPr lang="ru-RU" sz="3200" dirty="0">
                <a:latin typeface="Times New Roman" panose="02020603050405020304" pitchFamily="18" charset="0"/>
                <a:cs typeface="Times New Roman" panose="02020603050405020304" pitchFamily="18" charset="0"/>
              </a:rPr>
              <a:t>Питание грунтовых вод осуществляется:</a:t>
            </a:r>
          </a:p>
          <a:p>
            <a:r>
              <a:rPr lang="ru-RU" sz="3200" dirty="0">
                <a:latin typeface="Times New Roman" panose="02020603050405020304" pitchFamily="18" charset="0"/>
                <a:cs typeface="Times New Roman" panose="02020603050405020304" pitchFamily="18" charset="0"/>
              </a:rPr>
              <a:t> через зону аэрации за счет инфильтрации атмосферных осадков (дождевых, талых и паводковых вод) по всей площади их</a:t>
            </a:r>
          </a:p>
          <a:p>
            <a:pPr marL="0" indent="0">
              <a:buNone/>
            </a:pPr>
            <a:r>
              <a:rPr lang="ru-RU" sz="3200" dirty="0">
                <a:latin typeface="Times New Roman" panose="02020603050405020304" pitchFamily="18" charset="0"/>
                <a:cs typeface="Times New Roman" panose="02020603050405020304" pitchFamily="18" charset="0"/>
              </a:rPr>
              <a:t>распространения;</a:t>
            </a:r>
          </a:p>
          <a:p>
            <a:r>
              <a:rPr lang="ru-RU" sz="3200" dirty="0">
                <a:latin typeface="Times New Roman" panose="02020603050405020304" pitchFamily="18" charset="0"/>
                <a:cs typeface="Times New Roman" panose="02020603050405020304" pitchFamily="18" charset="0"/>
              </a:rPr>
              <a:t> конденсирующейся влаги в зоне аэрации;</a:t>
            </a:r>
          </a:p>
          <a:p>
            <a:r>
              <a:rPr lang="ru-RU" sz="3200" dirty="0">
                <a:latin typeface="Times New Roman" panose="02020603050405020304" pitchFamily="18" charset="0"/>
                <a:cs typeface="Times New Roman" panose="02020603050405020304" pitchFamily="18" charset="0"/>
              </a:rPr>
              <a:t> поглощения поверхностных вод;</a:t>
            </a:r>
          </a:p>
          <a:p>
            <a:r>
              <a:rPr lang="ru-RU" sz="3200" dirty="0">
                <a:latin typeface="Times New Roman" panose="02020603050405020304" pitchFamily="18" charset="0"/>
                <a:cs typeface="Times New Roman" panose="02020603050405020304" pitchFamily="18" charset="0"/>
              </a:rPr>
              <a:t> восходящей фильтрации из нижележащих горизонтов;</a:t>
            </a:r>
          </a:p>
          <a:p>
            <a:r>
              <a:rPr lang="ru-RU" sz="3200" dirty="0">
                <a:latin typeface="Times New Roman" panose="02020603050405020304" pitchFamily="18" charset="0"/>
                <a:cs typeface="Times New Roman" panose="02020603050405020304" pitchFamily="18" charset="0"/>
              </a:rPr>
              <a:t>искусственного питания грунтовых вод.</a:t>
            </a:r>
          </a:p>
          <a:p>
            <a:endParaRPr lang="ru-RU" dirty="0"/>
          </a:p>
        </p:txBody>
      </p:sp>
    </p:spTree>
    <p:extLst>
      <p:ext uri="{BB962C8B-B14F-4D97-AF65-F5344CB8AC3E}">
        <p14:creationId xmlns:p14="http://schemas.microsoft.com/office/powerpoint/2010/main" val="366727814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37F16A0-CA00-45A1-8E8E-E4236373674C}"/>
              </a:ext>
            </a:extLst>
          </p:cNvPr>
          <p:cNvSpPr>
            <a:spLocks noGrp="1"/>
          </p:cNvSpPr>
          <p:nvPr>
            <p:ph type="title"/>
          </p:nvPr>
        </p:nvSpPr>
        <p:spPr/>
        <p:txBody>
          <a:bodyPr/>
          <a:lstStyle/>
          <a:p>
            <a:endParaRPr lang="ru-RU"/>
          </a:p>
        </p:txBody>
      </p:sp>
      <p:pic>
        <p:nvPicPr>
          <p:cNvPr id="5" name="Объект 4">
            <a:extLst>
              <a:ext uri="{FF2B5EF4-FFF2-40B4-BE49-F238E27FC236}">
                <a16:creationId xmlns:a16="http://schemas.microsoft.com/office/drawing/2014/main" id="{66ED7495-29D6-4CCF-9AE1-90731867BE0B}"/>
              </a:ext>
            </a:extLst>
          </p:cNvPr>
          <p:cNvPicPr>
            <a:picLocks noGrp="1" noChangeAspect="1"/>
          </p:cNvPicPr>
          <p:nvPr>
            <p:ph idx="1"/>
          </p:nvPr>
        </p:nvPicPr>
        <p:blipFill>
          <a:blip r:embed="rId2"/>
          <a:stretch>
            <a:fillRect/>
          </a:stretch>
        </p:blipFill>
        <p:spPr>
          <a:xfrm>
            <a:off x="1754909" y="923636"/>
            <a:ext cx="8497455" cy="5495637"/>
          </a:xfrm>
        </p:spPr>
      </p:pic>
    </p:spTree>
    <p:extLst>
      <p:ext uri="{BB962C8B-B14F-4D97-AF65-F5344CB8AC3E}">
        <p14:creationId xmlns:p14="http://schemas.microsoft.com/office/powerpoint/2010/main" val="361900963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30FCDFD-9E4D-4BF8-BCDB-F56BEA36A53E}"/>
              </a:ext>
            </a:extLst>
          </p:cNvPr>
          <p:cNvSpPr>
            <a:spLocks noGrp="1"/>
          </p:cNvSpPr>
          <p:nvPr>
            <p:ph type="title"/>
          </p:nvPr>
        </p:nvSpPr>
        <p:spPr/>
        <p:txBody>
          <a:bodyPr/>
          <a:lstStyle/>
          <a:p>
            <a:endParaRPr lang="ru-RU"/>
          </a:p>
        </p:txBody>
      </p:sp>
      <p:sp>
        <p:nvSpPr>
          <p:cNvPr id="3" name="Объект 2">
            <a:extLst>
              <a:ext uri="{FF2B5EF4-FFF2-40B4-BE49-F238E27FC236}">
                <a16:creationId xmlns:a16="http://schemas.microsoft.com/office/drawing/2014/main" id="{6AFC402F-3782-48C0-9A7C-CCD5E750A7BC}"/>
              </a:ext>
            </a:extLst>
          </p:cNvPr>
          <p:cNvSpPr>
            <a:spLocks noGrp="1"/>
          </p:cNvSpPr>
          <p:nvPr>
            <p:ph idx="1"/>
          </p:nvPr>
        </p:nvSpPr>
        <p:spPr/>
        <p:txBody>
          <a:bodyPr>
            <a:normAutofit fontScale="85000" lnSpcReduction="10000"/>
          </a:bodyPr>
          <a:lstStyle/>
          <a:p>
            <a:pPr marL="0" indent="0">
              <a:buNone/>
            </a:pPr>
            <a:r>
              <a:rPr lang="ru-RU" sz="3200" dirty="0">
                <a:latin typeface="Times New Roman" panose="02020603050405020304" pitchFamily="18" charset="0"/>
                <a:cs typeface="Times New Roman" panose="02020603050405020304" pitchFamily="18" charset="0"/>
              </a:rPr>
              <a:t>Разгрузка грунтовых вод осуществляется в виде:</a:t>
            </a:r>
          </a:p>
          <a:p>
            <a:r>
              <a:rPr lang="ru-RU" sz="3200" dirty="0">
                <a:latin typeface="Times New Roman" panose="02020603050405020304" pitchFamily="18" charset="0"/>
                <a:cs typeface="Times New Roman" panose="02020603050405020304" pitchFamily="18" charset="0"/>
              </a:rPr>
              <a:t>родников,</a:t>
            </a:r>
          </a:p>
          <a:p>
            <a:r>
              <a:rPr lang="ru-RU" sz="3200" dirty="0">
                <a:latin typeface="Times New Roman" panose="02020603050405020304" pitchFamily="18" charset="0"/>
                <a:cs typeface="Times New Roman" panose="02020603050405020304" pitchFamily="18" charset="0"/>
              </a:rPr>
              <a:t>фильтрацией в русла рек или дно водоемов при наличии гидравлической связи грунтовых и поверхностных вод,</a:t>
            </a:r>
          </a:p>
          <a:p>
            <a:r>
              <a:rPr lang="ru-RU" sz="3200" dirty="0">
                <a:latin typeface="Times New Roman" panose="02020603050405020304" pitchFamily="18" charset="0"/>
                <a:cs typeface="Times New Roman" panose="02020603050405020304" pitchFamily="18" charset="0"/>
              </a:rPr>
              <a:t>путем испарения,</a:t>
            </a:r>
          </a:p>
          <a:p>
            <a:r>
              <a:rPr lang="ru-RU" sz="3200" dirty="0">
                <a:latin typeface="Times New Roman" panose="02020603050405020304" pitchFamily="18" charset="0"/>
                <a:cs typeface="Times New Roman" panose="02020603050405020304" pitchFamily="18" charset="0"/>
              </a:rPr>
              <a:t>перетеканием в нижележащие водоносные горизонты,</a:t>
            </a:r>
          </a:p>
          <a:p>
            <a:r>
              <a:rPr lang="ru-RU" sz="3200" dirty="0">
                <a:latin typeface="Times New Roman" panose="02020603050405020304" pitchFamily="18" charset="0"/>
                <a:cs typeface="Times New Roman" panose="02020603050405020304" pitchFamily="18" charset="0"/>
              </a:rPr>
              <a:t> искусственным путем.</a:t>
            </a:r>
          </a:p>
          <a:p>
            <a:endParaRPr lang="ru-RU" dirty="0"/>
          </a:p>
        </p:txBody>
      </p:sp>
    </p:spTree>
    <p:extLst>
      <p:ext uri="{BB962C8B-B14F-4D97-AF65-F5344CB8AC3E}">
        <p14:creationId xmlns:p14="http://schemas.microsoft.com/office/powerpoint/2010/main" val="37867201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46E32BB0-F9AC-497D-9B8F-153842226DC9}"/>
              </a:ext>
            </a:extLst>
          </p:cNvPr>
          <p:cNvSpPr>
            <a:spLocks noGrp="1"/>
          </p:cNvSpPr>
          <p:nvPr>
            <p:ph type="title"/>
          </p:nvPr>
        </p:nvSpPr>
        <p:spPr/>
        <p:txBody>
          <a:bodyPr/>
          <a:lstStyle/>
          <a:p>
            <a:endParaRPr lang="ru-RU"/>
          </a:p>
        </p:txBody>
      </p:sp>
      <p:sp>
        <p:nvSpPr>
          <p:cNvPr id="3" name="Объект 2">
            <a:extLst>
              <a:ext uri="{FF2B5EF4-FFF2-40B4-BE49-F238E27FC236}">
                <a16:creationId xmlns:a16="http://schemas.microsoft.com/office/drawing/2014/main" id="{3006E10C-B54B-40E9-A1FD-C1D0170CB117}"/>
              </a:ext>
            </a:extLst>
          </p:cNvPr>
          <p:cNvSpPr>
            <a:spLocks noGrp="1"/>
          </p:cNvSpPr>
          <p:nvPr>
            <p:ph idx="1"/>
          </p:nvPr>
        </p:nvSpPr>
        <p:spPr/>
        <p:txBody>
          <a:bodyPr>
            <a:normAutofit lnSpcReduction="10000"/>
          </a:bodyPr>
          <a:lstStyle/>
          <a:p>
            <a:r>
              <a:rPr lang="ru-RU" sz="2400" dirty="0">
                <a:latin typeface="Times New Roman" panose="02020603050405020304" pitchFamily="18" charset="0"/>
                <a:cs typeface="Times New Roman" panose="02020603050405020304" pitchFamily="18" charset="0"/>
              </a:rPr>
              <a:t>Подземные воды весьма разнообразны по химическому составу, температуре, происхождению, назначению и т. д. </a:t>
            </a:r>
            <a:r>
              <a:rPr lang="ru-RU" sz="2400" b="1" i="1" u="sng" dirty="0">
                <a:latin typeface="Times New Roman" panose="02020603050405020304" pitchFamily="18" charset="0"/>
                <a:cs typeface="Times New Roman" panose="02020603050405020304" pitchFamily="18" charset="0"/>
              </a:rPr>
              <a:t>По общему содержанию растворенных солей</a:t>
            </a:r>
            <a:r>
              <a:rPr lang="ru-RU" sz="2400" i="1" u="sng" dirty="0">
                <a:latin typeface="Times New Roman" panose="02020603050405020304" pitchFamily="18" charset="0"/>
                <a:cs typeface="Times New Roman" panose="02020603050405020304" pitchFamily="18" charset="0"/>
              </a:rPr>
              <a:t> они делятся на четыре группы: пресные, солоноватые, соленые и рассолы. Пресные воды содержат менее 1 г/л растворенных солей; солоноватые воды - от 1 до 10 г/л; соленые - от 10 до 50 г/л; рассолы - более 50 г/л. </a:t>
            </a:r>
            <a:endParaRPr lang="ru-RU" sz="2400" dirty="0">
              <a:latin typeface="Times New Roman" panose="02020603050405020304" pitchFamily="18" charset="0"/>
              <a:cs typeface="Times New Roman" panose="02020603050405020304" pitchFamily="18" charset="0"/>
            </a:endParaRPr>
          </a:p>
          <a:p>
            <a:r>
              <a:rPr lang="ru-RU" sz="2400" i="1" u="sng" dirty="0">
                <a:latin typeface="Times New Roman" panose="02020603050405020304" pitchFamily="18" charset="0"/>
                <a:cs typeface="Times New Roman" panose="02020603050405020304" pitchFamily="18" charset="0"/>
              </a:rPr>
              <a:t> </a:t>
            </a:r>
            <a:r>
              <a:rPr lang="ru-RU" sz="2400" b="1" i="1" u="sng" dirty="0">
                <a:latin typeface="Times New Roman" panose="02020603050405020304" pitchFamily="18" charset="0"/>
                <a:cs typeface="Times New Roman" panose="02020603050405020304" pitchFamily="18" charset="0"/>
              </a:rPr>
              <a:t>По химическому составу растворенных солей </a:t>
            </a:r>
            <a:r>
              <a:rPr lang="ru-RU" sz="2400" i="1" u="sng" dirty="0">
                <a:latin typeface="Times New Roman" panose="02020603050405020304" pitchFamily="18" charset="0"/>
                <a:cs typeface="Times New Roman" panose="02020603050405020304" pitchFamily="18" charset="0"/>
              </a:rPr>
              <a:t>подземные воды делятся на гидрокарбонатные, сульфатные, хлоридные и сложного состава </a:t>
            </a:r>
            <a:endParaRPr lang="ru-RU" sz="2400" dirty="0">
              <a:latin typeface="Times New Roman" panose="02020603050405020304" pitchFamily="18" charset="0"/>
              <a:cs typeface="Times New Roman" panose="02020603050405020304" pitchFamily="18" charset="0"/>
            </a:endParaRPr>
          </a:p>
          <a:p>
            <a:endParaRPr lang="ru-RU" dirty="0"/>
          </a:p>
        </p:txBody>
      </p:sp>
    </p:spTree>
    <p:extLst>
      <p:ext uri="{BB962C8B-B14F-4D97-AF65-F5344CB8AC3E}">
        <p14:creationId xmlns:p14="http://schemas.microsoft.com/office/powerpoint/2010/main" val="23419129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9CD1E381-283F-46CF-8F32-E820F16F4A93}"/>
              </a:ext>
            </a:extLst>
          </p:cNvPr>
          <p:cNvSpPr>
            <a:spLocks noGrp="1"/>
          </p:cNvSpPr>
          <p:nvPr>
            <p:ph type="title"/>
          </p:nvPr>
        </p:nvSpPr>
        <p:spPr/>
        <p:txBody>
          <a:bodyPr/>
          <a:lstStyle/>
          <a:p>
            <a:endParaRPr lang="ru-RU"/>
          </a:p>
        </p:txBody>
      </p:sp>
      <p:sp>
        <p:nvSpPr>
          <p:cNvPr id="3" name="Объект 2">
            <a:extLst>
              <a:ext uri="{FF2B5EF4-FFF2-40B4-BE49-F238E27FC236}">
                <a16:creationId xmlns:a16="http://schemas.microsoft.com/office/drawing/2014/main" id="{5CBDD33A-50F7-4356-B278-1135C8FA72B8}"/>
              </a:ext>
            </a:extLst>
          </p:cNvPr>
          <p:cNvSpPr>
            <a:spLocks noGrp="1"/>
          </p:cNvSpPr>
          <p:nvPr>
            <p:ph idx="1"/>
          </p:nvPr>
        </p:nvSpPr>
        <p:spPr/>
        <p:txBody>
          <a:bodyPr>
            <a:noAutofit/>
          </a:bodyPr>
          <a:lstStyle/>
          <a:p>
            <a:pPr marL="0" indent="0">
              <a:buNone/>
            </a:pPr>
            <a:r>
              <a:rPr lang="ru-RU" sz="4000" i="1" u="sng" dirty="0">
                <a:latin typeface="Times New Roman" panose="02020603050405020304" pitchFamily="18" charset="0"/>
                <a:cs typeface="Times New Roman" panose="02020603050405020304" pitchFamily="18" charset="0"/>
              </a:rPr>
              <a:t>Воды, имеющие лечебное значение, называются </a:t>
            </a:r>
            <a:r>
              <a:rPr lang="ru-RU" sz="4000" b="1" i="1" u="sng" dirty="0">
                <a:latin typeface="Times New Roman" panose="02020603050405020304" pitchFamily="18" charset="0"/>
                <a:cs typeface="Times New Roman" panose="02020603050405020304" pitchFamily="18" charset="0"/>
              </a:rPr>
              <a:t>минеральными.</a:t>
            </a:r>
            <a:r>
              <a:rPr lang="ru-RU" sz="4000" dirty="0">
                <a:latin typeface="Times New Roman" panose="02020603050405020304" pitchFamily="18" charset="0"/>
                <a:cs typeface="Times New Roman" panose="02020603050405020304" pitchFamily="18" charset="0"/>
              </a:rPr>
              <a:t> Минеральные воды выходят на поверхность в виде источников или выводятся на поверхность искусственно с помощью буровых скважин.</a:t>
            </a:r>
          </a:p>
        </p:txBody>
      </p:sp>
    </p:spTree>
    <p:extLst>
      <p:ext uri="{BB962C8B-B14F-4D97-AF65-F5344CB8AC3E}">
        <p14:creationId xmlns:p14="http://schemas.microsoft.com/office/powerpoint/2010/main" val="22976269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1E28EB0-CAF2-44A7-A39D-013D0A3DCF6F}"/>
              </a:ext>
            </a:extLst>
          </p:cNvPr>
          <p:cNvSpPr>
            <a:spLocks noGrp="1"/>
          </p:cNvSpPr>
          <p:nvPr>
            <p:ph type="title"/>
          </p:nvPr>
        </p:nvSpPr>
        <p:spPr/>
        <p:txBody>
          <a:bodyPr/>
          <a:lstStyle/>
          <a:p>
            <a:r>
              <a:rPr lang="ru-RU" dirty="0">
                <a:latin typeface="Times New Roman" panose="02020603050405020304" pitchFamily="18" charset="0"/>
                <a:cs typeface="Times New Roman" panose="02020603050405020304" pitchFamily="18" charset="0"/>
              </a:rPr>
              <a:t>По условиям залегания выделяют следующие типы подземных вод: </a:t>
            </a:r>
          </a:p>
        </p:txBody>
      </p:sp>
      <p:sp>
        <p:nvSpPr>
          <p:cNvPr id="3" name="Объект 2">
            <a:extLst>
              <a:ext uri="{FF2B5EF4-FFF2-40B4-BE49-F238E27FC236}">
                <a16:creationId xmlns:a16="http://schemas.microsoft.com/office/drawing/2014/main" id="{8662D448-05C9-4217-9DB5-87FFCBA3C2FA}"/>
              </a:ext>
            </a:extLst>
          </p:cNvPr>
          <p:cNvSpPr>
            <a:spLocks noGrp="1"/>
          </p:cNvSpPr>
          <p:nvPr>
            <p:ph idx="1"/>
          </p:nvPr>
        </p:nvSpPr>
        <p:spPr/>
        <p:txBody>
          <a:bodyPr/>
          <a:lstStyle/>
          <a:p>
            <a:r>
              <a:rPr lang="ru-RU" sz="4000" dirty="0"/>
              <a:t> </a:t>
            </a:r>
            <a:r>
              <a:rPr lang="ru-RU" sz="4800" dirty="0">
                <a:latin typeface="Times New Roman" panose="02020603050405020304" pitchFamily="18" charset="0"/>
                <a:cs typeface="Times New Roman" panose="02020603050405020304" pitchFamily="18" charset="0"/>
              </a:rPr>
              <a:t>почвенные; </a:t>
            </a:r>
          </a:p>
          <a:p>
            <a:r>
              <a:rPr lang="ru-RU" sz="4800" dirty="0">
                <a:latin typeface="Times New Roman" panose="02020603050405020304" pitchFamily="18" charset="0"/>
                <a:cs typeface="Times New Roman" panose="02020603050405020304" pitchFamily="18" charset="0"/>
              </a:rPr>
              <a:t> верховодка;</a:t>
            </a:r>
          </a:p>
          <a:p>
            <a:r>
              <a:rPr lang="ru-RU" sz="4800" dirty="0">
                <a:latin typeface="Times New Roman" panose="02020603050405020304" pitchFamily="18" charset="0"/>
                <a:cs typeface="Times New Roman" panose="02020603050405020304" pitchFamily="18" charset="0"/>
              </a:rPr>
              <a:t> грунтовые;</a:t>
            </a:r>
          </a:p>
          <a:p>
            <a:r>
              <a:rPr lang="ru-RU" sz="4800" dirty="0">
                <a:latin typeface="Times New Roman" panose="02020603050405020304" pitchFamily="18" charset="0"/>
                <a:cs typeface="Times New Roman" panose="02020603050405020304" pitchFamily="18" charset="0"/>
              </a:rPr>
              <a:t> межпластовые.</a:t>
            </a:r>
          </a:p>
          <a:p>
            <a:pPr marL="0" indent="0">
              <a:buNone/>
            </a:pPr>
            <a:endParaRPr lang="ru-RU" sz="4000" dirty="0"/>
          </a:p>
          <a:p>
            <a:endParaRPr lang="ru-RU" dirty="0"/>
          </a:p>
        </p:txBody>
      </p:sp>
    </p:spTree>
    <p:extLst>
      <p:ext uri="{BB962C8B-B14F-4D97-AF65-F5344CB8AC3E}">
        <p14:creationId xmlns:p14="http://schemas.microsoft.com/office/powerpoint/2010/main" val="19725576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5742ECBF-79FF-41EA-955A-7BECC3F1B204}"/>
              </a:ext>
            </a:extLst>
          </p:cNvPr>
          <p:cNvSpPr>
            <a:spLocks noGrp="1"/>
          </p:cNvSpPr>
          <p:nvPr>
            <p:ph type="title"/>
          </p:nvPr>
        </p:nvSpPr>
        <p:spPr/>
        <p:txBody>
          <a:bodyPr/>
          <a:lstStyle/>
          <a:p>
            <a:endParaRPr lang="ru-RU" dirty="0"/>
          </a:p>
        </p:txBody>
      </p:sp>
      <p:sp>
        <p:nvSpPr>
          <p:cNvPr id="3" name="Объект 2">
            <a:extLst>
              <a:ext uri="{FF2B5EF4-FFF2-40B4-BE49-F238E27FC236}">
                <a16:creationId xmlns:a16="http://schemas.microsoft.com/office/drawing/2014/main" id="{7AEAFD10-B35E-4B05-A175-A6CC151653C2}"/>
              </a:ext>
            </a:extLst>
          </p:cNvPr>
          <p:cNvSpPr>
            <a:spLocks noGrp="1"/>
          </p:cNvSpPr>
          <p:nvPr>
            <p:ph idx="1"/>
          </p:nvPr>
        </p:nvSpPr>
        <p:spPr/>
        <p:txBody>
          <a:bodyPr>
            <a:normAutofit fontScale="77500" lnSpcReduction="20000"/>
          </a:bodyPr>
          <a:lstStyle/>
          <a:p>
            <a:pPr marL="0" indent="0">
              <a:buNone/>
            </a:pPr>
            <a:r>
              <a:rPr lang="ru-RU" sz="3000" b="1" i="1" u="sng" dirty="0">
                <a:latin typeface="Times New Roman" panose="02020603050405020304" pitchFamily="18" charset="0"/>
                <a:cs typeface="Times New Roman" panose="02020603050405020304" pitchFamily="18" charset="0"/>
              </a:rPr>
              <a:t>Почвенные воды</a:t>
            </a:r>
            <a:r>
              <a:rPr lang="ru-RU" sz="3000" b="1" dirty="0">
                <a:latin typeface="Times New Roman" panose="02020603050405020304" pitchFamily="18" charset="0"/>
                <a:cs typeface="Times New Roman" panose="02020603050405020304" pitchFamily="18" charset="0"/>
              </a:rPr>
              <a:t> </a:t>
            </a:r>
            <a:r>
              <a:rPr lang="ru-RU" sz="3000" dirty="0">
                <a:latin typeface="Times New Roman" panose="02020603050405020304" pitchFamily="18" charset="0"/>
                <a:cs typeface="Times New Roman" panose="02020603050405020304" pitchFamily="18" charset="0"/>
              </a:rPr>
              <a:t>располагаются у поверхности и заполняют пустоты в почве. Влага, содержащаяся в почвенном слое, называется почвенными водами. Передвигаются они под действием молекулярных, капиллярных сил и сил тяжести. </a:t>
            </a:r>
          </a:p>
          <a:p>
            <a:pPr marL="0" indent="0">
              <a:buNone/>
            </a:pPr>
            <a:r>
              <a:rPr lang="ru-RU" sz="3000" dirty="0">
                <a:latin typeface="Times New Roman" panose="02020603050405020304" pitchFamily="18" charset="0"/>
                <a:cs typeface="Times New Roman" panose="02020603050405020304" pitchFamily="18" charset="0"/>
              </a:rPr>
              <a:t>В поясе аэрации выделяют 3 слоя почвенных вод:</a:t>
            </a:r>
          </a:p>
          <a:p>
            <a:r>
              <a:rPr lang="ru-RU" sz="3000" dirty="0">
                <a:latin typeface="Times New Roman" panose="02020603050405020304" pitchFamily="18" charset="0"/>
                <a:cs typeface="Times New Roman" panose="02020603050405020304" pitchFamily="18" charset="0"/>
              </a:rPr>
              <a:t>1. почвенный горизонт переменной влажности - корнеобитаемый слой. В нем совершается обмен влагой между атмосферой, почвой и растениями.</a:t>
            </a:r>
          </a:p>
          <a:p>
            <a:r>
              <a:rPr lang="ru-RU" sz="3000" dirty="0">
                <a:latin typeface="Times New Roman" panose="02020603050405020304" pitchFamily="18" charset="0"/>
                <a:cs typeface="Times New Roman" panose="02020603050405020304" pitchFamily="18" charset="0"/>
              </a:rPr>
              <a:t>2. подпочвенный горизонт, часто сюда «промокание» не доходит и он остается «сухим».</a:t>
            </a:r>
          </a:p>
          <a:p>
            <a:r>
              <a:rPr lang="ru-RU" sz="3000" dirty="0">
                <a:latin typeface="Times New Roman" panose="02020603050405020304" pitchFamily="18" charset="0"/>
                <a:cs typeface="Times New Roman" panose="02020603050405020304" pitchFamily="18" charset="0"/>
              </a:rPr>
              <a:t>3. горизонт капиллярной влаги - капиллярная кайма.</a:t>
            </a:r>
          </a:p>
          <a:p>
            <a:pPr marL="0" indent="0">
              <a:buNone/>
            </a:pPr>
            <a:endParaRPr lang="ru-RU" dirty="0"/>
          </a:p>
        </p:txBody>
      </p:sp>
    </p:spTree>
    <p:extLst>
      <p:ext uri="{BB962C8B-B14F-4D97-AF65-F5344CB8AC3E}">
        <p14:creationId xmlns:p14="http://schemas.microsoft.com/office/powerpoint/2010/main" val="16678357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7420081-3A21-4CAC-A6C8-AC78860647F1}"/>
              </a:ext>
            </a:extLst>
          </p:cNvPr>
          <p:cNvSpPr>
            <a:spLocks noGrp="1"/>
          </p:cNvSpPr>
          <p:nvPr>
            <p:ph type="title"/>
          </p:nvPr>
        </p:nvSpPr>
        <p:spPr/>
        <p:txBody>
          <a:bodyPr/>
          <a:lstStyle/>
          <a:p>
            <a:endParaRPr lang="ru-RU" dirty="0"/>
          </a:p>
        </p:txBody>
      </p:sp>
      <p:sp>
        <p:nvSpPr>
          <p:cNvPr id="3" name="Объект 2">
            <a:extLst>
              <a:ext uri="{FF2B5EF4-FFF2-40B4-BE49-F238E27FC236}">
                <a16:creationId xmlns:a16="http://schemas.microsoft.com/office/drawing/2014/main" id="{D2E12356-20B8-4D18-86C9-0CFA67521699}"/>
              </a:ext>
            </a:extLst>
          </p:cNvPr>
          <p:cNvSpPr>
            <a:spLocks noGrp="1"/>
          </p:cNvSpPr>
          <p:nvPr>
            <p:ph idx="1"/>
          </p:nvPr>
        </p:nvSpPr>
        <p:spPr/>
        <p:txBody>
          <a:bodyPr>
            <a:normAutofit fontScale="92500" lnSpcReduction="10000"/>
          </a:bodyPr>
          <a:lstStyle/>
          <a:p>
            <a:r>
              <a:rPr lang="ru-RU" sz="4400" b="1" i="1" u="sng" dirty="0">
                <a:latin typeface="Times New Roman" panose="02020603050405020304" pitchFamily="18" charset="0"/>
                <a:cs typeface="Times New Roman" panose="02020603050405020304" pitchFamily="18" charset="0"/>
              </a:rPr>
              <a:t>Верховодка</a:t>
            </a:r>
            <a:r>
              <a:rPr lang="ru-RU" sz="4400" b="1" dirty="0">
                <a:latin typeface="Times New Roman" panose="02020603050405020304" pitchFamily="18" charset="0"/>
                <a:cs typeface="Times New Roman" panose="02020603050405020304" pitchFamily="18" charset="0"/>
              </a:rPr>
              <a:t> </a:t>
            </a:r>
            <a:r>
              <a:rPr lang="ru-RU" sz="4400" dirty="0">
                <a:latin typeface="Times New Roman" panose="02020603050405020304" pitchFamily="18" charset="0"/>
                <a:cs typeface="Times New Roman" panose="02020603050405020304" pitchFamily="18" charset="0"/>
              </a:rPr>
              <a:t> - временное скопление подземных вод в </a:t>
            </a:r>
            <a:r>
              <a:rPr lang="ru-RU" sz="4400" dirty="0" err="1">
                <a:latin typeface="Times New Roman" panose="02020603050405020304" pitchFamily="18" charset="0"/>
                <a:cs typeface="Times New Roman" panose="02020603050405020304" pitchFamily="18" charset="0"/>
              </a:rPr>
              <a:t>близповерхностном</a:t>
            </a:r>
            <a:r>
              <a:rPr lang="ru-RU" sz="4400" dirty="0">
                <a:latin typeface="Times New Roman" panose="02020603050405020304" pitchFamily="18" charset="0"/>
                <a:cs typeface="Times New Roman" panose="02020603050405020304" pitchFamily="18" charset="0"/>
              </a:rPr>
              <a:t> слое водоносных отложений в пределах зоны аэрации, лежащих на линзовидном, выклинивающемся </a:t>
            </a:r>
            <a:r>
              <a:rPr lang="ru-RU" sz="4400" dirty="0" err="1">
                <a:latin typeface="Times New Roman" panose="02020603050405020304" pitchFamily="18" charset="0"/>
                <a:cs typeface="Times New Roman" panose="02020603050405020304" pitchFamily="18" charset="0"/>
              </a:rPr>
              <a:t>водоупоре</a:t>
            </a:r>
            <a:r>
              <a:rPr lang="ru-RU" sz="4400" dirty="0">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13089912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054E4C77-BBE9-4E2E-8F4A-F5062853F641}"/>
              </a:ext>
            </a:extLst>
          </p:cNvPr>
          <p:cNvSpPr>
            <a:spLocks noGrp="1"/>
          </p:cNvSpPr>
          <p:nvPr>
            <p:ph type="title"/>
          </p:nvPr>
        </p:nvSpPr>
        <p:spPr/>
        <p:txBody>
          <a:bodyPr/>
          <a:lstStyle/>
          <a:p>
            <a:endParaRPr lang="ru-RU" dirty="0"/>
          </a:p>
        </p:txBody>
      </p:sp>
      <p:sp>
        <p:nvSpPr>
          <p:cNvPr id="3" name="Объект 2">
            <a:extLst>
              <a:ext uri="{FF2B5EF4-FFF2-40B4-BE49-F238E27FC236}">
                <a16:creationId xmlns:a16="http://schemas.microsoft.com/office/drawing/2014/main" id="{284B414F-64BE-4138-BA1D-0B5DA4AEE258}"/>
              </a:ext>
            </a:extLst>
          </p:cNvPr>
          <p:cNvSpPr>
            <a:spLocks noGrp="1"/>
          </p:cNvSpPr>
          <p:nvPr>
            <p:ph idx="1"/>
          </p:nvPr>
        </p:nvSpPr>
        <p:spPr/>
        <p:txBody>
          <a:bodyPr>
            <a:noAutofit/>
          </a:bodyPr>
          <a:lstStyle/>
          <a:p>
            <a:r>
              <a:rPr lang="ru-RU" sz="2800" b="1" dirty="0">
                <a:latin typeface="Times New Roman" panose="02020603050405020304" pitchFamily="18" charset="0"/>
                <a:cs typeface="Times New Roman" panose="02020603050405020304" pitchFamily="18" charset="0"/>
              </a:rPr>
              <a:t>Верховодка</a:t>
            </a:r>
            <a:r>
              <a:rPr lang="ru-RU" sz="2800" dirty="0">
                <a:latin typeface="Times New Roman" panose="02020603050405020304" pitchFamily="18" charset="0"/>
                <a:cs typeface="Times New Roman" panose="02020603050405020304" pitchFamily="18" charset="0"/>
              </a:rPr>
              <a:t> - безнапорные подземные воды, залегающие наиболее близко к земной поверхности и не имеющие сплошного распространения. Образуются за счёт инфильтрации атмосферных и поверхностных вод, задержанных непроницаемыми или слабо проницаемыми выклинивающимися пластами и линзами, а также в результате конденсации водяных паров в горных породах. Характеризуются сезонностью существования: в засушливое время они нередко исчезают, а в периоды дождей и интенсивного снеготаяния возникают вновь. </a:t>
            </a:r>
          </a:p>
        </p:txBody>
      </p:sp>
    </p:spTree>
    <p:extLst>
      <p:ext uri="{BB962C8B-B14F-4D97-AF65-F5344CB8AC3E}">
        <p14:creationId xmlns:p14="http://schemas.microsoft.com/office/powerpoint/2010/main" val="3672824401"/>
      </p:ext>
    </p:extLst>
  </p:cSld>
  <p:clrMapOvr>
    <a:masterClrMapping/>
  </p:clrMapOvr>
</p:sld>
</file>

<file path=ppt/theme/theme1.xml><?xml version="1.0" encoding="utf-8"?>
<a:theme xmlns:a="http://schemas.openxmlformats.org/drawingml/2006/main" name="Легкий дым">
  <a:themeElements>
    <a:clrScheme name="Легкий дым">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Легкий дым">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Легкий дым">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210</TotalTime>
  <Words>1665</Words>
  <Application>Microsoft Office PowerPoint</Application>
  <PresentationFormat>Широкоэкранный</PresentationFormat>
  <Paragraphs>92</Paragraphs>
  <Slides>36</Slides>
  <Notes>0</Notes>
  <HiddenSlides>0</HiddenSlides>
  <MMClips>0</MMClips>
  <ScaleCrop>false</ScaleCrop>
  <HeadingPairs>
    <vt:vector size="6" baseType="variant">
      <vt:variant>
        <vt:lpstr>Использованные шрифты</vt:lpstr>
      </vt:variant>
      <vt:variant>
        <vt:i4>5</vt:i4>
      </vt:variant>
      <vt:variant>
        <vt:lpstr>Тема</vt:lpstr>
      </vt:variant>
      <vt:variant>
        <vt:i4>1</vt:i4>
      </vt:variant>
      <vt:variant>
        <vt:lpstr>Заголовки слайдов</vt:lpstr>
      </vt:variant>
      <vt:variant>
        <vt:i4>36</vt:i4>
      </vt:variant>
    </vt:vector>
  </HeadingPairs>
  <TitlesOfParts>
    <vt:vector size="42" baseType="lpstr">
      <vt:lpstr>Arial</vt:lpstr>
      <vt:lpstr>Calibri</vt:lpstr>
      <vt:lpstr>Century Gothic</vt:lpstr>
      <vt:lpstr>Times New Roman</vt:lpstr>
      <vt:lpstr>Wingdings 3</vt:lpstr>
      <vt:lpstr>Легкий дым</vt:lpstr>
      <vt:lpstr>Подземные воды</vt:lpstr>
      <vt:lpstr>Презентация PowerPoint</vt:lpstr>
      <vt:lpstr>Классификация, режим и движение подземных вод.  </vt:lpstr>
      <vt:lpstr>Презентация PowerPoint</vt:lpstr>
      <vt:lpstr>Презентация PowerPoint</vt:lpstr>
      <vt:lpstr>По условиям залегания выделяют следующие типы подземных вод: </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Типы подземных вод: 1 - почвенные; 2 - верховодка; 3 - грунтовые; 4 ~ межпластовые; 5 - водонепроницаемый горизонт; 6 - водопроницаемый горизонт</vt:lpstr>
      <vt:lpstr>Ламинарное и турбулентное движение подземных вод </vt:lpstr>
      <vt:lpstr>Презентация PowerPoint</vt:lpstr>
      <vt:lpstr>2. Виды вод в грунтах</vt:lpstr>
      <vt:lpstr>Презентация PowerPoint</vt:lpstr>
      <vt:lpstr>Презентация PowerPoint</vt:lpstr>
      <vt:lpstr>Презентация PowerPoint</vt:lpstr>
      <vt:lpstr>Презентация PowerPoint</vt:lpstr>
      <vt:lpstr>Презентация PowerPoint</vt:lpstr>
      <vt:lpstr>3. Водные свойства грунтов.  </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4. Понятие о коэффициенте фильтрации грунтов. </vt:lpstr>
      <vt:lpstr>Презентация PowerPoint</vt:lpstr>
      <vt:lpstr>Презентация PowerPoint</vt:lpstr>
      <vt:lpstr>Ориентировочные значения коэффициента фильтрации </vt:lpstr>
      <vt:lpstr>Презентация PowerPoint</vt:lpstr>
      <vt:lpstr>5. Условия залегания, распространения и гидравлические особенности грунтовых  вод. </vt:lpstr>
      <vt:lpstr>Презентация PowerPoint</vt:lpstr>
      <vt:lpstr>Презентация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Подземные воды</dc:title>
  <dc:creator>Марина</dc:creator>
  <cp:lastModifiedBy>Марина</cp:lastModifiedBy>
  <cp:revision>7</cp:revision>
  <dcterms:created xsi:type="dcterms:W3CDTF">2024-10-18T16:10:19Z</dcterms:created>
  <dcterms:modified xsi:type="dcterms:W3CDTF">2024-10-18T19:41:53Z</dcterms:modified>
</cp:coreProperties>
</file>