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8" r:id="rId2"/>
    <p:sldId id="260" r:id="rId3"/>
    <p:sldId id="261" r:id="rId4"/>
    <p:sldId id="262" r:id="rId5"/>
    <p:sldId id="263" r:id="rId6"/>
    <p:sldId id="272" r:id="rId7"/>
    <p:sldId id="274" r:id="rId8"/>
    <p:sldId id="266" r:id="rId9"/>
    <p:sldId id="267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2A830-EB23-4C3E-8AD2-DF45083CB58F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D650C-ADDE-4628-92D9-E4146590AE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24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A4252D1C-3760-4374-BFFA-7F1F6101A5E8}" type="slidenum">
              <a:rPr lang="ru-RU"/>
              <a:t>1</a:t>
            </a:fld>
            <a:endParaRPr lang="ru-RU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C6B3247-4846-4465-8128-BF4D64261925}" type="slidenum">
              <a:rPr lang="ru-RU"/>
              <a:t>12</a:t>
            </a:fld>
            <a:endParaRPr lang="ru-RU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E532613-F8AB-4BB2-B3CB-0037AA31A124}" type="slidenum">
              <a:rPr lang="ru-RU"/>
              <a:t>2</a:t>
            </a:fld>
            <a:endParaRPr lang="ru-RU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76399EF-354A-42FB-AF01-91A1AF89DAC9}" type="slidenum">
              <a:rPr lang="ru-RU"/>
              <a:t>3</a:t>
            </a:fld>
            <a:endParaRPr lang="ru-RU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ACAF33F2-A014-4BD5-BF4D-633D1805D453}" type="slidenum">
              <a:rPr lang="ru-RU"/>
              <a:t>4</a:t>
            </a:fld>
            <a:endParaRPr lang="ru-RU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8D7EAD7-FA78-46EE-9349-645CACA1FCAA}" type="slidenum">
              <a:rPr lang="ru-RU"/>
              <a:t>5</a:t>
            </a:fld>
            <a:endParaRPr lang="ru-RU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07D5BEC-607F-412F-99FF-F735285C309A}" type="slidenum">
              <a:rPr lang="ru-RU"/>
              <a:t>8</a:t>
            </a:fld>
            <a:endParaRPr lang="ru-RU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3A204B3-314A-4AC1-96AD-BA11CE6C94A4}" type="slidenum">
              <a:rPr lang="ru-RU"/>
              <a:t>9</a:t>
            </a:fld>
            <a:endParaRPr lang="ru-RU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BBC2EFD-2DF5-4A0E-8070-E1A9AF6CE9D5}" type="slidenum">
              <a:rPr lang="ru-RU"/>
              <a:t>10</a:t>
            </a:fld>
            <a:endParaRPr lang="ru-RU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9D7022C6-68AE-4C91-9477-13F43CD185C2}" type="slidenum">
              <a:rPr lang="ru-RU"/>
              <a:t>11</a:t>
            </a:fld>
            <a:endParaRPr lang="ru-RU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1694-B58F-4875-A8FD-D0862FF0B404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573B94-46D0-47AF-920C-07A324FF5A2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1694-B58F-4875-A8FD-D0862FF0B404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3B94-46D0-47AF-920C-07A324FF5A2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B573B94-46D0-47AF-920C-07A324FF5A2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1694-B58F-4875-A8FD-D0862FF0B404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1694-B58F-4875-A8FD-D0862FF0B404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B573B94-46D0-47AF-920C-07A324FF5A2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1694-B58F-4875-A8FD-D0862FF0B404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573B94-46D0-47AF-920C-07A324FF5A2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B191694-B58F-4875-A8FD-D0862FF0B404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73B94-46D0-47AF-920C-07A324FF5A2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1694-B58F-4875-A8FD-D0862FF0B404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B573B94-46D0-47AF-920C-07A324FF5A27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1694-B58F-4875-A8FD-D0862FF0B404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B573B94-46D0-47AF-920C-07A324FF5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1694-B58F-4875-A8FD-D0862FF0B404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573B94-46D0-47AF-920C-07A324FF5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573B94-46D0-47AF-920C-07A324FF5A27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91694-B58F-4875-A8FD-D0862FF0B404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B573B94-46D0-47AF-920C-07A324FF5A2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B191694-B58F-4875-A8FD-D0862FF0B404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B191694-B58F-4875-A8FD-D0862FF0B404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573B94-46D0-47AF-920C-07A324FF5A2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 panose="05000000000000000000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 panose="05000000000000000000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142844" y="277813"/>
            <a:ext cx="8543956" cy="865171"/>
          </a:xfrm>
        </p:spPr>
        <p:txBody>
          <a:bodyPr/>
          <a:lstStyle/>
          <a:p>
            <a:r>
              <a:rPr lang="ru-RU" dirty="0"/>
              <a:t>Прямоугольная система координат</a:t>
            </a:r>
          </a:p>
        </p:txBody>
      </p:sp>
      <p:pic>
        <p:nvPicPr>
          <p:cNvPr id="58370" name="Picture 2" descr="http://www.testmath.com.ua/(S(0aue35ndqol3cg55rgaryweu)A(0hlim-I6zwEkAAAAM2ExMDI2MjItZTUyZi00YzBmLTlkNWMtM2I1ZWEyOTIwMGZiqWBsAonnVT1fLQX7rmsuI-AeIAw1))/Images/topic7/5_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2428868"/>
            <a:ext cx="2928938" cy="3071813"/>
          </a:xfrm>
          <a:prstGeom prst="rect">
            <a:avLst/>
          </a:prstGeom>
          <a:noFill/>
        </p:spPr>
      </p:pic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0" y="1443022"/>
            <a:ext cx="5943600" cy="541497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92075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buNone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Если через точку пространства проведены три попарно перпендикулярные прямые, на каждой из них выбрано направление и выбрана единица измерения отрезков, то говорят, что задана </a:t>
            </a:r>
            <a:r>
              <a:rPr kumimoji="0" lang="ru-RU" sz="2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прямоугольная система координат в пространстве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baseline="30000" dirty="0" smtClean="0"/>
              <a:t>0</a:t>
            </a:r>
            <a:r>
              <a:rPr lang="ru-RU" dirty="0" smtClean="0"/>
              <a:t>. Каждая координата суммы двух или более векторов равна сумме соответствующих координат этих векторов. Другими словами, если </a:t>
            </a:r>
            <a:br>
              <a:rPr lang="ru-RU" dirty="0" smtClean="0"/>
            </a:br>
            <a:r>
              <a:rPr lang="en-US" dirty="0" smtClean="0"/>
              <a:t>a</a:t>
            </a:r>
            <a:r>
              <a:rPr lang="ru-RU" dirty="0" smtClean="0"/>
              <a:t> {х</a:t>
            </a:r>
            <a:r>
              <a:rPr lang="ru-RU" baseline="-25000" dirty="0" smtClean="0"/>
              <a:t>1</a:t>
            </a:r>
            <a:r>
              <a:rPr lang="ru-RU" dirty="0" smtClean="0"/>
              <a:t>, у</a:t>
            </a:r>
            <a:r>
              <a:rPr lang="ru-RU" baseline="-25000" dirty="0" smtClean="0"/>
              <a:t>1</a:t>
            </a:r>
            <a:r>
              <a:rPr lang="ru-RU" dirty="0" smtClean="0"/>
              <a:t>, </a:t>
            </a:r>
            <a:r>
              <a:rPr lang="en-US" dirty="0" smtClean="0"/>
              <a:t>z</a:t>
            </a:r>
            <a:r>
              <a:rPr lang="ru-RU" baseline="-25000" dirty="0" smtClean="0"/>
              <a:t>1</a:t>
            </a:r>
            <a:r>
              <a:rPr lang="ru-RU" dirty="0" smtClean="0"/>
              <a:t>} и </a:t>
            </a:r>
            <a:r>
              <a:rPr lang="en-US" dirty="0" smtClean="0"/>
              <a:t>b</a:t>
            </a:r>
            <a:r>
              <a:rPr lang="ru-RU" dirty="0" smtClean="0"/>
              <a:t>{х</a:t>
            </a:r>
            <a:r>
              <a:rPr lang="ru-RU" baseline="-25000" dirty="0" smtClean="0"/>
              <a:t>2</a:t>
            </a:r>
            <a:r>
              <a:rPr lang="ru-RU" dirty="0" smtClean="0"/>
              <a:t>, у</a:t>
            </a:r>
            <a:r>
              <a:rPr lang="ru-RU" baseline="-25000" dirty="0" smtClean="0"/>
              <a:t>2</a:t>
            </a:r>
            <a:r>
              <a:rPr lang="ru-RU" dirty="0" smtClean="0"/>
              <a:t>, </a:t>
            </a:r>
            <a:r>
              <a:rPr lang="en-US" dirty="0" smtClean="0"/>
              <a:t>z</a:t>
            </a:r>
            <a:r>
              <a:rPr lang="ru-RU" baseline="-25000" dirty="0" smtClean="0"/>
              <a:t>2</a:t>
            </a:r>
            <a:r>
              <a:rPr lang="ru-RU" dirty="0" smtClean="0"/>
              <a:t>} — данные векторы, то вектор </a:t>
            </a:r>
            <a:r>
              <a:rPr lang="en-US" dirty="0" smtClean="0"/>
              <a:t>a</a:t>
            </a:r>
            <a:r>
              <a:rPr lang="ru-RU" dirty="0" smtClean="0"/>
              <a:t>+</a:t>
            </a:r>
            <a:r>
              <a:rPr lang="en-US" dirty="0" smtClean="0"/>
              <a:t>b</a:t>
            </a:r>
            <a:r>
              <a:rPr lang="ru-RU" dirty="0" smtClean="0"/>
              <a:t> имеет координаты </a:t>
            </a:r>
            <a:br>
              <a:rPr lang="ru-RU" dirty="0" smtClean="0"/>
            </a:br>
            <a:r>
              <a:rPr lang="ru-RU" dirty="0" smtClean="0"/>
              <a:t>{х</a:t>
            </a:r>
            <a:r>
              <a:rPr lang="ru-RU" baseline="-25000" dirty="0" smtClean="0"/>
              <a:t>1</a:t>
            </a:r>
            <a:r>
              <a:rPr lang="ru-RU" dirty="0" smtClean="0"/>
              <a:t>+х</a:t>
            </a:r>
            <a:r>
              <a:rPr lang="ru-RU" baseline="-25000" dirty="0" smtClean="0"/>
              <a:t>2</a:t>
            </a:r>
            <a:r>
              <a:rPr lang="ru-RU" dirty="0" smtClean="0"/>
              <a:t>, у</a:t>
            </a:r>
            <a:r>
              <a:rPr lang="ru-RU" baseline="-25000" dirty="0" smtClean="0"/>
              <a:t>1</a:t>
            </a:r>
            <a:r>
              <a:rPr lang="ru-RU" dirty="0" smtClean="0"/>
              <a:t> + у</a:t>
            </a:r>
            <a:r>
              <a:rPr lang="ru-RU" baseline="-25000" dirty="0" smtClean="0"/>
              <a:t>2</a:t>
            </a:r>
            <a:r>
              <a:rPr lang="ru-RU" dirty="0" smtClean="0"/>
              <a:t>, </a:t>
            </a:r>
            <a:r>
              <a:rPr lang="en-US" dirty="0" smtClean="0"/>
              <a:t>z</a:t>
            </a:r>
            <a:r>
              <a:rPr lang="ru-RU" baseline="-25000" dirty="0" smtClean="0"/>
              <a:t>1</a:t>
            </a:r>
            <a:r>
              <a:rPr lang="ru-RU" dirty="0" smtClean="0"/>
              <a:t> + </a:t>
            </a:r>
            <a:r>
              <a:rPr lang="en-US" dirty="0" smtClean="0"/>
              <a:t>z</a:t>
            </a:r>
            <a:r>
              <a:rPr lang="ru-RU" baseline="-25000" dirty="0" smtClean="0"/>
              <a:t>2</a:t>
            </a:r>
            <a:r>
              <a:rPr lang="ru-RU" dirty="0" smtClean="0"/>
              <a:t>}.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35842" name="Picture 2" descr="http://mathprofi.ru/d/vektory_dlya_chainikov_clip_image19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3286124"/>
            <a:ext cx="3371850" cy="34480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</a:t>
            </a:r>
            <a:r>
              <a:rPr lang="ru-RU" baseline="30000" dirty="0" smtClean="0"/>
              <a:t>0</a:t>
            </a:r>
            <a:r>
              <a:rPr lang="ru-RU" dirty="0" smtClean="0"/>
              <a:t>. Каждая координата разности двух векторов равна разности соответствующих координат этих векторов. Другими словами, если </a:t>
            </a:r>
            <a:br>
              <a:rPr lang="ru-RU" dirty="0" smtClean="0"/>
            </a:br>
            <a:r>
              <a:rPr lang="en-US" dirty="0"/>
              <a:t>a</a:t>
            </a:r>
            <a:r>
              <a:rPr lang="ru-RU" dirty="0" smtClean="0"/>
              <a:t> {х</a:t>
            </a:r>
            <a:r>
              <a:rPr lang="ru-RU" baseline="-25000" dirty="0" smtClean="0"/>
              <a:t>1</a:t>
            </a:r>
            <a:r>
              <a:rPr lang="ru-RU" dirty="0" smtClean="0"/>
              <a:t>, </a:t>
            </a:r>
            <a:r>
              <a:rPr lang="en-US" dirty="0" smtClean="0"/>
              <a:t>y</a:t>
            </a:r>
            <a:r>
              <a:rPr lang="ru-RU" baseline="-25000" dirty="0" smtClean="0"/>
              <a:t>1</a:t>
            </a:r>
            <a:r>
              <a:rPr lang="ru-RU" dirty="0" smtClean="0"/>
              <a:t>, </a:t>
            </a:r>
            <a:r>
              <a:rPr lang="en-US" dirty="0" smtClean="0"/>
              <a:t>z</a:t>
            </a:r>
            <a:r>
              <a:rPr lang="ru-RU" baseline="-25000" dirty="0" smtClean="0"/>
              <a:t>1</a:t>
            </a:r>
            <a:r>
              <a:rPr lang="ru-RU" dirty="0" smtClean="0"/>
              <a:t>} и </a:t>
            </a:r>
            <a:r>
              <a:rPr lang="en-US" dirty="0" smtClean="0"/>
              <a:t>b</a:t>
            </a:r>
            <a:r>
              <a:rPr lang="ru-RU" dirty="0" smtClean="0"/>
              <a:t>{х</a:t>
            </a:r>
            <a:r>
              <a:rPr lang="ru-RU" baseline="-25000" dirty="0" smtClean="0"/>
              <a:t>2</a:t>
            </a:r>
            <a:r>
              <a:rPr lang="ru-RU" dirty="0" smtClean="0"/>
              <a:t> у</a:t>
            </a:r>
            <a:r>
              <a:rPr lang="ru-RU" baseline="-25000" dirty="0" smtClean="0"/>
              <a:t>2</a:t>
            </a:r>
            <a:r>
              <a:rPr lang="ru-RU" dirty="0" smtClean="0"/>
              <a:t>; </a:t>
            </a:r>
            <a:r>
              <a:rPr lang="en-US" dirty="0" smtClean="0"/>
              <a:t>z</a:t>
            </a:r>
            <a:r>
              <a:rPr lang="ru-RU" baseline="-25000" dirty="0" smtClean="0"/>
              <a:t>2</a:t>
            </a:r>
            <a:r>
              <a:rPr lang="ru-RU" dirty="0" smtClean="0"/>
              <a:t>} — данные векторы, то вектор </a:t>
            </a:r>
            <a:r>
              <a:rPr lang="en-US" dirty="0"/>
              <a:t>a</a:t>
            </a:r>
            <a:r>
              <a:rPr lang="ru-RU" dirty="0" smtClean="0"/>
              <a:t> - </a:t>
            </a:r>
            <a:r>
              <a:rPr lang="en-US" dirty="0" smtClean="0"/>
              <a:t>b </a:t>
            </a:r>
            <a:r>
              <a:rPr lang="ru-RU" dirty="0" smtClean="0"/>
              <a:t>имеет координаты </a:t>
            </a:r>
            <a:br>
              <a:rPr lang="ru-RU" dirty="0" smtClean="0"/>
            </a:br>
            <a:r>
              <a:rPr lang="ru-RU" dirty="0" smtClean="0"/>
              <a:t>{х</a:t>
            </a:r>
            <a:r>
              <a:rPr lang="ru-RU" baseline="-25000" dirty="0" smtClean="0"/>
              <a:t>1</a:t>
            </a:r>
            <a:r>
              <a:rPr lang="ru-RU" dirty="0" smtClean="0"/>
              <a:t>- х</a:t>
            </a:r>
            <a:r>
              <a:rPr lang="ru-RU" baseline="-25000" dirty="0" smtClean="0"/>
              <a:t>2</a:t>
            </a:r>
            <a:r>
              <a:rPr lang="ru-RU" dirty="0" smtClean="0"/>
              <a:t>, </a:t>
            </a:r>
            <a:r>
              <a:rPr lang="en-US" dirty="0" smtClean="0"/>
              <a:t>y</a:t>
            </a:r>
            <a:r>
              <a:rPr lang="ru-RU" baseline="-25000" dirty="0" smtClean="0"/>
              <a:t>1</a:t>
            </a:r>
            <a:r>
              <a:rPr lang="ru-RU" dirty="0" smtClean="0"/>
              <a:t> - </a:t>
            </a:r>
            <a:r>
              <a:rPr lang="en-US" dirty="0" smtClean="0"/>
              <a:t>y</a:t>
            </a:r>
            <a:r>
              <a:rPr lang="ru-RU" baseline="-25000" dirty="0" smtClean="0"/>
              <a:t>2</a:t>
            </a:r>
            <a:r>
              <a:rPr lang="ru-RU" dirty="0" smtClean="0"/>
              <a:t>, </a:t>
            </a:r>
            <a:r>
              <a:rPr lang="en-US" dirty="0" smtClean="0"/>
              <a:t>z</a:t>
            </a:r>
            <a:r>
              <a:rPr lang="ru-RU" baseline="-25000" dirty="0" smtClean="0"/>
              <a:t>1</a:t>
            </a:r>
            <a:r>
              <a:rPr lang="ru-RU" dirty="0" smtClean="0"/>
              <a:t> - </a:t>
            </a:r>
            <a:r>
              <a:rPr lang="en-US" dirty="0" smtClean="0"/>
              <a:t>z</a:t>
            </a:r>
            <a:r>
              <a:rPr lang="ru-RU" baseline="-25000" dirty="0" smtClean="0"/>
              <a:t>2</a:t>
            </a:r>
            <a:r>
              <a:rPr lang="ru-RU" dirty="0" smtClean="0"/>
              <a:t>}.</a:t>
            </a:r>
            <a:endParaRPr lang="ru-RU" dirty="0"/>
          </a:p>
        </p:txBody>
      </p:sp>
      <p:pic>
        <p:nvPicPr>
          <p:cNvPr id="33794" name="Picture 2" descr="http://data.cyclowiki.org/images/1/14/%D0%92%D0%95%D0%9A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4143380"/>
            <a:ext cx="5915025" cy="2400301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733432"/>
              </p:ext>
            </p:extLst>
          </p:nvPr>
        </p:nvGraphicFramePr>
        <p:xfrm>
          <a:off x="3000364" y="4178024"/>
          <a:ext cx="792088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 a-b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</a:t>
            </a:r>
            <a:r>
              <a:rPr lang="ru-RU" baseline="30000" dirty="0" smtClean="0"/>
              <a:t>0</a:t>
            </a:r>
            <a:r>
              <a:rPr lang="ru-RU" dirty="0" smtClean="0"/>
              <a:t>. Каждая координата произведения вектора на число равна произведению соответствующей координаты вектора на это число.</a:t>
            </a:r>
            <a:br>
              <a:rPr lang="ru-RU" dirty="0" smtClean="0"/>
            </a:br>
            <a:r>
              <a:rPr lang="ru-RU" dirty="0" smtClean="0"/>
              <a:t> Другими словами, если </a:t>
            </a:r>
            <a:br>
              <a:rPr lang="ru-RU" dirty="0" smtClean="0"/>
            </a:br>
            <a:r>
              <a:rPr lang="ru-RU" dirty="0" smtClean="0"/>
              <a:t>а {</a:t>
            </a:r>
            <a:r>
              <a:rPr lang="ru-RU" dirty="0" err="1" smtClean="0"/>
              <a:t>х</a:t>
            </a:r>
            <a:r>
              <a:rPr lang="ru-RU" dirty="0" smtClean="0"/>
              <a:t>; у; </a:t>
            </a:r>
            <a:r>
              <a:rPr lang="ru-RU" dirty="0" err="1" smtClean="0"/>
              <a:t>х</a:t>
            </a:r>
            <a:r>
              <a:rPr lang="ru-RU" dirty="0" smtClean="0"/>
              <a:t>} — данный вектор, </a:t>
            </a:r>
            <a:r>
              <a:rPr lang="ru-RU" dirty="0" err="1" smtClean="0"/>
              <a:t>α </a:t>
            </a:r>
            <a:r>
              <a:rPr lang="ru-RU" dirty="0" smtClean="0"/>
              <a:t>— данное число, то вектор </a:t>
            </a:r>
            <a:r>
              <a:rPr lang="ru-RU" dirty="0" err="1" smtClean="0"/>
              <a:t>α</a:t>
            </a:r>
            <a:r>
              <a:rPr lang="en-US" dirty="0" smtClean="0"/>
              <a:t>a</a:t>
            </a:r>
            <a:r>
              <a:rPr lang="ru-RU" dirty="0" smtClean="0"/>
              <a:t> имеет координаты {</a:t>
            </a:r>
            <a:r>
              <a:rPr lang="ru-RU" dirty="0" err="1" smtClean="0"/>
              <a:t>αх</a:t>
            </a:r>
            <a:r>
              <a:rPr lang="ru-RU" dirty="0" smtClean="0"/>
              <a:t>; </a:t>
            </a:r>
            <a:r>
              <a:rPr lang="ru-RU" dirty="0" err="1" smtClean="0"/>
              <a:t>αу</a:t>
            </a:r>
            <a:r>
              <a:rPr lang="ru-RU" dirty="0" smtClean="0"/>
              <a:t>; </a:t>
            </a:r>
            <a:r>
              <a:rPr lang="ru-RU" dirty="0" err="1" smtClean="0"/>
              <a:t>α</a:t>
            </a:r>
            <a:r>
              <a:rPr lang="en-US" dirty="0" smtClean="0"/>
              <a:t>z</a:t>
            </a:r>
            <a:r>
              <a:rPr lang="ru-RU" dirty="0" smtClean="0"/>
              <a:t>).</a:t>
            </a:r>
            <a:endParaRPr lang="ru-RU" dirty="0"/>
          </a:p>
        </p:txBody>
      </p:sp>
      <p:pic>
        <p:nvPicPr>
          <p:cNvPr id="31746" name="Picture 2" descr="http://mathprofi.ru/d/vektory_dlya_chainikov_clip_image06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4143380"/>
            <a:ext cx="2606040" cy="26231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52400" y="1500174"/>
            <a:ext cx="4419600" cy="5357826"/>
          </a:xfrm>
        </p:spPr>
        <p:txBody>
          <a:bodyPr>
            <a:normAutofit/>
          </a:bodyPr>
          <a:lstStyle/>
          <a:p>
            <a:pPr marL="92075" indent="0" algn="ctr">
              <a:buFont typeface="Wingdings" panose="05000000000000000000" pitchFamily="2" charset="2"/>
              <a:buNone/>
              <a:tabLst>
                <a:tab pos="0" algn="l"/>
              </a:tabLst>
            </a:pPr>
            <a:r>
              <a:rPr lang="ru-RU" sz="2600" dirty="0" smtClean="0"/>
              <a:t>Прямые, </a:t>
            </a:r>
            <a:r>
              <a:rPr lang="ru-RU" sz="2600" dirty="0"/>
              <a:t>с выбранными на них </a:t>
            </a:r>
            <a:r>
              <a:rPr lang="ru-RU" sz="2600" dirty="0" smtClean="0"/>
              <a:t>направлениями, </a:t>
            </a:r>
            <a:r>
              <a:rPr lang="ru-RU" sz="2600" dirty="0"/>
              <a:t>называются </a:t>
            </a:r>
            <a:r>
              <a:rPr lang="ru-RU" sz="2600" b="1" u="sng" dirty="0"/>
              <a:t>осями координат</a:t>
            </a:r>
            <a:r>
              <a:rPr lang="ru-RU" sz="2600" dirty="0"/>
              <a:t>, а их общая точка — </a:t>
            </a:r>
            <a:r>
              <a:rPr lang="ru-RU" sz="2600" b="1" u="sng" dirty="0"/>
              <a:t>началом координат</a:t>
            </a:r>
            <a:r>
              <a:rPr lang="ru-RU" sz="2600" dirty="0"/>
              <a:t>. Она обозначается обычно буквой О. Оси координат обозначаются так: Ох, </a:t>
            </a:r>
            <a:r>
              <a:rPr lang="ru-RU" sz="2600" dirty="0" err="1"/>
              <a:t>Оу</a:t>
            </a:r>
            <a:r>
              <a:rPr lang="ru-RU" sz="2600" dirty="0"/>
              <a:t>, О</a:t>
            </a:r>
            <a:r>
              <a:rPr lang="en-US" sz="2600" dirty="0"/>
              <a:t>z</a:t>
            </a:r>
            <a:r>
              <a:rPr lang="ru-RU" sz="2600" dirty="0"/>
              <a:t> — и имеют названия: ось абсцисс, ось ординат, ось аппликат. </a:t>
            </a:r>
          </a:p>
        </p:txBody>
      </p:sp>
      <p:pic>
        <p:nvPicPr>
          <p:cNvPr id="15367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 l="3816" t="1571" r="3612" b="87"/>
          <a:stretch>
            <a:fillRect/>
          </a:stretch>
        </p:blipFill>
        <p:spPr>
          <a:xfrm>
            <a:off x="5572132" y="1785926"/>
            <a:ext cx="3304309" cy="4038600"/>
          </a:xfrm>
          <a:noFill/>
        </p:spPr>
      </p:pic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142844" y="277813"/>
            <a:ext cx="8543956" cy="865171"/>
          </a:xfrm>
        </p:spPr>
        <p:txBody>
          <a:bodyPr/>
          <a:lstStyle/>
          <a:p>
            <a:r>
              <a:rPr lang="ru-RU" dirty="0"/>
              <a:t>Прямоугольная система координат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>
          <a:xfrm>
            <a:off x="142844" y="277813"/>
            <a:ext cx="8543956" cy="865171"/>
          </a:xfrm>
        </p:spPr>
        <p:txBody>
          <a:bodyPr/>
          <a:lstStyle/>
          <a:p>
            <a:r>
              <a:rPr lang="ru-RU" dirty="0"/>
              <a:t>Прямоугольная система координат</a:t>
            </a:r>
          </a:p>
        </p:txBody>
      </p:sp>
      <p:sp>
        <p:nvSpPr>
          <p:cNvPr id="52226" name="AutoShape 2" descr="http://festival.1september.ru/articles/310452/Image56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ru-RU" sz="2400" dirty="0" smtClean="0"/>
              <a:t>Вся система координат обозначается Оху</a:t>
            </a:r>
            <a:r>
              <a:rPr lang="en-US" sz="2400" dirty="0" smtClean="0"/>
              <a:t>z</a:t>
            </a:r>
            <a:r>
              <a:rPr lang="ru-RU" sz="2400" dirty="0" smtClean="0"/>
              <a:t>. </a:t>
            </a:r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ru-RU" sz="2400" dirty="0" smtClean="0"/>
              <a:t>Плоскости, проходящие соответственно через оси координат Ох и </a:t>
            </a:r>
            <a:r>
              <a:rPr lang="ru-RU" sz="2400" dirty="0" err="1" smtClean="0"/>
              <a:t>Оу</a:t>
            </a:r>
            <a:r>
              <a:rPr lang="ru-RU" sz="2400" dirty="0" smtClean="0"/>
              <a:t>, </a:t>
            </a:r>
            <a:r>
              <a:rPr lang="ru-RU" sz="2400" dirty="0" err="1" smtClean="0"/>
              <a:t>Оу</a:t>
            </a:r>
            <a:r>
              <a:rPr lang="ru-RU" sz="2400" dirty="0" smtClean="0"/>
              <a:t> </a:t>
            </a:r>
            <a:r>
              <a:rPr lang="ru-RU" sz="2400" dirty="0" err="1" smtClean="0"/>
              <a:t>и</a:t>
            </a:r>
            <a:r>
              <a:rPr lang="ru-RU" sz="2400" dirty="0" smtClean="0"/>
              <a:t> О</a:t>
            </a:r>
            <a:r>
              <a:rPr lang="en-US" sz="2400" dirty="0" smtClean="0"/>
              <a:t>z</a:t>
            </a:r>
            <a:r>
              <a:rPr lang="ru-RU" sz="2400" dirty="0" smtClean="0"/>
              <a:t>, О</a:t>
            </a:r>
            <a:r>
              <a:rPr lang="en-US" sz="2400" dirty="0" smtClean="0"/>
              <a:t>z</a:t>
            </a:r>
            <a:r>
              <a:rPr lang="ru-RU" sz="2400" dirty="0" smtClean="0"/>
              <a:t> и Ох, называются </a:t>
            </a:r>
            <a:r>
              <a:rPr lang="ru-RU" sz="2400" b="1" u="sng" dirty="0" smtClean="0"/>
              <a:t>координатными плоскостями</a:t>
            </a:r>
            <a:r>
              <a:rPr lang="ru-RU" sz="2400" dirty="0" smtClean="0"/>
              <a:t> и обозначаются Оху, </a:t>
            </a:r>
            <a:r>
              <a:rPr lang="ru-RU" sz="2400" dirty="0" err="1" smtClean="0"/>
              <a:t>Оу</a:t>
            </a:r>
            <a:r>
              <a:rPr lang="en-US" sz="2400" dirty="0" smtClean="0"/>
              <a:t>z</a:t>
            </a:r>
            <a:r>
              <a:rPr lang="ru-RU" sz="2400" dirty="0" smtClean="0"/>
              <a:t>, О</a:t>
            </a:r>
            <a:r>
              <a:rPr lang="en-US" sz="2400" dirty="0" smtClean="0"/>
              <a:t>z</a:t>
            </a:r>
            <a:r>
              <a:rPr lang="ru-RU" sz="2400" dirty="0" smtClean="0"/>
              <a:t>х.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2228" name="AutoShape 4" descr="http://festival.1september.ru/articles/310452/Image56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pic>
        <p:nvPicPr>
          <p:cNvPr id="52230" name="Picture 6" descr="http://festival.1september.ru/articles/310452/Image56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2000240"/>
            <a:ext cx="3343275" cy="3486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214282" y="1357298"/>
            <a:ext cx="4357718" cy="5500702"/>
          </a:xfrm>
        </p:spPr>
        <p:txBody>
          <a:bodyPr>
            <a:normAutofit/>
          </a:bodyPr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ru-RU" sz="2600" dirty="0"/>
              <a:t>Точка О разделяет каждую из осей координат на два луча. Луч, направление которого совпадает с направлением оси, называется </a:t>
            </a:r>
            <a:r>
              <a:rPr lang="ru-RU" sz="2600" b="1" u="sng" dirty="0"/>
              <a:t>положительной полуосью</a:t>
            </a:r>
            <a:r>
              <a:rPr lang="ru-RU" sz="2600" dirty="0"/>
              <a:t>, а другой луч </a:t>
            </a:r>
            <a:r>
              <a:rPr lang="ru-RU" sz="2600" b="1" u="sng" dirty="0"/>
              <a:t>отрицательной полуосью</a:t>
            </a:r>
            <a:r>
              <a:rPr lang="ru-RU" sz="2600" dirty="0"/>
              <a:t>.</a:t>
            </a:r>
          </a:p>
        </p:txBody>
      </p:sp>
      <p:pic>
        <p:nvPicPr>
          <p:cNvPr id="21511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 b="520"/>
          <a:stretch>
            <a:fillRect/>
          </a:stretch>
        </p:blipFill>
        <p:spPr>
          <a:xfrm>
            <a:off x="5410200" y="1295400"/>
            <a:ext cx="3276600" cy="4114800"/>
          </a:xfrm>
          <a:noFill/>
        </p:spPr>
      </p:pic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>
          <a:xfrm>
            <a:off x="142844" y="277813"/>
            <a:ext cx="8543956" cy="865171"/>
          </a:xfrm>
        </p:spPr>
        <p:txBody>
          <a:bodyPr/>
          <a:lstStyle/>
          <a:p>
            <a:r>
              <a:rPr lang="ru-RU" dirty="0"/>
              <a:t>Прямоугольная система координат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0" y="1428736"/>
            <a:ext cx="4495800" cy="4702189"/>
          </a:xfrm>
        </p:spPr>
        <p:txBody>
          <a:bodyPr>
            <a:normAutofit/>
          </a:bodyPr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ru-RU" sz="2600" dirty="0"/>
              <a:t>В прямоугольной системе координат каждой точке М пространства сопоставляется тройка чисел, которые называются ее </a:t>
            </a:r>
            <a:r>
              <a:rPr lang="ru-RU" sz="2600" b="1" u="sng" dirty="0"/>
              <a:t>координатами</a:t>
            </a:r>
            <a:r>
              <a:rPr lang="ru-RU" sz="2600" dirty="0"/>
              <a:t>. </a:t>
            </a:r>
          </a:p>
        </p:txBody>
      </p:sp>
      <p:pic>
        <p:nvPicPr>
          <p:cNvPr id="48129" name="Picture 1" descr="C:\Users\evilm\Desktop\Для сайта\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800600" y="3384288"/>
            <a:ext cx="4038600" cy="2830794"/>
          </a:xfrm>
          <a:prstGeom prst="rect">
            <a:avLst/>
          </a:prstGeom>
          <a:noFill/>
        </p:spPr>
      </p:pic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>
          <a:xfrm>
            <a:off x="142844" y="277813"/>
            <a:ext cx="8543956" cy="865171"/>
          </a:xfrm>
        </p:spPr>
        <p:txBody>
          <a:bodyPr/>
          <a:lstStyle/>
          <a:p>
            <a:r>
              <a:rPr lang="ru-RU" dirty="0"/>
              <a:t>Прямоугольная система координат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Алгоритм определения координаты точки в пространстве</a:t>
            </a:r>
            <a:endParaRPr lang="ru-RU" dirty="0"/>
          </a:p>
        </p:txBody>
      </p:sp>
      <p:pic>
        <p:nvPicPr>
          <p:cNvPr id="7065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3480" y="1532748"/>
            <a:ext cx="8179048" cy="5039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вектор?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Вектором</a:t>
            </a:r>
            <a:r>
              <a:rPr lang="ru-RU" dirty="0" smtClean="0"/>
              <a:t> называется </a:t>
            </a:r>
            <a:r>
              <a:rPr lang="ru-RU" u="sng" dirty="0" smtClean="0"/>
              <a:t>направленный </a:t>
            </a:r>
            <a:r>
              <a:rPr lang="ru-RU" dirty="0" smtClean="0"/>
              <a:t>отрезок, для которого указано его начало и конец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ru-RU" dirty="0" smtClean="0"/>
              <a:t>В данном случае началом отрезка является точка </a:t>
            </a:r>
            <a:r>
              <a:rPr lang="en-US" dirty="0" smtClean="0"/>
              <a:t>A</a:t>
            </a:r>
            <a:r>
              <a:rPr lang="ru-RU" dirty="0" smtClean="0"/>
              <a:t>, концом отрезка – точка </a:t>
            </a:r>
            <a:r>
              <a:rPr lang="en-US" dirty="0" smtClean="0"/>
              <a:t>B</a:t>
            </a:r>
            <a:r>
              <a:rPr lang="ru-RU" dirty="0" smtClean="0"/>
              <a:t>. Сам вектор обозначен через </a:t>
            </a:r>
            <a:r>
              <a:rPr lang="en-US" dirty="0" smtClean="0"/>
              <a:t>      </a:t>
            </a:r>
            <a:r>
              <a:rPr lang="ru-RU" dirty="0" smtClean="0"/>
              <a:t>. </a:t>
            </a:r>
            <a:r>
              <a:rPr lang="ru-RU" b="1" dirty="0" smtClean="0"/>
              <a:t>Направление</a:t>
            </a:r>
            <a:r>
              <a:rPr lang="ru-RU" dirty="0" smtClean="0"/>
              <a:t> имеет существенное значение, если переставить стрелку в другой конец отрезка, то получится вектор</a:t>
            </a:r>
            <a:r>
              <a:rPr lang="en-US" dirty="0" smtClean="0"/>
              <a:t> </a:t>
            </a:r>
            <a:r>
              <a:rPr lang="ru-RU" dirty="0" smtClean="0"/>
              <a:t> </a:t>
            </a:r>
            <a:r>
              <a:rPr lang="en-US" dirty="0" smtClean="0"/>
              <a:t>    </a:t>
            </a:r>
            <a:r>
              <a:rPr lang="ru-RU" dirty="0" smtClean="0"/>
              <a:t>, и это уже </a:t>
            </a:r>
            <a:r>
              <a:rPr lang="ru-RU" b="1" dirty="0" smtClean="0"/>
              <a:t>совершенно другой вектор</a:t>
            </a:r>
            <a:r>
              <a:rPr lang="ru-RU" dirty="0" smtClean="0"/>
              <a:t>.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Понятие вектора удобно отождествлять с движением физического тела: согласитесь, зайти в двери колледжа или выйти из дверей колледжа – это совершенно разные вещи.</a:t>
            </a:r>
          </a:p>
          <a:p>
            <a:pPr>
              <a:buNone/>
            </a:pPr>
            <a:r>
              <a:rPr lang="ru-RU" dirty="0" smtClean="0"/>
              <a:t>Отдельные точки плоскости, пространства удобно считать так называемым </a:t>
            </a:r>
            <a:r>
              <a:rPr lang="ru-RU" i="1" dirty="0" smtClean="0"/>
              <a:t>нулевым вектором</a:t>
            </a:r>
            <a:r>
              <a:rPr lang="ru-RU" dirty="0" smtClean="0"/>
              <a:t> . У такого вектора конец и начало совпадают.</a:t>
            </a:r>
          </a:p>
          <a:p>
            <a:endParaRPr lang="ru-RU" dirty="0"/>
          </a:p>
        </p:txBody>
      </p:sp>
      <p:pic>
        <p:nvPicPr>
          <p:cNvPr id="71682" name="Picture 2" descr="Понятие вектора. Определение вектор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0881" y="142852"/>
            <a:ext cx="2200275" cy="1247775"/>
          </a:xfrm>
          <a:prstGeom prst="rect">
            <a:avLst/>
          </a:prstGeom>
          <a:noFill/>
        </p:spPr>
      </p:pic>
      <p:pic>
        <p:nvPicPr>
          <p:cNvPr id="7" name="Объект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2643182"/>
            <a:ext cx="500066" cy="400053"/>
          </a:xfrm>
          <a:prstGeom prst="rect">
            <a:avLst/>
          </a:prstGeom>
          <a:noFill/>
        </p:spPr>
      </p:pic>
      <p:pic>
        <p:nvPicPr>
          <p:cNvPr id="71686" name="Object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97206" y="3214686"/>
            <a:ext cx="474662" cy="400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Любой вектор</a:t>
            </a:r>
            <a:r>
              <a:rPr lang="en-US" dirty="0" smtClean="0"/>
              <a:t>   </a:t>
            </a:r>
            <a:r>
              <a:rPr lang="ru-RU" dirty="0" smtClean="0"/>
              <a:t>     можно разложить по координатным векторам, т. е. представить в виде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причем коэффициенты разложения </a:t>
            </a:r>
            <a:r>
              <a:rPr lang="ru-RU" i="1" dirty="0" err="1" smtClean="0"/>
              <a:t>х</a:t>
            </a:r>
            <a:r>
              <a:rPr lang="ru-RU" i="1" dirty="0" smtClean="0"/>
              <a:t>, у, </a:t>
            </a:r>
            <a:r>
              <a:rPr lang="en-US" i="1" dirty="0" smtClean="0"/>
              <a:t>z</a:t>
            </a:r>
            <a:r>
              <a:rPr lang="ru-RU" dirty="0" smtClean="0"/>
              <a:t> определяются единственным образом.</a:t>
            </a:r>
            <a:endParaRPr lang="ru-RU" dirty="0"/>
          </a:p>
        </p:txBody>
      </p:sp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08" y="2500306"/>
            <a:ext cx="44958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 l="8475" t="9877" r="81356" b="20987"/>
          <a:stretch>
            <a:fillRect/>
          </a:stretch>
        </p:blipFill>
        <p:spPr bwMode="auto">
          <a:xfrm>
            <a:off x="2714612" y="1538278"/>
            <a:ext cx="457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Коэффициенты </a:t>
            </a:r>
            <a:r>
              <a:rPr lang="ru-RU" dirty="0" err="1" smtClean="0"/>
              <a:t>х</a:t>
            </a:r>
            <a:r>
              <a:rPr lang="ru-RU" dirty="0" smtClean="0"/>
              <a:t>, у и </a:t>
            </a:r>
            <a:r>
              <a:rPr lang="en-US" dirty="0" smtClean="0"/>
              <a:t>z</a:t>
            </a:r>
            <a:r>
              <a:rPr lang="ru-RU" dirty="0" smtClean="0"/>
              <a:t> в разложении вектора</a:t>
            </a:r>
            <a:r>
              <a:rPr lang="en-US" dirty="0" smtClean="0"/>
              <a:t> </a:t>
            </a:r>
            <a:r>
              <a:rPr lang="ru-RU" dirty="0" smtClean="0"/>
              <a:t>  </a:t>
            </a:r>
            <a:r>
              <a:rPr lang="en-US" dirty="0" smtClean="0"/>
              <a:t>  </a:t>
            </a:r>
            <a:r>
              <a:rPr lang="ru-RU" dirty="0" smtClean="0"/>
              <a:t>  по координатным векторам называются координатами вектора</a:t>
            </a:r>
            <a:r>
              <a:rPr lang="en-US" dirty="0" smtClean="0"/>
              <a:t>  </a:t>
            </a:r>
            <a:r>
              <a:rPr lang="ru-RU" dirty="0" smtClean="0"/>
              <a:t>   </a:t>
            </a:r>
            <a:r>
              <a:rPr lang="en-US" dirty="0" smtClean="0"/>
              <a:t> </a:t>
            </a:r>
            <a:r>
              <a:rPr lang="ru-RU" dirty="0" smtClean="0"/>
              <a:t>  в данной системе координат. </a:t>
            </a:r>
            <a:endParaRPr lang="ru-RU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3" cstate="print"/>
          <a:srcRect l="8475" t="9877" r="81356" b="20987"/>
          <a:stretch>
            <a:fillRect/>
          </a:stretch>
        </p:blipFill>
        <p:spPr bwMode="auto">
          <a:xfrm>
            <a:off x="7786710" y="1500174"/>
            <a:ext cx="457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 l="8475" t="9877" r="81356" b="20987"/>
          <a:stretch>
            <a:fillRect/>
          </a:stretch>
        </p:blipFill>
        <p:spPr bwMode="auto">
          <a:xfrm>
            <a:off x="4429124" y="2428868"/>
            <a:ext cx="457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8" name="Picture 2" descr="Разложение векторов по базису в пространств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3214686"/>
            <a:ext cx="3495675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504</TotalTime>
  <Words>303</Words>
  <Application>Microsoft Office PowerPoint</Application>
  <PresentationFormat>Экран (4:3)</PresentationFormat>
  <Paragraphs>37</Paragraphs>
  <Slides>12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Официальная</vt:lpstr>
      <vt:lpstr>Прямоугольная система координат</vt:lpstr>
      <vt:lpstr>Прямоугольная система координат</vt:lpstr>
      <vt:lpstr>Прямоугольная система координат</vt:lpstr>
      <vt:lpstr>Прямоугольная система координат</vt:lpstr>
      <vt:lpstr>Прямоугольная система координат</vt:lpstr>
      <vt:lpstr>Алгоритм определения координаты точки в пространстве</vt:lpstr>
      <vt:lpstr>Что такое вектор?</vt:lpstr>
      <vt:lpstr>Презентация PowerPoint</vt:lpstr>
      <vt:lpstr>Презентация PowerPoint</vt:lpstr>
      <vt:lpstr>Правила</vt:lpstr>
      <vt:lpstr>Правила</vt:lpstr>
      <vt:lpstr>Правила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Прямоугольная система координат в пространстве. Координаты вектора.</dc:title>
  <dc:creator>Виталий Колыхалин</dc:creator>
  <cp:lastModifiedBy>130</cp:lastModifiedBy>
  <cp:revision>17</cp:revision>
  <dcterms:created xsi:type="dcterms:W3CDTF">2016-09-24T16:16:00Z</dcterms:created>
  <dcterms:modified xsi:type="dcterms:W3CDTF">2025-01-16T07:01:19Z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326615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  <property fmtid="{D5CDD505-2E9C-101B-9397-08002B2CF9AE}" pid="5" name="ICV">
    <vt:lpwstr>173692718EA14E4C844DC3FCF11828A2</vt:lpwstr>
  </property>
  <property fmtid="{D5CDD505-2E9C-101B-9397-08002B2CF9AE}" pid="6" name="KSOProductBuildVer">
    <vt:lpwstr>1049-11.2.0.10323</vt:lpwstr>
  </property>
</Properties>
</file>