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D8DD6A6-9C5B-4C6A-990A-44246C5AC41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39BFEF7-6C7D-4430-8FDE-E08B913AA5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Кислоты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516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Кислоты – это сложные вещества, в молекуле которых имеется один или несколько атомов водорода и кислотный остаток.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661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35427654"/>
                  </p:ext>
                </p:extLst>
              </p:nvPr>
            </p:nvGraphicFramePr>
            <p:xfrm>
              <a:off x="0" y="4"/>
              <a:ext cx="9144000" cy="68579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7784"/>
                    <a:gridCol w="3468216"/>
                    <a:gridCol w="3048000"/>
                  </a:tblGrid>
                  <a:tr h="5275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 smtClean="0"/>
                            <a:t>Формула</a:t>
                          </a:r>
                          <a:r>
                            <a:rPr lang="ru-RU" baseline="0" dirty="0" smtClean="0"/>
                            <a:t> кислоты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 smtClean="0"/>
                            <a:t>Название кислоты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 smtClean="0"/>
                            <a:t>Кислотный остаток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err="1" smtClean="0"/>
                            <a:t>HCl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dirty="0" smtClean="0"/>
                            <a:t>Соляная, </a:t>
                          </a:r>
                          <a:r>
                            <a:rPr lang="ru-RU" sz="2000" dirty="0" err="1" smtClean="0"/>
                            <a:t>хлороводородная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𝐶𝑙</m:t>
                                  </m:r>
                                </m:e>
                                <m:sup>
                                  <m:r>
                                    <a:rPr lang="ru-RU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ru-RU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хлорид</a:t>
                          </a:r>
                          <a:endParaRPr lang="ru-RU" sz="24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HF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dirty="0" smtClean="0"/>
                            <a:t>Фторидная, плавиковая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𝐹</m:t>
                                  </m:r>
                                </m:e>
                                <m:sup>
                                  <m:r>
                                    <a:rPr lang="ru-RU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фторид</a:t>
                          </a:r>
                          <a:endParaRPr lang="ru-RU" sz="24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HI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err="1" smtClean="0"/>
                            <a:t>Йодоводородная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𝐼</m:t>
                                  </m:r>
                                </m:e>
                                <m:sup>
                                  <m:r>
                                    <a:rPr lang="ru-RU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иодид</a:t>
                          </a:r>
                          <a:endParaRPr lang="ru-RU" sz="24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err="1" smtClean="0"/>
                            <a:t>HBr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err="1" smtClean="0"/>
                            <a:t>Бромоводородная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𝐵𝑟</m:t>
                                  </m:r>
                                </m:e>
                                <m:sup>
                                  <m:r>
                                    <a:rPr lang="ru-RU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бромид</a:t>
                          </a:r>
                          <a:endParaRPr lang="ru-RU" sz="24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S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Сероводородная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ru-RU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2−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24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сульфид</a:t>
                          </a:r>
                          <a:endParaRPr lang="ru-RU" sz="24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SO</a:t>
                          </a:r>
                          <a:r>
                            <a:rPr lang="en-US" sz="1800" dirty="0" smtClean="0"/>
                            <a:t>3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Сернистая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𝑆𝑂</m:t>
                                  </m:r>
                                </m:e>
                                <m:sub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2−</m:t>
                                  </m:r>
                                </m:sup>
                              </m:sSubSup>
                            </m:oMath>
                          </a14:m>
                          <a:r>
                            <a:rPr lang="ru-RU" sz="2400" dirty="0" smtClean="0"/>
                            <a:t>сульфит</a:t>
                          </a:r>
                          <a:endParaRPr lang="ru-RU" sz="2400" dirty="0"/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SO</a:t>
                          </a:r>
                          <a:r>
                            <a:rPr lang="en-US" sz="1800" dirty="0" smtClean="0"/>
                            <a:t>4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Серная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𝑆𝑂</m:t>
                                  </m:r>
                                </m:e>
                                <m:sub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  <m:sup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2−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400" dirty="0" smtClean="0"/>
                            <a:t> </a:t>
                          </a:r>
                          <a:r>
                            <a:rPr lang="ru-RU" sz="2400" dirty="0" smtClean="0"/>
                            <a:t>сульфат</a:t>
                          </a:r>
                          <a:endParaRPr lang="ru-RU" sz="2400" dirty="0"/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HNO</a:t>
                          </a:r>
                          <a:r>
                            <a:rPr lang="en-US" sz="1800" dirty="0" smtClean="0"/>
                            <a:t>2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Азотистая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𝑁𝑂</m:t>
                                  </m:r>
                                </m:e>
                                <m:sub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400" dirty="0" smtClean="0"/>
                            <a:t>  </a:t>
                          </a:r>
                          <a:r>
                            <a:rPr lang="ru-RU" sz="2400" dirty="0" smtClean="0"/>
                            <a:t>Нитрит</a:t>
                          </a:r>
                          <a:endParaRPr lang="ru-RU" sz="2400" dirty="0"/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HNO</a:t>
                          </a:r>
                          <a:r>
                            <a:rPr lang="en-US" sz="1800" dirty="0" smtClean="0"/>
                            <a:t>3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Азотная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𝑁𝑂</m:t>
                                  </m:r>
                                </m:e>
                                <m:sub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</m:sup>
                              </m:sSubSup>
                              <m:r>
                                <a:rPr lang="en-US" sz="2400" b="0" i="0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 </m:t>
                              </m:r>
                            </m:oMath>
                          </a14:m>
                          <a:r>
                            <a:rPr lang="ru-RU" sz="2400" dirty="0" smtClean="0"/>
                            <a:t>Нитрат</a:t>
                          </a:r>
                          <a:endParaRPr lang="ru-RU" sz="2400" dirty="0"/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CO</a:t>
                          </a:r>
                          <a:r>
                            <a:rPr lang="en-US" sz="1800" dirty="0" smtClean="0"/>
                            <a:t>3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Угольная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2−</m:t>
                                  </m:r>
                                </m:sup>
                              </m:sSubSup>
                              <m:r>
                                <a:rPr lang="en-US" sz="2400" b="0" i="0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 </m:t>
                              </m:r>
                              <m:r>
                                <a:rPr lang="ru-RU" sz="2400" b="0" i="0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к</m:t>
                              </m:r>
                            </m:oMath>
                          </a14:m>
                          <a:r>
                            <a:rPr lang="ru-RU" sz="2400" dirty="0" smtClean="0"/>
                            <a:t>арбонат</a:t>
                          </a:r>
                          <a:endParaRPr lang="ru-RU" sz="2400" dirty="0"/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SiO</a:t>
                          </a:r>
                          <a:r>
                            <a:rPr lang="en-US" sz="1800" dirty="0" smtClean="0"/>
                            <a:t>3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Кремниевая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𝑆𝑖𝑂</m:t>
                                  </m:r>
                                </m:e>
                                <m:sub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2−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400" dirty="0" smtClean="0"/>
                            <a:t>  </a:t>
                          </a:r>
                          <a:r>
                            <a:rPr lang="ru-RU" sz="2400" dirty="0" smtClean="0"/>
                            <a:t>силикат</a:t>
                          </a:r>
                          <a:endParaRPr lang="ru-RU" sz="2400" dirty="0"/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3</a:t>
                          </a:r>
                          <a:r>
                            <a:rPr lang="en-US" sz="2800" dirty="0" smtClean="0"/>
                            <a:t>PO</a:t>
                          </a:r>
                          <a:r>
                            <a:rPr lang="en-US" sz="1800" dirty="0" smtClean="0"/>
                            <a:t>4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фосфорная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ru-RU" sz="24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𝑃𝑂</m:t>
                                  </m:r>
                                </m:e>
                                <m:sub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  <m:sup>
                                  <m:r>
                                    <a:rPr lang="en-US" sz="2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3−</m:t>
                                  </m:r>
                                </m:sup>
                              </m:sSubSup>
                              <m:r>
                                <a:rPr lang="en-US" sz="2400" b="0" i="0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  </m:t>
                              </m:r>
                            </m:oMath>
                          </a14:m>
                          <a:r>
                            <a:rPr lang="ru-RU" sz="2400" dirty="0" smtClean="0"/>
                            <a:t>фосфат</a:t>
                          </a:r>
                          <a:endParaRPr lang="ru-RU" sz="2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35427654"/>
                  </p:ext>
                </p:extLst>
              </p:nvPr>
            </p:nvGraphicFramePr>
            <p:xfrm>
              <a:off x="0" y="4"/>
              <a:ext cx="9144000" cy="68579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7784"/>
                    <a:gridCol w="3468216"/>
                    <a:gridCol w="3048000"/>
                  </a:tblGrid>
                  <a:tr h="5275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 smtClean="0"/>
                            <a:t>Формула</a:t>
                          </a:r>
                          <a:r>
                            <a:rPr lang="ru-RU" baseline="0" dirty="0" smtClean="0"/>
                            <a:t> кислоты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 smtClean="0"/>
                            <a:t>Название кислоты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dirty="0" smtClean="0"/>
                            <a:t>Кислотный остаток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err="1" smtClean="0"/>
                            <a:t>HCl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dirty="0" smtClean="0"/>
                            <a:t>Соляная, </a:t>
                          </a:r>
                          <a:r>
                            <a:rPr lang="ru-RU" sz="2000" dirty="0" err="1" smtClean="0"/>
                            <a:t>хлороводородная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106977" b="-1137209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HF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dirty="0" smtClean="0"/>
                            <a:t>Фторидная, плавиковая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204598" b="-1024138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HI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err="1" smtClean="0"/>
                            <a:t>Йодоводородная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308140" b="-936047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err="1" smtClean="0"/>
                            <a:t>HBr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err="1" smtClean="0"/>
                            <a:t>Бромоводородная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403448" b="-825287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S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Сероводородная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509302" b="-734884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SO</a:t>
                          </a:r>
                          <a:r>
                            <a:rPr lang="en-US" sz="1800" dirty="0" smtClean="0"/>
                            <a:t>3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Сернистая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602299" b="-626437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SO</a:t>
                          </a:r>
                          <a:r>
                            <a:rPr lang="en-US" sz="1800" dirty="0" smtClean="0"/>
                            <a:t>4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Серная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710465" b="-533721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HNO</a:t>
                          </a:r>
                          <a:r>
                            <a:rPr lang="en-US" sz="1800" dirty="0" smtClean="0"/>
                            <a:t>2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Азотистая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801149" b="-427586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HNO</a:t>
                          </a:r>
                          <a:r>
                            <a:rPr lang="en-US" sz="1800" dirty="0" smtClean="0"/>
                            <a:t>3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Азотная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911628" b="-332558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CO</a:t>
                          </a:r>
                          <a:r>
                            <a:rPr lang="en-US" sz="1800" dirty="0" smtClean="0"/>
                            <a:t>3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Угольная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1000000" b="-228736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2</a:t>
                          </a:r>
                          <a:r>
                            <a:rPr lang="en-US" sz="2800" dirty="0" smtClean="0"/>
                            <a:t>SiO</a:t>
                          </a:r>
                          <a:r>
                            <a:rPr lang="en-US" sz="1800" dirty="0" smtClean="0"/>
                            <a:t>3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Кремниевая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1112791" b="-131395"/>
                          </a:stretch>
                        </a:blipFill>
                      </a:tcPr>
                    </a:tc>
                  </a:tr>
                  <a:tr h="527538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H</a:t>
                          </a:r>
                          <a:r>
                            <a:rPr lang="en-US" sz="1800" dirty="0" smtClean="0"/>
                            <a:t>3</a:t>
                          </a:r>
                          <a:r>
                            <a:rPr lang="en-US" sz="2800" dirty="0" smtClean="0"/>
                            <a:t>PO</a:t>
                          </a:r>
                          <a:r>
                            <a:rPr lang="en-US" sz="1800" dirty="0" smtClean="0"/>
                            <a:t>4</a:t>
                          </a:r>
                          <a:endParaRPr lang="ru-RU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фосфорная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000" t="-1198851" b="-2988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97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Химические свойства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600200"/>
            <a:ext cx="9001000" cy="48768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Диссоциация кислот и изменение окраски индикатора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Взаимодействие с металлами, стоящими в ряду активности до Н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Взаимодействие с основаниями (</a:t>
            </a:r>
            <a:r>
              <a:rPr lang="ru-RU" sz="3200" dirty="0" err="1" smtClean="0"/>
              <a:t>раств</a:t>
            </a:r>
            <a:r>
              <a:rPr lang="ru-RU" sz="3200" dirty="0" smtClean="0"/>
              <a:t>., </a:t>
            </a:r>
            <a:r>
              <a:rPr lang="ru-RU" sz="3200" dirty="0" err="1" smtClean="0"/>
              <a:t>нераств</a:t>
            </a:r>
            <a:r>
              <a:rPr lang="ru-RU" sz="3200" dirty="0" smtClean="0"/>
              <a:t>., </a:t>
            </a:r>
            <a:r>
              <a:rPr lang="ru-RU" sz="3200" dirty="0" err="1" smtClean="0"/>
              <a:t>амфот</a:t>
            </a:r>
            <a:r>
              <a:rPr lang="ru-RU" sz="3200" dirty="0" smtClean="0"/>
              <a:t>.)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Взаимодействие с солями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Взаимодействие с основными и амфотерными оксидами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5394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Получение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600" dirty="0" smtClean="0"/>
              <a:t>Взаимодействие неметалла с водородом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Взаимодействие кислотного оксида с водой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Взаимодействие соли с кислотой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033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 какими из веществ реагирует соляная кислота?</a:t>
            </a:r>
          </a:p>
          <a:p>
            <a:r>
              <a:rPr lang="en-US" sz="3600" dirty="0" smtClean="0"/>
              <a:t>N</a:t>
            </a:r>
            <a:r>
              <a:rPr lang="en-US" sz="2000" dirty="0" smtClean="0"/>
              <a:t>2</a:t>
            </a:r>
            <a:r>
              <a:rPr lang="en-US" sz="3600" dirty="0" smtClean="0"/>
              <a:t>O</a:t>
            </a:r>
            <a:r>
              <a:rPr lang="en-US" sz="2000" dirty="0" smtClean="0"/>
              <a:t>5</a:t>
            </a:r>
          </a:p>
          <a:p>
            <a:r>
              <a:rPr lang="en-US" sz="3600" dirty="0" smtClean="0"/>
              <a:t>Zn(OH)</a:t>
            </a:r>
            <a:r>
              <a:rPr lang="en-US" sz="2000" dirty="0" smtClean="0"/>
              <a:t>2</a:t>
            </a:r>
          </a:p>
          <a:p>
            <a:r>
              <a:rPr lang="en-US" sz="3600" dirty="0" err="1" smtClean="0"/>
              <a:t>CaO</a:t>
            </a:r>
            <a:endParaRPr lang="en-US" sz="3600" dirty="0" smtClean="0"/>
          </a:p>
          <a:p>
            <a:r>
              <a:rPr lang="en-US" sz="3600" dirty="0" smtClean="0"/>
              <a:t>AgNO</a:t>
            </a:r>
            <a:r>
              <a:rPr lang="en-US" sz="2000" dirty="0" smtClean="0"/>
              <a:t>3</a:t>
            </a:r>
          </a:p>
          <a:p>
            <a:r>
              <a:rPr lang="en-US" sz="3600" dirty="0" smtClean="0"/>
              <a:t>H</a:t>
            </a:r>
            <a:r>
              <a:rPr lang="en-US" sz="2000" dirty="0" smtClean="0"/>
              <a:t>3</a:t>
            </a:r>
            <a:r>
              <a:rPr lang="en-US" sz="3600" dirty="0" smtClean="0"/>
              <a:t>PO</a:t>
            </a:r>
            <a:r>
              <a:rPr lang="en-US" sz="2000" dirty="0" smtClean="0"/>
              <a:t>4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9261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Напишите молекулярные и ионные уравнения реакций между:</a:t>
            </a:r>
          </a:p>
          <a:p>
            <a:pPr marL="457200" indent="-457200">
              <a:buAutoNum type="arabicPeriod"/>
            </a:pPr>
            <a:r>
              <a:rPr lang="ru-RU" sz="3600" dirty="0" err="1" smtClean="0"/>
              <a:t>Хлороводородной</a:t>
            </a:r>
            <a:r>
              <a:rPr lang="ru-RU" sz="3600" dirty="0" smtClean="0"/>
              <a:t> кислотой и гидроксидом магния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Азотной кислотой и гидроксидом калия</a:t>
            </a:r>
          </a:p>
          <a:p>
            <a:pPr marL="457200" indent="-457200">
              <a:buAutoNum type="arabicPeriod"/>
            </a:pPr>
            <a:r>
              <a:rPr lang="ru-RU" sz="3600" dirty="0" smtClean="0"/>
              <a:t>Серной кислотой и гидроксидом меди (</a:t>
            </a:r>
            <a:r>
              <a:rPr lang="en-US" sz="3600" dirty="0" smtClean="0"/>
              <a:t>II</a:t>
            </a:r>
            <a:r>
              <a:rPr lang="ru-RU" sz="3600" dirty="0" smtClean="0"/>
              <a:t>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0442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Напишите уравнения реакций:</a:t>
            </a:r>
          </a:p>
          <a:p>
            <a:pPr marL="742950" indent="-742950">
              <a:buAutoNum type="arabicParenR"/>
            </a:pPr>
            <a:r>
              <a:rPr lang="en-US" sz="3600" dirty="0" smtClean="0"/>
              <a:t>S→SO</a:t>
            </a:r>
            <a:r>
              <a:rPr lang="en-US" sz="2000" dirty="0" smtClean="0"/>
              <a:t>2</a:t>
            </a:r>
            <a:r>
              <a:rPr lang="en-US" sz="3600" dirty="0" smtClean="0"/>
              <a:t>→SO</a:t>
            </a:r>
            <a:r>
              <a:rPr lang="en-US" sz="2000" dirty="0" smtClean="0"/>
              <a:t>3</a:t>
            </a:r>
            <a:r>
              <a:rPr lang="en-US" sz="3600" dirty="0" smtClean="0"/>
              <a:t>→H</a:t>
            </a:r>
            <a:r>
              <a:rPr lang="en-US" sz="2000" dirty="0" smtClean="0"/>
              <a:t>2</a:t>
            </a:r>
            <a:r>
              <a:rPr lang="en-US" sz="3600" dirty="0" smtClean="0"/>
              <a:t>SO</a:t>
            </a:r>
            <a:r>
              <a:rPr lang="en-US" sz="2000" dirty="0" smtClean="0"/>
              <a:t>4</a:t>
            </a:r>
            <a:endParaRPr lang="en-US" sz="3600" dirty="0" smtClean="0"/>
          </a:p>
          <a:p>
            <a:pPr marL="457200" indent="-457200">
              <a:buAutoNum type="arabicParenR"/>
            </a:pPr>
            <a:r>
              <a:rPr lang="en-US" sz="3600" dirty="0" smtClean="0"/>
              <a:t>N</a:t>
            </a:r>
            <a:r>
              <a:rPr lang="en-US" sz="2000" dirty="0" smtClean="0"/>
              <a:t>2</a:t>
            </a:r>
            <a:r>
              <a:rPr lang="en-US" sz="3600" dirty="0" smtClean="0"/>
              <a:t>O</a:t>
            </a:r>
            <a:r>
              <a:rPr lang="en-US" sz="2000" dirty="0" smtClean="0"/>
              <a:t>5</a:t>
            </a:r>
            <a:r>
              <a:rPr lang="en-US" sz="3600" dirty="0" smtClean="0"/>
              <a:t>→HNO</a:t>
            </a:r>
            <a:r>
              <a:rPr lang="en-US" sz="2000" dirty="0" smtClean="0"/>
              <a:t>3</a:t>
            </a:r>
            <a:r>
              <a:rPr lang="en-US" sz="3600" dirty="0" smtClean="0"/>
              <a:t>→Cu(NO</a:t>
            </a:r>
            <a:r>
              <a:rPr lang="en-US" sz="2000" dirty="0" smtClean="0"/>
              <a:t>3</a:t>
            </a:r>
            <a:r>
              <a:rPr lang="en-US" sz="3600" dirty="0" smtClean="0"/>
              <a:t>)</a:t>
            </a:r>
            <a:r>
              <a:rPr lang="en-US" sz="2000" dirty="0" smtClean="0"/>
              <a:t>2</a:t>
            </a:r>
            <a:r>
              <a:rPr lang="en-US" sz="3600" dirty="0" smtClean="0"/>
              <a:t>→Cu(OH)</a:t>
            </a:r>
            <a:r>
              <a:rPr lang="en-US" sz="2000" dirty="0" smtClean="0"/>
              <a:t>2</a:t>
            </a:r>
            <a:r>
              <a:rPr lang="en-US" sz="3600" dirty="0" smtClean="0"/>
              <a:t>→CuO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8338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Сколько Р</a:t>
            </a:r>
            <a:r>
              <a:rPr lang="ru-RU" sz="2000" dirty="0" smtClean="0"/>
              <a:t>2</a:t>
            </a:r>
            <a:r>
              <a:rPr lang="ru-RU" sz="3600" dirty="0" smtClean="0"/>
              <a:t>О</a:t>
            </a:r>
            <a:r>
              <a:rPr lang="ru-RU" sz="2000" dirty="0" smtClean="0"/>
              <a:t>5</a:t>
            </a:r>
            <a:r>
              <a:rPr lang="ru-RU" sz="3600" dirty="0" smtClean="0"/>
              <a:t> необходимо для получения 392кг фосфорной кислоты?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7098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73</TotalTime>
  <Words>275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Кислоты</vt:lpstr>
      <vt:lpstr>Презентация PowerPoint</vt:lpstr>
      <vt:lpstr>Презентация PowerPoint</vt:lpstr>
      <vt:lpstr>Химические свойства</vt:lpstr>
      <vt:lpstr>Получение</vt:lpstr>
      <vt:lpstr>Задание 1.</vt:lpstr>
      <vt:lpstr>Задание 2.</vt:lpstr>
      <vt:lpstr>Задание 3.</vt:lpstr>
      <vt:lpstr>Задача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Кислоты</dc:title>
  <dc:creator>Анастасия Крапчатова</dc:creator>
  <cp:lastModifiedBy>Анастасия Крапчатова</cp:lastModifiedBy>
  <cp:revision>5</cp:revision>
  <dcterms:created xsi:type="dcterms:W3CDTF">2018-05-04T17:48:08Z</dcterms:created>
  <dcterms:modified xsi:type="dcterms:W3CDTF">2018-05-04T19:01:13Z</dcterms:modified>
</cp:coreProperties>
</file>