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D6A6-9C5B-4C6A-990A-44246C5AC417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FEF7-6C7D-4430-8FDE-E08B913AA50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D6A6-9C5B-4C6A-990A-44246C5AC417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FEF7-6C7D-4430-8FDE-E08B913AA5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D6A6-9C5B-4C6A-990A-44246C5AC417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FEF7-6C7D-4430-8FDE-E08B913AA5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D6A6-9C5B-4C6A-990A-44246C5AC417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FEF7-6C7D-4430-8FDE-E08B913AA5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D6A6-9C5B-4C6A-990A-44246C5AC417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FEF7-6C7D-4430-8FDE-E08B913AA505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D6A6-9C5B-4C6A-990A-44246C5AC417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FEF7-6C7D-4430-8FDE-E08B913AA5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D6A6-9C5B-4C6A-990A-44246C5AC417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FEF7-6C7D-4430-8FDE-E08B913AA505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D6A6-9C5B-4C6A-990A-44246C5AC417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FEF7-6C7D-4430-8FDE-E08B913AA5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D6A6-9C5B-4C6A-990A-44246C5AC417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FEF7-6C7D-4430-8FDE-E08B913AA5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D6A6-9C5B-4C6A-990A-44246C5AC417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FEF7-6C7D-4430-8FDE-E08B913AA505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D6A6-9C5B-4C6A-990A-44246C5AC417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FEF7-6C7D-4430-8FDE-E08B913AA5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D8DD6A6-9C5B-4C6A-990A-44246C5AC417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39BFEF7-6C7D-4430-8FDE-E08B913AA50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Кислоты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516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Кислоты – это сложные вещества, в молекуле которых имеется один или несколько атомов водорода и кислотный остаток.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96613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735427654"/>
                  </p:ext>
                </p:extLst>
              </p:nvPr>
            </p:nvGraphicFramePr>
            <p:xfrm>
              <a:off x="0" y="4"/>
              <a:ext cx="9144000" cy="685799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27784"/>
                    <a:gridCol w="3468216"/>
                    <a:gridCol w="3048000"/>
                  </a:tblGrid>
                  <a:tr h="5275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Формула</a:t>
                          </a:r>
                          <a:r>
                            <a:rPr lang="ru-RU" baseline="0" dirty="0" smtClean="0"/>
                            <a:t> кислоты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Название кислоты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Кислотный остаток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527538">
                    <a:tc>
                      <a:txBody>
                        <a:bodyPr/>
                        <a:lstStyle/>
                        <a:p>
                          <a:r>
                            <a:rPr lang="en-US" sz="2800" dirty="0" err="1" smtClean="0"/>
                            <a:t>HCl</a:t>
                          </a:r>
                          <a:endParaRPr lang="ru-RU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000" dirty="0" smtClean="0"/>
                            <a:t>Соляная, </a:t>
                          </a:r>
                          <a:r>
                            <a:rPr lang="ru-RU" sz="2000" dirty="0" err="1" smtClean="0"/>
                            <a:t>хлороводородная</a:t>
                          </a:r>
                          <a:endParaRPr lang="ru-RU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240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𝐶𝑙</m:t>
                                  </m:r>
                                </m:e>
                                <m:sup>
                                  <m:r>
                                    <a:rPr lang="ru-RU" sz="24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ru-RU" sz="2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хлорид</a:t>
                          </a:r>
                          <a:endParaRPr lang="ru-RU" sz="24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</a:tr>
                  <a:tr h="527538"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HF</a:t>
                          </a:r>
                          <a:endParaRPr lang="ru-RU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000" dirty="0" smtClean="0"/>
                            <a:t>Фторидная, плавиковая</a:t>
                          </a:r>
                          <a:endParaRPr lang="ru-RU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240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𝐹</m:t>
                                  </m:r>
                                </m:e>
                                <m:sup>
                                  <m:r>
                                    <a:rPr lang="ru-RU" sz="24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</m:sup>
                              </m:sSup>
                            </m:oMath>
                          </a14:m>
                          <a:r>
                            <a:rPr lang="ru-RU" sz="2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 фторид</a:t>
                          </a:r>
                          <a:endParaRPr lang="ru-RU" sz="24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</a:tr>
                  <a:tr h="527538"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HI</a:t>
                          </a:r>
                          <a:endParaRPr lang="ru-RU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400" dirty="0" err="1" smtClean="0"/>
                            <a:t>Йодоводородная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240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𝐼</m:t>
                                  </m:r>
                                </m:e>
                                <m:sup>
                                  <m:r>
                                    <a:rPr lang="ru-RU" sz="24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</m:sup>
                              </m:sSup>
                            </m:oMath>
                          </a14:m>
                          <a:r>
                            <a:rPr lang="ru-RU" sz="2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 иодид</a:t>
                          </a:r>
                          <a:endParaRPr lang="ru-RU" sz="24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</a:tr>
                  <a:tr h="527538">
                    <a:tc>
                      <a:txBody>
                        <a:bodyPr/>
                        <a:lstStyle/>
                        <a:p>
                          <a:r>
                            <a:rPr lang="en-US" sz="2800" dirty="0" err="1" smtClean="0"/>
                            <a:t>HBr</a:t>
                          </a:r>
                          <a:endParaRPr lang="ru-RU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400" dirty="0" err="1" smtClean="0"/>
                            <a:t>Бромоводородная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240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𝐵𝑟</m:t>
                                  </m:r>
                                </m:e>
                                <m:sup>
                                  <m:r>
                                    <a:rPr lang="ru-RU" sz="24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</m:sup>
                              </m:sSup>
                            </m:oMath>
                          </a14:m>
                          <a:r>
                            <a:rPr lang="ru-RU" sz="2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 бромид</a:t>
                          </a:r>
                          <a:endParaRPr lang="ru-RU" sz="24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</a:tr>
                  <a:tr h="527538"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H</a:t>
                          </a:r>
                          <a:r>
                            <a:rPr lang="en-US" sz="1800" dirty="0" smtClean="0"/>
                            <a:t>2</a:t>
                          </a:r>
                          <a:r>
                            <a:rPr lang="en-US" sz="2800" dirty="0" smtClean="0"/>
                            <a:t>S</a:t>
                          </a:r>
                          <a:endParaRPr lang="ru-RU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400" dirty="0" smtClean="0"/>
                            <a:t>Сероводородная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240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𝑆</m:t>
                                  </m:r>
                                </m:e>
                                <m:sup>
                                  <m:r>
                                    <a:rPr lang="ru-RU" sz="24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2−</m:t>
                                  </m:r>
                                </m:sup>
                              </m:sSup>
                            </m:oMath>
                          </a14:m>
                          <a:r>
                            <a:rPr lang="ru-RU" sz="2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 сульфид</a:t>
                          </a:r>
                          <a:endParaRPr lang="ru-RU" sz="24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</a:tr>
                  <a:tr h="527538"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H</a:t>
                          </a:r>
                          <a:r>
                            <a:rPr lang="en-US" sz="1800" dirty="0" smtClean="0"/>
                            <a:t>2</a:t>
                          </a:r>
                          <a:r>
                            <a:rPr lang="en-US" sz="2800" dirty="0" smtClean="0"/>
                            <a:t>SO</a:t>
                          </a:r>
                          <a:r>
                            <a:rPr lang="en-US" sz="1800" dirty="0" smtClean="0"/>
                            <a:t>3</a:t>
                          </a:r>
                          <a:endParaRPr lang="ru-RU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400" dirty="0" smtClean="0"/>
                            <a:t>Сернистая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ru-RU" sz="240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𝑆𝑂</m:t>
                                  </m:r>
                                </m:e>
                                <m:sub>
                                  <m:r>
                                    <a:rPr lang="en-US" sz="24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en-US" sz="24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2−</m:t>
                                  </m:r>
                                </m:sup>
                              </m:sSubSup>
                            </m:oMath>
                          </a14:m>
                          <a:r>
                            <a:rPr lang="ru-RU" sz="2400" dirty="0" smtClean="0"/>
                            <a:t>сульфит</a:t>
                          </a:r>
                          <a:endParaRPr lang="ru-RU" sz="2400" dirty="0"/>
                        </a:p>
                      </a:txBody>
                      <a:tcPr/>
                    </a:tc>
                  </a:tr>
                  <a:tr h="527538"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H</a:t>
                          </a:r>
                          <a:r>
                            <a:rPr lang="en-US" sz="1800" dirty="0" smtClean="0"/>
                            <a:t>2</a:t>
                          </a:r>
                          <a:r>
                            <a:rPr lang="en-US" sz="2800" dirty="0" smtClean="0"/>
                            <a:t>SO</a:t>
                          </a:r>
                          <a:r>
                            <a:rPr lang="en-US" sz="1800" dirty="0" smtClean="0"/>
                            <a:t>4</a:t>
                          </a:r>
                          <a:endParaRPr lang="ru-RU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400" dirty="0" smtClean="0"/>
                            <a:t>Серная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ru-RU" sz="240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𝑆𝑂</m:t>
                                  </m:r>
                                </m:e>
                                <m:sub>
                                  <m:r>
                                    <a:rPr lang="en-US" sz="24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sub>
                                <m:sup>
                                  <m:r>
                                    <a:rPr lang="en-US" sz="24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2−</m:t>
                                  </m:r>
                                </m:sup>
                              </m:sSubSup>
                            </m:oMath>
                          </a14:m>
                          <a:r>
                            <a:rPr lang="en-US" sz="2400" dirty="0" smtClean="0"/>
                            <a:t> </a:t>
                          </a:r>
                          <a:r>
                            <a:rPr lang="ru-RU" sz="2400" dirty="0" smtClean="0"/>
                            <a:t>сульфат</a:t>
                          </a:r>
                          <a:endParaRPr lang="ru-RU" sz="2400" dirty="0"/>
                        </a:p>
                      </a:txBody>
                      <a:tcPr/>
                    </a:tc>
                  </a:tr>
                  <a:tr h="527538"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HNO</a:t>
                          </a:r>
                          <a:r>
                            <a:rPr lang="en-US" sz="1800" dirty="0" smtClean="0"/>
                            <a:t>2</a:t>
                          </a:r>
                          <a:endParaRPr lang="ru-RU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400" dirty="0" smtClean="0"/>
                            <a:t>Азотистая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ru-RU" sz="240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𝑁𝑂</m:t>
                                  </m:r>
                                </m:e>
                                <m:sub>
                                  <m:r>
                                    <a:rPr lang="en-US" sz="24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24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</m:sup>
                              </m:sSubSup>
                            </m:oMath>
                          </a14:m>
                          <a:r>
                            <a:rPr lang="en-US" sz="2400" dirty="0" smtClean="0"/>
                            <a:t>  </a:t>
                          </a:r>
                          <a:r>
                            <a:rPr lang="ru-RU" sz="2400" dirty="0" smtClean="0"/>
                            <a:t>Нитрит</a:t>
                          </a:r>
                          <a:endParaRPr lang="ru-RU" sz="2400" dirty="0"/>
                        </a:p>
                      </a:txBody>
                      <a:tcPr/>
                    </a:tc>
                  </a:tr>
                  <a:tr h="527538"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HNO</a:t>
                          </a:r>
                          <a:r>
                            <a:rPr lang="en-US" sz="1800" dirty="0" smtClean="0"/>
                            <a:t>3</a:t>
                          </a:r>
                          <a:endParaRPr lang="ru-RU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400" dirty="0" smtClean="0"/>
                            <a:t>Азотная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ru-RU" sz="240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𝑁𝑂</m:t>
                                  </m:r>
                                </m:e>
                                <m:sub>
                                  <m:r>
                                    <a:rPr lang="en-US" sz="24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en-US" sz="24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</m:sup>
                              </m:sSubSup>
                              <m:r>
                                <a:rPr lang="en-US" sz="2400" b="0" i="0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  </m:t>
                              </m:r>
                            </m:oMath>
                          </a14:m>
                          <a:r>
                            <a:rPr lang="ru-RU" sz="2400" dirty="0" smtClean="0"/>
                            <a:t>Нитрат</a:t>
                          </a:r>
                          <a:endParaRPr lang="ru-RU" sz="2400" dirty="0"/>
                        </a:p>
                      </a:txBody>
                      <a:tcPr/>
                    </a:tc>
                  </a:tr>
                  <a:tr h="527538"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H</a:t>
                          </a:r>
                          <a:r>
                            <a:rPr lang="en-US" sz="1800" dirty="0" smtClean="0"/>
                            <a:t>2</a:t>
                          </a:r>
                          <a:r>
                            <a:rPr lang="en-US" sz="2800" dirty="0" smtClean="0"/>
                            <a:t>CO</a:t>
                          </a:r>
                          <a:r>
                            <a:rPr lang="en-US" sz="1800" dirty="0" smtClean="0"/>
                            <a:t>3</a:t>
                          </a:r>
                          <a:endParaRPr lang="ru-RU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400" dirty="0" smtClean="0"/>
                            <a:t>Угольная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ru-RU" sz="240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𝐶𝑂</m:t>
                                  </m:r>
                                </m:e>
                                <m:sub>
                                  <m:r>
                                    <a:rPr lang="en-US" sz="24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en-US" sz="24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2−</m:t>
                                  </m:r>
                                </m:sup>
                              </m:sSubSup>
                              <m:r>
                                <a:rPr lang="en-US" sz="2400" b="0" i="0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  </m:t>
                              </m:r>
                              <m:r>
                                <a:rPr lang="ru-RU" sz="2400" b="0" i="0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к</m:t>
                              </m:r>
                            </m:oMath>
                          </a14:m>
                          <a:r>
                            <a:rPr lang="ru-RU" sz="2400" dirty="0" smtClean="0"/>
                            <a:t>арбонат</a:t>
                          </a:r>
                          <a:endParaRPr lang="ru-RU" sz="2400" dirty="0"/>
                        </a:p>
                      </a:txBody>
                      <a:tcPr/>
                    </a:tc>
                  </a:tr>
                  <a:tr h="527538"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H</a:t>
                          </a:r>
                          <a:r>
                            <a:rPr lang="en-US" sz="1800" dirty="0" smtClean="0"/>
                            <a:t>2</a:t>
                          </a:r>
                          <a:r>
                            <a:rPr lang="en-US" sz="2800" dirty="0" smtClean="0"/>
                            <a:t>SiO</a:t>
                          </a:r>
                          <a:r>
                            <a:rPr lang="en-US" sz="1800" dirty="0" smtClean="0"/>
                            <a:t>3</a:t>
                          </a:r>
                          <a:endParaRPr lang="ru-RU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400" dirty="0" smtClean="0"/>
                            <a:t>Кремниевая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ru-RU" sz="240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𝑆𝑖𝑂</m:t>
                                  </m:r>
                                </m:e>
                                <m:sub>
                                  <m:r>
                                    <a:rPr lang="en-US" sz="24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en-US" sz="24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2−</m:t>
                                  </m:r>
                                </m:sup>
                              </m:sSubSup>
                            </m:oMath>
                          </a14:m>
                          <a:r>
                            <a:rPr lang="en-US" sz="2400" dirty="0" smtClean="0"/>
                            <a:t>  </a:t>
                          </a:r>
                          <a:r>
                            <a:rPr lang="ru-RU" sz="2400" dirty="0" smtClean="0"/>
                            <a:t>силикат</a:t>
                          </a:r>
                          <a:endParaRPr lang="ru-RU" sz="2400" dirty="0"/>
                        </a:p>
                      </a:txBody>
                      <a:tcPr/>
                    </a:tc>
                  </a:tr>
                  <a:tr h="527538"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H</a:t>
                          </a:r>
                          <a:r>
                            <a:rPr lang="en-US" sz="1800" dirty="0" smtClean="0"/>
                            <a:t>3</a:t>
                          </a:r>
                          <a:r>
                            <a:rPr lang="en-US" sz="2800" dirty="0" smtClean="0"/>
                            <a:t>PO</a:t>
                          </a:r>
                          <a:r>
                            <a:rPr lang="en-US" sz="1800" dirty="0" smtClean="0"/>
                            <a:t>4</a:t>
                          </a:r>
                          <a:endParaRPr lang="ru-RU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400" dirty="0" smtClean="0"/>
                            <a:t>фосфорная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ru-RU" sz="240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𝑃𝑂</m:t>
                                  </m:r>
                                </m:e>
                                <m:sub>
                                  <m:r>
                                    <a:rPr lang="en-US" sz="24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sub>
                                <m:sup>
                                  <m:r>
                                    <a:rPr lang="en-US" sz="24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3−</m:t>
                                  </m:r>
                                </m:sup>
                              </m:sSubSup>
                              <m:r>
                                <a:rPr lang="en-US" sz="2400" b="0" i="0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  </m:t>
                              </m:r>
                            </m:oMath>
                          </a14:m>
                          <a:r>
                            <a:rPr lang="ru-RU" sz="2400" dirty="0" smtClean="0"/>
                            <a:t>фосфат</a:t>
                          </a:r>
                          <a:endParaRPr lang="ru-RU" sz="2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735427654"/>
                  </p:ext>
                </p:extLst>
              </p:nvPr>
            </p:nvGraphicFramePr>
            <p:xfrm>
              <a:off x="0" y="4"/>
              <a:ext cx="9144000" cy="685799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27784"/>
                    <a:gridCol w="3468216"/>
                    <a:gridCol w="3048000"/>
                  </a:tblGrid>
                  <a:tr h="5275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Формула</a:t>
                          </a:r>
                          <a:r>
                            <a:rPr lang="ru-RU" baseline="0" dirty="0" smtClean="0"/>
                            <a:t> кислоты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Название кислоты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Кислотный остаток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527538">
                    <a:tc>
                      <a:txBody>
                        <a:bodyPr/>
                        <a:lstStyle/>
                        <a:p>
                          <a:r>
                            <a:rPr lang="en-US" sz="2800" dirty="0" err="1" smtClean="0"/>
                            <a:t>HCl</a:t>
                          </a:r>
                          <a:endParaRPr lang="ru-RU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000" dirty="0" smtClean="0"/>
                            <a:t>Соляная, </a:t>
                          </a:r>
                          <a:r>
                            <a:rPr lang="ru-RU" sz="2000" dirty="0" err="1" smtClean="0"/>
                            <a:t>хлороводородная</a:t>
                          </a:r>
                          <a:endParaRPr lang="ru-RU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000" t="-106977" b="-1137209"/>
                          </a:stretch>
                        </a:blipFill>
                      </a:tcPr>
                    </a:tc>
                  </a:tr>
                  <a:tr h="527538"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HF</a:t>
                          </a:r>
                          <a:endParaRPr lang="ru-RU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000" dirty="0" smtClean="0"/>
                            <a:t>Фторидная, плавиковая</a:t>
                          </a:r>
                          <a:endParaRPr lang="ru-RU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000" t="-204598" b="-1024138"/>
                          </a:stretch>
                        </a:blipFill>
                      </a:tcPr>
                    </a:tc>
                  </a:tr>
                  <a:tr h="527538"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HI</a:t>
                          </a:r>
                          <a:endParaRPr lang="ru-RU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400" dirty="0" err="1" smtClean="0"/>
                            <a:t>Йодоводородная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000" t="-308140" b="-936047"/>
                          </a:stretch>
                        </a:blipFill>
                      </a:tcPr>
                    </a:tc>
                  </a:tr>
                  <a:tr h="527538">
                    <a:tc>
                      <a:txBody>
                        <a:bodyPr/>
                        <a:lstStyle/>
                        <a:p>
                          <a:r>
                            <a:rPr lang="en-US" sz="2800" dirty="0" err="1" smtClean="0"/>
                            <a:t>HBr</a:t>
                          </a:r>
                          <a:endParaRPr lang="ru-RU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400" dirty="0" err="1" smtClean="0"/>
                            <a:t>Бромоводородная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000" t="-403448" b="-825287"/>
                          </a:stretch>
                        </a:blipFill>
                      </a:tcPr>
                    </a:tc>
                  </a:tr>
                  <a:tr h="527538"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H</a:t>
                          </a:r>
                          <a:r>
                            <a:rPr lang="en-US" sz="1800" dirty="0" smtClean="0"/>
                            <a:t>2</a:t>
                          </a:r>
                          <a:r>
                            <a:rPr lang="en-US" sz="2800" dirty="0" smtClean="0"/>
                            <a:t>S</a:t>
                          </a:r>
                          <a:endParaRPr lang="ru-RU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400" dirty="0" smtClean="0"/>
                            <a:t>Сероводородная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000" t="-509302" b="-734884"/>
                          </a:stretch>
                        </a:blipFill>
                      </a:tcPr>
                    </a:tc>
                  </a:tr>
                  <a:tr h="527538"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H</a:t>
                          </a:r>
                          <a:r>
                            <a:rPr lang="en-US" sz="1800" dirty="0" smtClean="0"/>
                            <a:t>2</a:t>
                          </a:r>
                          <a:r>
                            <a:rPr lang="en-US" sz="2800" dirty="0" smtClean="0"/>
                            <a:t>SO</a:t>
                          </a:r>
                          <a:r>
                            <a:rPr lang="en-US" sz="1800" dirty="0" smtClean="0"/>
                            <a:t>3</a:t>
                          </a:r>
                          <a:endParaRPr lang="ru-RU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400" dirty="0" smtClean="0"/>
                            <a:t>Сернистая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000" t="-602299" b="-626437"/>
                          </a:stretch>
                        </a:blipFill>
                      </a:tcPr>
                    </a:tc>
                  </a:tr>
                  <a:tr h="527538"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H</a:t>
                          </a:r>
                          <a:r>
                            <a:rPr lang="en-US" sz="1800" dirty="0" smtClean="0"/>
                            <a:t>2</a:t>
                          </a:r>
                          <a:r>
                            <a:rPr lang="en-US" sz="2800" dirty="0" smtClean="0"/>
                            <a:t>SO</a:t>
                          </a:r>
                          <a:r>
                            <a:rPr lang="en-US" sz="1800" dirty="0" smtClean="0"/>
                            <a:t>4</a:t>
                          </a:r>
                          <a:endParaRPr lang="ru-RU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400" dirty="0" smtClean="0"/>
                            <a:t>Серная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000" t="-710465" b="-533721"/>
                          </a:stretch>
                        </a:blipFill>
                      </a:tcPr>
                    </a:tc>
                  </a:tr>
                  <a:tr h="527538"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HNO</a:t>
                          </a:r>
                          <a:r>
                            <a:rPr lang="en-US" sz="1800" dirty="0" smtClean="0"/>
                            <a:t>2</a:t>
                          </a:r>
                          <a:endParaRPr lang="ru-RU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400" dirty="0" smtClean="0"/>
                            <a:t>Азотистая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000" t="-801149" b="-427586"/>
                          </a:stretch>
                        </a:blipFill>
                      </a:tcPr>
                    </a:tc>
                  </a:tr>
                  <a:tr h="527538"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HNO</a:t>
                          </a:r>
                          <a:r>
                            <a:rPr lang="en-US" sz="1800" dirty="0" smtClean="0"/>
                            <a:t>3</a:t>
                          </a:r>
                          <a:endParaRPr lang="ru-RU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400" dirty="0" smtClean="0"/>
                            <a:t>Азотная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000" t="-911628" b="-332558"/>
                          </a:stretch>
                        </a:blipFill>
                      </a:tcPr>
                    </a:tc>
                  </a:tr>
                  <a:tr h="527538"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H</a:t>
                          </a:r>
                          <a:r>
                            <a:rPr lang="en-US" sz="1800" dirty="0" smtClean="0"/>
                            <a:t>2</a:t>
                          </a:r>
                          <a:r>
                            <a:rPr lang="en-US" sz="2800" dirty="0" smtClean="0"/>
                            <a:t>CO</a:t>
                          </a:r>
                          <a:r>
                            <a:rPr lang="en-US" sz="1800" dirty="0" smtClean="0"/>
                            <a:t>3</a:t>
                          </a:r>
                          <a:endParaRPr lang="ru-RU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400" dirty="0" smtClean="0"/>
                            <a:t>Угольная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000" t="-1000000" b="-228736"/>
                          </a:stretch>
                        </a:blipFill>
                      </a:tcPr>
                    </a:tc>
                  </a:tr>
                  <a:tr h="527538"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H</a:t>
                          </a:r>
                          <a:r>
                            <a:rPr lang="en-US" sz="1800" dirty="0" smtClean="0"/>
                            <a:t>2</a:t>
                          </a:r>
                          <a:r>
                            <a:rPr lang="en-US" sz="2800" dirty="0" smtClean="0"/>
                            <a:t>SiO</a:t>
                          </a:r>
                          <a:r>
                            <a:rPr lang="en-US" sz="1800" dirty="0" smtClean="0"/>
                            <a:t>3</a:t>
                          </a:r>
                          <a:endParaRPr lang="ru-RU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400" dirty="0" smtClean="0"/>
                            <a:t>Кремниевая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000" t="-1112791" b="-131395"/>
                          </a:stretch>
                        </a:blipFill>
                      </a:tcPr>
                    </a:tc>
                  </a:tr>
                  <a:tr h="527538"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H</a:t>
                          </a:r>
                          <a:r>
                            <a:rPr lang="en-US" sz="1800" dirty="0" smtClean="0"/>
                            <a:t>3</a:t>
                          </a:r>
                          <a:r>
                            <a:rPr lang="en-US" sz="2800" dirty="0" smtClean="0"/>
                            <a:t>PO</a:t>
                          </a:r>
                          <a:r>
                            <a:rPr lang="en-US" sz="1800" dirty="0" smtClean="0"/>
                            <a:t>4</a:t>
                          </a:r>
                          <a:endParaRPr lang="ru-RU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400" dirty="0" smtClean="0"/>
                            <a:t>фосфорная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000" t="-1198851" b="-2988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974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Химические свойства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1600200"/>
            <a:ext cx="9001000" cy="487680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3200" dirty="0" smtClean="0"/>
              <a:t>Диссоциация кислот и изменение окраски индикатора</a:t>
            </a:r>
          </a:p>
          <a:p>
            <a:pPr marL="457200" indent="-457200">
              <a:buAutoNum type="arabicPeriod"/>
            </a:pPr>
            <a:r>
              <a:rPr lang="ru-RU" sz="3200" dirty="0" smtClean="0"/>
              <a:t>Взаимодействие с металлами, стоящими в ряду активности до Н</a:t>
            </a:r>
          </a:p>
          <a:p>
            <a:pPr marL="457200" indent="-457200">
              <a:buAutoNum type="arabicPeriod"/>
            </a:pPr>
            <a:r>
              <a:rPr lang="ru-RU" sz="3200" dirty="0" smtClean="0"/>
              <a:t>Взаимодействие с основаниями (</a:t>
            </a:r>
            <a:r>
              <a:rPr lang="ru-RU" sz="3200" dirty="0" err="1" smtClean="0"/>
              <a:t>раств</a:t>
            </a:r>
            <a:r>
              <a:rPr lang="ru-RU" sz="3200" dirty="0" smtClean="0"/>
              <a:t>., </a:t>
            </a:r>
            <a:r>
              <a:rPr lang="ru-RU" sz="3200" dirty="0" err="1" smtClean="0"/>
              <a:t>нераств</a:t>
            </a:r>
            <a:r>
              <a:rPr lang="ru-RU" sz="3200" dirty="0" smtClean="0"/>
              <a:t>., </a:t>
            </a:r>
            <a:r>
              <a:rPr lang="ru-RU" sz="3200" dirty="0" err="1" smtClean="0"/>
              <a:t>амфот</a:t>
            </a:r>
            <a:r>
              <a:rPr lang="ru-RU" sz="3200" dirty="0" smtClean="0"/>
              <a:t>.)</a:t>
            </a:r>
          </a:p>
          <a:p>
            <a:pPr marL="457200" indent="-457200">
              <a:buAutoNum type="arabicPeriod"/>
            </a:pPr>
            <a:r>
              <a:rPr lang="ru-RU" sz="3200" dirty="0" smtClean="0"/>
              <a:t>Взаимодействие с солями</a:t>
            </a:r>
          </a:p>
          <a:p>
            <a:pPr marL="457200" indent="-457200">
              <a:buAutoNum type="arabicPeriod"/>
            </a:pPr>
            <a:r>
              <a:rPr lang="ru-RU" sz="3200" dirty="0" smtClean="0"/>
              <a:t>Взаимодействие с основными и амфотерными оксидами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5394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Получение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3600" dirty="0" smtClean="0"/>
              <a:t>Взаимодействие неметалла с водородом</a:t>
            </a:r>
          </a:p>
          <a:p>
            <a:pPr marL="457200" indent="-457200">
              <a:buAutoNum type="arabicPeriod"/>
            </a:pPr>
            <a:r>
              <a:rPr lang="ru-RU" sz="3600" dirty="0" smtClean="0"/>
              <a:t>Взаимодействие кислотного оксида с водой</a:t>
            </a:r>
          </a:p>
          <a:p>
            <a:pPr marL="457200" indent="-457200">
              <a:buAutoNum type="arabicPeriod"/>
            </a:pPr>
            <a:r>
              <a:rPr lang="ru-RU" sz="3600" dirty="0" smtClean="0"/>
              <a:t>Взаимодействие соли с кислотой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033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 какими из веществ реагирует соляная кислота?</a:t>
            </a:r>
          </a:p>
          <a:p>
            <a:r>
              <a:rPr lang="en-US" sz="3600" dirty="0" smtClean="0"/>
              <a:t>N</a:t>
            </a:r>
            <a:r>
              <a:rPr lang="en-US" sz="2000" dirty="0" smtClean="0"/>
              <a:t>2</a:t>
            </a:r>
            <a:r>
              <a:rPr lang="en-US" sz="3600" dirty="0" smtClean="0"/>
              <a:t>O</a:t>
            </a:r>
            <a:r>
              <a:rPr lang="en-US" sz="2000" dirty="0" smtClean="0"/>
              <a:t>5</a:t>
            </a:r>
          </a:p>
          <a:p>
            <a:r>
              <a:rPr lang="en-US" sz="3600" dirty="0" smtClean="0"/>
              <a:t>Zn(OH)</a:t>
            </a:r>
            <a:r>
              <a:rPr lang="en-US" sz="2000" dirty="0" smtClean="0"/>
              <a:t>2</a:t>
            </a:r>
          </a:p>
          <a:p>
            <a:r>
              <a:rPr lang="en-US" sz="3600" dirty="0" err="1" smtClean="0"/>
              <a:t>CaO</a:t>
            </a:r>
            <a:endParaRPr lang="en-US" sz="3600" dirty="0" smtClean="0"/>
          </a:p>
          <a:p>
            <a:r>
              <a:rPr lang="en-US" sz="3600" dirty="0" smtClean="0"/>
              <a:t>AgNO</a:t>
            </a:r>
            <a:r>
              <a:rPr lang="en-US" sz="2000" dirty="0" smtClean="0"/>
              <a:t>3</a:t>
            </a:r>
          </a:p>
          <a:p>
            <a:r>
              <a:rPr lang="en-US" sz="3600" dirty="0" smtClean="0"/>
              <a:t>H</a:t>
            </a:r>
            <a:r>
              <a:rPr lang="en-US" sz="2000" dirty="0" smtClean="0"/>
              <a:t>3</a:t>
            </a:r>
            <a:r>
              <a:rPr lang="en-US" sz="3600" dirty="0" smtClean="0"/>
              <a:t>PO</a:t>
            </a:r>
            <a:r>
              <a:rPr lang="en-US" sz="2000" dirty="0" smtClean="0"/>
              <a:t>4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9261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2.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Напишите молекулярные и ионные уравнения реакций между:</a:t>
            </a:r>
          </a:p>
          <a:p>
            <a:pPr marL="457200" indent="-457200">
              <a:buAutoNum type="arabicPeriod"/>
            </a:pPr>
            <a:r>
              <a:rPr lang="ru-RU" sz="3600" dirty="0" err="1" smtClean="0"/>
              <a:t>Хлороводородной</a:t>
            </a:r>
            <a:r>
              <a:rPr lang="ru-RU" sz="3600" dirty="0" smtClean="0"/>
              <a:t> кислотой и гидроксидом магния</a:t>
            </a:r>
          </a:p>
          <a:p>
            <a:pPr marL="457200" indent="-457200">
              <a:buAutoNum type="arabicPeriod"/>
            </a:pPr>
            <a:r>
              <a:rPr lang="ru-RU" sz="3600" dirty="0" smtClean="0"/>
              <a:t>Азотной кислотой и гидроксидом калия</a:t>
            </a:r>
          </a:p>
          <a:p>
            <a:pPr marL="457200" indent="-457200">
              <a:buAutoNum type="arabicPeriod"/>
            </a:pPr>
            <a:r>
              <a:rPr lang="ru-RU" sz="3600" dirty="0" smtClean="0"/>
              <a:t>Серной кислотой и гидроксидом меди (</a:t>
            </a:r>
            <a:r>
              <a:rPr lang="en-US" sz="3600" dirty="0" smtClean="0"/>
              <a:t>II</a:t>
            </a:r>
            <a:r>
              <a:rPr lang="ru-RU" sz="3600" dirty="0" smtClean="0"/>
              <a:t>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0442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3.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Напишите уравнения реакций:</a:t>
            </a:r>
          </a:p>
          <a:p>
            <a:pPr marL="742950" indent="-742950">
              <a:buAutoNum type="arabicParenR"/>
            </a:pPr>
            <a:r>
              <a:rPr lang="en-US" sz="3600" dirty="0" smtClean="0"/>
              <a:t>S→SO</a:t>
            </a:r>
            <a:r>
              <a:rPr lang="en-US" sz="2000" dirty="0" smtClean="0"/>
              <a:t>2</a:t>
            </a:r>
            <a:r>
              <a:rPr lang="en-US" sz="3600" dirty="0" smtClean="0"/>
              <a:t>→SO</a:t>
            </a:r>
            <a:r>
              <a:rPr lang="en-US" sz="2000" dirty="0" smtClean="0"/>
              <a:t>3</a:t>
            </a:r>
            <a:r>
              <a:rPr lang="en-US" sz="3600" dirty="0" smtClean="0"/>
              <a:t>→H</a:t>
            </a:r>
            <a:r>
              <a:rPr lang="en-US" sz="2000" dirty="0" smtClean="0"/>
              <a:t>2</a:t>
            </a:r>
            <a:r>
              <a:rPr lang="en-US" sz="3600" dirty="0" smtClean="0"/>
              <a:t>SO</a:t>
            </a:r>
            <a:r>
              <a:rPr lang="en-US" sz="2000" dirty="0" smtClean="0"/>
              <a:t>4</a:t>
            </a:r>
            <a:endParaRPr lang="en-US" sz="3600" dirty="0" smtClean="0"/>
          </a:p>
          <a:p>
            <a:pPr marL="457200" indent="-457200">
              <a:buAutoNum type="arabicParenR"/>
            </a:pPr>
            <a:r>
              <a:rPr lang="en-US" sz="3600" dirty="0" smtClean="0"/>
              <a:t>N</a:t>
            </a:r>
            <a:r>
              <a:rPr lang="en-US" sz="2000" dirty="0" smtClean="0"/>
              <a:t>2</a:t>
            </a:r>
            <a:r>
              <a:rPr lang="en-US" sz="3600" dirty="0" smtClean="0"/>
              <a:t>O</a:t>
            </a:r>
            <a:r>
              <a:rPr lang="en-US" sz="2000" dirty="0" smtClean="0"/>
              <a:t>5</a:t>
            </a:r>
            <a:r>
              <a:rPr lang="en-US" sz="3600" dirty="0" smtClean="0"/>
              <a:t>→HNO</a:t>
            </a:r>
            <a:r>
              <a:rPr lang="en-US" sz="2000" dirty="0" smtClean="0"/>
              <a:t>3</a:t>
            </a:r>
            <a:r>
              <a:rPr lang="en-US" sz="3600" dirty="0" smtClean="0"/>
              <a:t>→Cu(NO</a:t>
            </a:r>
            <a:r>
              <a:rPr lang="en-US" sz="2000" dirty="0" smtClean="0"/>
              <a:t>3</a:t>
            </a:r>
            <a:r>
              <a:rPr lang="en-US" sz="3600" dirty="0" smtClean="0"/>
              <a:t>)</a:t>
            </a:r>
            <a:r>
              <a:rPr lang="en-US" sz="2000" dirty="0" smtClean="0"/>
              <a:t>2</a:t>
            </a:r>
            <a:r>
              <a:rPr lang="en-US" sz="3600" dirty="0" smtClean="0"/>
              <a:t>→Cu(OH)</a:t>
            </a:r>
            <a:r>
              <a:rPr lang="en-US" sz="2000" dirty="0" smtClean="0"/>
              <a:t>2</a:t>
            </a:r>
            <a:r>
              <a:rPr lang="en-US" sz="3600" dirty="0" smtClean="0"/>
              <a:t>→CuO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8338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Сколько Р</a:t>
            </a:r>
            <a:r>
              <a:rPr lang="ru-RU" sz="2000" dirty="0" smtClean="0"/>
              <a:t>2</a:t>
            </a:r>
            <a:r>
              <a:rPr lang="ru-RU" sz="3600" dirty="0" smtClean="0"/>
              <a:t>О</a:t>
            </a:r>
            <a:r>
              <a:rPr lang="ru-RU" sz="2000" dirty="0" smtClean="0"/>
              <a:t>5</a:t>
            </a:r>
            <a:r>
              <a:rPr lang="ru-RU" sz="3600" dirty="0" smtClean="0"/>
              <a:t> необходимо для получения 392кг фосфорной кислоты?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7098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73</TotalTime>
  <Words>275</Words>
  <Application>Microsoft Office PowerPoint</Application>
  <PresentationFormat>Экран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Ясность</vt:lpstr>
      <vt:lpstr>Кислоты</vt:lpstr>
      <vt:lpstr>Презентация PowerPoint</vt:lpstr>
      <vt:lpstr>Презентация PowerPoint</vt:lpstr>
      <vt:lpstr>Химические свойства</vt:lpstr>
      <vt:lpstr>Получение</vt:lpstr>
      <vt:lpstr>Задание 1.</vt:lpstr>
      <vt:lpstr>Задание 2.</vt:lpstr>
      <vt:lpstr>Задание 3.</vt:lpstr>
      <vt:lpstr>Задача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Кислоты</dc:title>
  <dc:creator>Анастасия Крапчатова</dc:creator>
  <cp:lastModifiedBy>Анастасия Крапчатова</cp:lastModifiedBy>
  <cp:revision>5</cp:revision>
  <dcterms:created xsi:type="dcterms:W3CDTF">2018-05-04T17:48:08Z</dcterms:created>
  <dcterms:modified xsi:type="dcterms:W3CDTF">2018-05-04T19:01:13Z</dcterms:modified>
</cp:coreProperties>
</file>