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9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18.09.2025</a:t>
            </a:fld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18.09.2025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18.09.2025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18.09.2025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18.09.2025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18.09.2025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332656"/>
            <a:ext cx="7772400" cy="4571999"/>
          </a:xfrm>
        </p:spPr>
        <p:txBody>
          <a:bodyPr/>
          <a:lstStyle/>
          <a:p>
            <a:r>
              <a:rPr lang="ru-RU" sz="6600" dirty="0" smtClean="0"/>
              <a:t>Капитальные здания</a:t>
            </a:r>
            <a:endParaRPr lang="ru-RU" sz="66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459003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332656"/>
            <a:ext cx="5791200" cy="137160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Что такое капитальное строительство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772816"/>
            <a:ext cx="7128792" cy="4373563"/>
          </a:xfrm>
        </p:spPr>
        <p:txBody>
          <a:bodyPr>
            <a:normAutofit/>
          </a:bodyPr>
          <a:lstStyle/>
          <a:p>
            <a:r>
              <a:rPr lang="ru-RU" b="0" dirty="0"/>
              <a:t>Объект капитального строительства — это сооружение или здание, прочно связанное с землей, которое нельзя передвинуть с места без урона всей конструкции. Капитальными считаются как законченные объекты, так и те, которые только возводятся</a:t>
            </a:r>
            <a:r>
              <a:rPr lang="ru-RU" b="0" dirty="0" smtClean="0"/>
              <a:t>.</a:t>
            </a:r>
          </a:p>
          <a:p>
            <a:r>
              <a:rPr lang="ru-RU" b="0" dirty="0" smtClean="0"/>
              <a:t> </a:t>
            </a:r>
            <a:r>
              <a:rPr lang="ru-RU" b="0" dirty="0"/>
              <a:t>В первом случае постройка </a:t>
            </a:r>
            <a:r>
              <a:rPr lang="ru-RU" b="0" dirty="0" smtClean="0"/>
              <a:t>приобретает </a:t>
            </a:r>
            <a:r>
              <a:rPr lang="ru-RU" b="0" dirty="0"/>
              <a:t>признаки недвижимости и ее можно зарегистрировать, получив свидетельство о собственности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1026" name="Picture 2" descr="D:\Рабочий стол\756757616502508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4221088"/>
            <a:ext cx="3510136" cy="2340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539552" y="4581128"/>
            <a:ext cx="374441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Другими словами, к капитальным могут относиться жилые и нежилые постройки при условии, если они неразрывно связаны с участком.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89243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7931224" cy="1371600"/>
          </a:xfrm>
        </p:spPr>
        <p:txBody>
          <a:bodyPr>
            <a:normAutofit fontScale="90000"/>
          </a:bodyPr>
          <a:lstStyle/>
          <a:p>
            <a:pPr fontAlgn="base"/>
            <a:r>
              <a:rPr lang="ru-RU" b="1" dirty="0"/>
              <a:t>Признаки 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объекта </a:t>
            </a:r>
            <a:r>
              <a:rPr lang="ru-RU" b="1" dirty="0"/>
              <a:t>капитального строительства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57200" indent="-457200">
              <a:buFont typeface="Arial" pitchFamily="34" charset="0"/>
              <a:buChar char="•"/>
            </a:pPr>
            <a:r>
              <a:rPr lang="ru-RU" b="0" dirty="0"/>
              <a:t>Срок эксплуатации. Капитальная постройка может прослужить до 100 лет и более. При ее возведении используют долговечные материалы — кирпич, камень, бетон или </a:t>
            </a:r>
            <a:r>
              <a:rPr lang="ru-RU" b="0" dirty="0" smtClean="0"/>
              <a:t>брус;</a:t>
            </a:r>
            <a:endParaRPr lang="ru-RU" dirty="0" smtClean="0"/>
          </a:p>
          <a:p>
            <a:pPr marL="457200" indent="-457200">
              <a:buFont typeface="Arial" pitchFamily="34" charset="0"/>
              <a:buChar char="•"/>
            </a:pPr>
            <a:r>
              <a:rPr lang="ru-RU" b="0" dirty="0" smtClean="0"/>
              <a:t>Привязка </a:t>
            </a:r>
            <a:r>
              <a:rPr lang="ru-RU" b="0" dirty="0"/>
              <a:t>к земле. Это обеспечивают предварительные земляные работы (например, копка котлована и армирование) и заглубленный фундамент. Тип основания может быть разным, включая свайный или комбинацию </a:t>
            </a:r>
            <a:r>
              <a:rPr lang="ru-RU" b="0" dirty="0" smtClean="0"/>
              <a:t>технологий;</a:t>
            </a:r>
            <a:endParaRPr lang="ru-RU" dirty="0" smtClean="0"/>
          </a:p>
          <a:p>
            <a:pPr marL="457200" indent="-457200">
              <a:buFont typeface="Arial" pitchFamily="34" charset="0"/>
              <a:buChar char="•"/>
            </a:pPr>
            <a:r>
              <a:rPr lang="ru-RU" b="0" dirty="0" smtClean="0">
                <a:solidFill>
                  <a:srgbClr val="222222"/>
                </a:solidFill>
                <a:latin typeface="GraphikCy"/>
              </a:rPr>
              <a:t>Стационарность</a:t>
            </a:r>
            <a:r>
              <a:rPr lang="ru-RU" b="0" dirty="0">
                <a:solidFill>
                  <a:srgbClr val="222222"/>
                </a:solidFill>
                <a:latin typeface="GraphikCy"/>
              </a:rPr>
              <a:t>. Капитальность постройки обеспечивает не только фундамент, но и опорный каркас в виде стоек, колонн, консолей и т. д. Передвинуть, разобрать или собрать его заново в другом месте без ущерба невозможно. Архитектурные, функциональные и инженерные решения в таком здании представляют единую систему;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449499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ru-RU" b="0" dirty="0"/>
              <a:t>Соблюдение нормативов. Капитальное строение должно находиться на участке, который оформлен в собственность либо на ином праве, а тип земель предусматривает возможность такой застройки. Здание должно соответствовать всем ГОСТам, СНиПам и не представлять опасности для жизни и здоровья. Строительство проходит в несколько этапов — от проектирования, земляных работ до отделки, налаживания и введения всех систем </a:t>
            </a:r>
            <a:r>
              <a:rPr lang="ru-RU" b="0" dirty="0" smtClean="0"/>
              <a:t>обеспечения;</a:t>
            </a:r>
            <a:endParaRPr lang="ru-RU" b="0" dirty="0" smtClean="0">
              <a:solidFill>
                <a:srgbClr val="222222"/>
              </a:solidFill>
              <a:latin typeface="GraphikCy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ru-RU" b="0" dirty="0" smtClean="0">
                <a:solidFill>
                  <a:srgbClr val="222222"/>
                </a:solidFill>
                <a:latin typeface="GraphikCy"/>
              </a:rPr>
              <a:t>Наличие </a:t>
            </a:r>
            <a:r>
              <a:rPr lang="ru-RU" b="0" dirty="0">
                <a:solidFill>
                  <a:srgbClr val="222222"/>
                </a:solidFill>
                <a:latin typeface="GraphikCy"/>
              </a:rPr>
              <a:t>коммуникаций. К таким постройкам, как правило, подведены водопровод и электросети или центральное теплоснабжение. При определенных условиях есть возможность </a:t>
            </a:r>
            <a:r>
              <a:rPr lang="ru-RU" b="0" dirty="0" smtClean="0">
                <a:solidFill>
                  <a:srgbClr val="222222"/>
                </a:solidFill>
                <a:latin typeface="GraphikCy"/>
              </a:rPr>
              <a:t>газификации;</a:t>
            </a:r>
            <a:endParaRPr lang="ru-RU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ru-RU" b="0" dirty="0" smtClean="0">
                <a:solidFill>
                  <a:srgbClr val="222222"/>
                </a:solidFill>
                <a:latin typeface="GraphikCy"/>
              </a:rPr>
              <a:t>Правовой </a:t>
            </a:r>
            <a:r>
              <a:rPr lang="ru-RU" b="0" dirty="0">
                <a:solidFill>
                  <a:srgbClr val="222222"/>
                </a:solidFill>
                <a:latin typeface="GraphikCy"/>
              </a:rPr>
              <a:t>статус. Поскольку капитальные объекты можно зарегистрировать и оформить в собственность, они подходят для разного рода сделок: купли-продажи в ипотеку, страхования, залога и т. д.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282163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Виды объектов капитального </a:t>
            </a:r>
            <a:r>
              <a:rPr lang="ru-RU" b="1" dirty="0" smtClean="0"/>
              <a:t>строительства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0" dirty="0"/>
              <a:t>Все объекты капитального строительства делятся на три группы по </a:t>
            </a:r>
            <a:r>
              <a:rPr lang="ru-RU" b="0" dirty="0" smtClean="0"/>
              <a:t>назначению</a:t>
            </a:r>
            <a:endParaRPr lang="ru-RU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ru-RU" b="0" dirty="0" smtClean="0"/>
              <a:t>Производственные</a:t>
            </a:r>
            <a:r>
              <a:rPr lang="ru-RU" b="0" dirty="0"/>
              <a:t>. Для коммерческой или иной деятельности, но не проживания. Это могут быть ангары, склады, промышленные объекты, в том числе обороны и </a:t>
            </a:r>
            <a:r>
              <a:rPr lang="ru-RU" b="0" dirty="0" smtClean="0"/>
              <a:t>безопасности;</a:t>
            </a:r>
            <a:endParaRPr lang="ru-RU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ru-RU" b="0" dirty="0" smtClean="0"/>
              <a:t>Непроизводственные</a:t>
            </a:r>
            <a:r>
              <a:rPr lang="ru-RU" b="0" dirty="0"/>
              <a:t>. Постройки для проживания, коммунально-бытовой деятельности. Например, загородный дом или баня, здание социального или культурного назначения и </a:t>
            </a:r>
            <a:r>
              <a:rPr lang="ru-RU" b="0" dirty="0" smtClean="0"/>
              <a:t>другие;</a:t>
            </a:r>
            <a:endParaRPr lang="ru-RU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ru-RU" b="0" dirty="0" smtClean="0"/>
              <a:t>Линейные</a:t>
            </a:r>
            <a:r>
              <a:rPr lang="ru-RU" b="0" dirty="0"/>
              <a:t>. Это различные объекты инфраструктуры и системы коммуникаций: трубопроводы, линии электропередачи, мосты и эстакады, железные и автомобильные дороги.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110081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Признание объекта </a:t>
            </a:r>
            <a:r>
              <a:rPr lang="ru-RU" b="1" dirty="0" smtClean="0"/>
              <a:t>капитальным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b="0" dirty="0"/>
              <a:t>Если вы хотите признать строение капитальным, то для этого есть несколько способов</a:t>
            </a:r>
            <a:r>
              <a:rPr lang="ru-RU" b="0" dirty="0" smtClean="0"/>
              <a:t>.</a:t>
            </a:r>
            <a:r>
              <a:rPr lang="ru-RU" b="0" dirty="0"/>
              <a:t> </a:t>
            </a:r>
            <a:endParaRPr lang="ru-RU" b="0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ru-RU" b="0" dirty="0" smtClean="0"/>
              <a:t>признать </a:t>
            </a:r>
            <a:r>
              <a:rPr lang="ru-RU" b="0" dirty="0"/>
              <a:t>строение капитальной самовольной постройкой через </a:t>
            </a:r>
            <a:r>
              <a:rPr lang="ru-RU" b="0" dirty="0" smtClean="0"/>
              <a:t>суд;</a:t>
            </a:r>
            <a:endParaRPr lang="ru-RU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ru-RU" b="0" dirty="0" smtClean="0"/>
              <a:t>обжаловать </a:t>
            </a:r>
            <a:r>
              <a:rPr lang="ru-RU" b="0" dirty="0"/>
              <a:t>в суде решение органа, отказывающегося признать объект капитальным без достаточных на то </a:t>
            </a:r>
            <a:r>
              <a:rPr lang="ru-RU" b="0" dirty="0" smtClean="0"/>
              <a:t>оснований;</a:t>
            </a:r>
            <a:endParaRPr lang="ru-RU" dirty="0" smtClean="0"/>
          </a:p>
          <a:p>
            <a:pPr marL="342900" indent="-342900">
              <a:buFont typeface="Arial" pitchFamily="34" charset="0"/>
              <a:buChar char="•"/>
            </a:pPr>
            <a:r>
              <a:rPr lang="ru-RU" b="0" dirty="0" smtClean="0"/>
              <a:t>осуществить </a:t>
            </a:r>
            <a:r>
              <a:rPr lang="ru-RU" b="0" dirty="0"/>
              <a:t>реконструкцию некапитального объекта, возведя на его основе капитальное строение.</a:t>
            </a:r>
            <a:r>
              <a:rPr lang="ru-RU" dirty="0"/>
              <a:t/>
            </a:r>
            <a:br>
              <a:rPr lang="ru-RU" dirty="0"/>
            </a:br>
            <a:endParaRPr lang="ru-RU" dirty="0" smtClean="0"/>
          </a:p>
          <a:p>
            <a:r>
              <a:rPr lang="ru-RU" b="0" dirty="0" smtClean="0"/>
              <a:t>Споры </a:t>
            </a:r>
            <a:r>
              <a:rPr lang="ru-RU" b="0" dirty="0"/>
              <a:t>о капитальности возникают по разным причинам, и для решения может потребоваться строительно-техническая экспертиза. Разночтения возможны и при оценке домов на свайно-винтовом фундаменте.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713667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base"/>
            <a:r>
              <a:rPr lang="ru-RU" b="1" dirty="0"/>
              <a:t>Оформление объекта капитального </a:t>
            </a:r>
            <a:r>
              <a:rPr lang="ru-RU" b="1" dirty="0" smtClean="0"/>
              <a:t>строительства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0" dirty="0"/>
              <a:t>Чтобы возвести и в дальнейшем оформить объект капитального строительства, его нужно согласовать. Сделать это можно по-разному: получив разрешение, уведомив о начале строительства или узаконив уже существующий дом.</a:t>
            </a:r>
            <a:r>
              <a:rPr lang="ru-RU" dirty="0"/>
              <a:t/>
            </a:r>
            <a:br>
              <a:rPr lang="ru-RU" dirty="0"/>
            </a:br>
            <a:endParaRPr lang="ru-RU" dirty="0" smtClean="0"/>
          </a:p>
          <a:p>
            <a:r>
              <a:rPr lang="ru-RU" b="0" dirty="0" smtClean="0"/>
              <a:t>Выбор </a:t>
            </a:r>
            <a:r>
              <a:rPr lang="ru-RU" b="0" dirty="0"/>
              <a:t>того или иного способа зависит от категории земель и характера постройки. Для дачных домов, в том числе капитальных, действует амнистия, и зарегистрировать постройку можно по факту. Если дом возводится с нуля, особенно в городской черте, то придется пройти предварительное согласование.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083305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D:\Рабочий стол\9b7491ac94d2f01a78eb6035276a740b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332656"/>
            <a:ext cx="5652120" cy="31793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D:\Рабочий стол\143234232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3717032"/>
            <a:ext cx="5042755" cy="2616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93613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лавная">
  <a:themeElements>
    <a:clrScheme name="Главная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Главная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лавная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2</TotalTime>
  <Words>252</Words>
  <Application>Microsoft Office PowerPoint</Application>
  <PresentationFormat>Экран (4:3)</PresentationFormat>
  <Paragraphs>26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Главная</vt:lpstr>
      <vt:lpstr>Капитальные здания</vt:lpstr>
      <vt:lpstr>Что такое капитальное строительство</vt:lpstr>
      <vt:lpstr>Признаки  объекта капитального строительства</vt:lpstr>
      <vt:lpstr>Презентация PowerPoint</vt:lpstr>
      <vt:lpstr>Виды объектов капитального строительства</vt:lpstr>
      <vt:lpstr>Признание объекта капитальным</vt:lpstr>
      <vt:lpstr>Оформление объекта капитального строительства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Капитальные здания</dc:title>
  <dc:creator>127</dc:creator>
  <cp:lastModifiedBy>315</cp:lastModifiedBy>
  <cp:revision>3</cp:revision>
  <dcterms:created xsi:type="dcterms:W3CDTF">2024-10-07T09:55:59Z</dcterms:created>
  <dcterms:modified xsi:type="dcterms:W3CDTF">2025-09-18T05:07:39Z</dcterms:modified>
</cp:coreProperties>
</file>