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Способы картографического изображения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Способ линейных условных знаков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Этот способ применяется для изображения реальных или абстрактных</a:t>
            </a:r>
          </a:p>
          <a:p>
            <a:pPr>
              <a:buNone/>
            </a:pPr>
            <a:r>
              <a:rPr lang="ru-RU" sz="1800" dirty="0" smtClean="0"/>
              <a:t>объектов, локализованных на линиях: дорог, рек, тектонических </a:t>
            </a:r>
            <a:r>
              <a:rPr lang="ru-RU" sz="1800" dirty="0" smtClean="0"/>
              <a:t>разломов, атмосферных </a:t>
            </a:r>
            <a:r>
              <a:rPr lang="ru-RU" sz="1800" dirty="0" smtClean="0"/>
              <a:t>фронтов и пр. При этом качественные </a:t>
            </a:r>
            <a:r>
              <a:rPr lang="ru-RU" sz="1800" dirty="0" smtClean="0"/>
              <a:t>характеристики картографируемого </a:t>
            </a:r>
            <a:r>
              <a:rPr lang="ru-RU" sz="1800" dirty="0" smtClean="0"/>
              <a:t>объекта передает цвет линии (например, </a:t>
            </a:r>
            <a:r>
              <a:rPr lang="ru-RU" sz="1800" dirty="0" smtClean="0"/>
              <a:t>на топографических </a:t>
            </a:r>
            <a:r>
              <a:rPr lang="ru-RU" sz="1800" dirty="0" smtClean="0"/>
              <a:t>картах железные дороги показывают черным цветом, </a:t>
            </a:r>
            <a:r>
              <a:rPr lang="ru-RU" sz="1800" dirty="0" smtClean="0"/>
              <a:t>а автомобильные </a:t>
            </a:r>
            <a:r>
              <a:rPr lang="ru-RU" sz="1800" dirty="0" smtClean="0"/>
              <a:t>дороги с покрытием – оранжевым цветом). Количественные </a:t>
            </a:r>
            <a:r>
              <a:rPr lang="ru-RU" sz="1800" dirty="0" smtClean="0"/>
              <a:t>же параметры </a:t>
            </a:r>
            <a:r>
              <a:rPr lang="ru-RU" sz="1800" dirty="0" smtClean="0"/>
              <a:t>изображаемого объекта передает ширина линейного </a:t>
            </a:r>
            <a:r>
              <a:rPr lang="ru-RU" sz="1800" dirty="0" smtClean="0"/>
              <a:t>условного знака</a:t>
            </a:r>
            <a:r>
              <a:rPr lang="ru-RU" sz="1800" dirty="0" smtClean="0"/>
              <a:t>. Так, автострады на топографических картах изображаются </a:t>
            </a:r>
            <a:r>
              <a:rPr lang="ru-RU" sz="1800" dirty="0" smtClean="0"/>
              <a:t>более широкими </a:t>
            </a:r>
            <a:r>
              <a:rPr lang="ru-RU" sz="1800" dirty="0" smtClean="0"/>
              <a:t>линиями, чем шоссе, с указанием их ширины в метрах.</a:t>
            </a:r>
          </a:p>
          <a:p>
            <a:pPr>
              <a:buNone/>
            </a:pPr>
            <a:r>
              <a:rPr lang="ru-RU" sz="1800" dirty="0" smtClean="0"/>
              <a:t>В том случае, если на карте изображается реально существующий объект</a:t>
            </a:r>
          </a:p>
          <a:p>
            <a:pPr>
              <a:buNone/>
            </a:pPr>
            <a:r>
              <a:rPr lang="ru-RU" sz="1800" dirty="0" smtClean="0"/>
              <a:t>(например, река или дорога), ось его условного знака должна изображать</a:t>
            </a:r>
          </a:p>
          <a:p>
            <a:pPr>
              <a:buNone/>
            </a:pPr>
            <a:r>
              <a:rPr lang="ru-RU" sz="1800" dirty="0" smtClean="0"/>
              <a:t>действительное положение объекта на местности.</a:t>
            </a:r>
            <a:endParaRPr lang="ru-RU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Способ изолиний.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Способ применяется для количественной характеристики всего поля карты.</a:t>
            </a:r>
          </a:p>
          <a:p>
            <a:pPr>
              <a:buNone/>
            </a:pPr>
            <a:r>
              <a:rPr lang="ru-RU" dirty="0" smtClean="0"/>
              <a:t>Он заключается в построении кривых, соединяющих точки с </a:t>
            </a:r>
            <a:r>
              <a:rPr lang="ru-RU" dirty="0" smtClean="0"/>
              <a:t>одинаковыми количественными </a:t>
            </a:r>
            <a:r>
              <a:rPr lang="ru-RU" dirty="0" smtClean="0"/>
              <a:t>характеристиками изображаемого явления, </a:t>
            </a:r>
            <a:r>
              <a:rPr lang="ru-RU" dirty="0" smtClean="0"/>
              <a:t>называемыми </a:t>
            </a:r>
            <a:r>
              <a:rPr lang="ru-RU" b="1" i="1" dirty="0" smtClean="0"/>
              <a:t>изолиниями</a:t>
            </a:r>
            <a:r>
              <a:rPr lang="ru-RU" b="1" i="1" dirty="0" smtClean="0"/>
              <a:t>. Изолиниями являются, например, изогипсы, изогоны, </a:t>
            </a:r>
            <a:r>
              <a:rPr lang="ru-RU" b="1" i="1" dirty="0" smtClean="0"/>
              <a:t>изотермы, </a:t>
            </a:r>
            <a:r>
              <a:rPr lang="ru-RU" dirty="0" smtClean="0"/>
              <a:t>изобары </a:t>
            </a:r>
            <a:r>
              <a:rPr lang="ru-RU" dirty="0" smtClean="0"/>
              <a:t>и т. д. – линии, изображающие на картах явления, которые изменяются</a:t>
            </a:r>
          </a:p>
          <a:p>
            <a:pPr>
              <a:buNone/>
            </a:pPr>
            <a:r>
              <a:rPr lang="ru-RU" dirty="0" smtClean="0"/>
              <a:t>плавно, постепенно, без скачков.</a:t>
            </a:r>
          </a:p>
          <a:p>
            <a:pPr>
              <a:buNone/>
            </a:pPr>
            <a:r>
              <a:rPr lang="ru-RU" dirty="0" smtClean="0"/>
              <a:t>Изолинии обычно строят путем интерполяции между точками </a:t>
            </a:r>
            <a:r>
              <a:rPr lang="ru-RU" dirty="0" smtClean="0"/>
              <a:t>с известными </a:t>
            </a:r>
            <a:r>
              <a:rPr lang="ru-RU" dirty="0" smtClean="0"/>
              <a:t>количественными характеристиками. Причем, чем гуще сеть таких</a:t>
            </a:r>
          </a:p>
          <a:p>
            <a:pPr>
              <a:buNone/>
            </a:pPr>
            <a:r>
              <a:rPr lang="ru-RU" dirty="0" smtClean="0"/>
              <a:t>точек, тем точнее и детальнее будет карта.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Способ качественного фона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Этот способ применяется для показа качественных различий явлений</a:t>
            </a:r>
          </a:p>
          <a:p>
            <a:pPr>
              <a:buNone/>
            </a:pPr>
            <a:r>
              <a:rPr lang="ru-RU" dirty="0" smtClean="0"/>
              <a:t>сплошного распространения по выделенным районам, областям или другим</a:t>
            </a:r>
          </a:p>
          <a:p>
            <a:pPr>
              <a:buNone/>
            </a:pPr>
            <a:r>
              <a:rPr lang="ru-RU" dirty="0" smtClean="0"/>
              <a:t>единицам </a:t>
            </a:r>
            <a:r>
              <a:rPr lang="ru-RU" dirty="0" smtClean="0"/>
              <a:t>территориального деления</a:t>
            </a:r>
            <a:r>
              <a:rPr lang="ru-RU" dirty="0" smtClean="0"/>
              <a:t>.</a:t>
            </a:r>
            <a:r>
              <a:rPr lang="ru-RU" dirty="0" smtClean="0"/>
              <a:t> Способ связан с классификационным</a:t>
            </a:r>
          </a:p>
          <a:p>
            <a:pPr>
              <a:buNone/>
            </a:pPr>
            <a:r>
              <a:rPr lang="ru-RU" dirty="0" smtClean="0"/>
              <a:t>подразделением территории, ее районированием по какому-либо </a:t>
            </a:r>
            <a:r>
              <a:rPr lang="ru-RU" dirty="0" smtClean="0"/>
              <a:t>признаку</a:t>
            </a:r>
            <a:r>
              <a:rPr lang="ru-RU" dirty="0" smtClean="0"/>
              <a:t>(например, с выделением ландшафтов,</a:t>
            </a:r>
          </a:p>
          <a:p>
            <a:pPr>
              <a:buNone/>
            </a:pPr>
            <a:r>
              <a:rPr lang="ru-RU" dirty="0" smtClean="0"/>
              <a:t>типов почвенного покрова, растительных ассоциаций</a:t>
            </a:r>
            <a:r>
              <a:rPr lang="ru-RU" dirty="0" smtClean="0"/>
              <a:t>).</a:t>
            </a:r>
            <a:r>
              <a:rPr lang="ru-RU" dirty="0" smtClean="0"/>
              <a:t> В качестве</a:t>
            </a:r>
          </a:p>
          <a:p>
            <a:pPr>
              <a:buNone/>
            </a:pPr>
            <a:r>
              <a:rPr lang="ru-RU" dirty="0" smtClean="0"/>
              <a:t>графических средств используют цвет или штриховку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G:\2 практич\image024_5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895600"/>
            <a:ext cx="708660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Способ количественного фона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Способ применяют для подразделения территории по определенному</a:t>
            </a:r>
          </a:p>
          <a:p>
            <a:pPr>
              <a:buNone/>
            </a:pPr>
            <a:r>
              <a:rPr lang="ru-RU" dirty="0" smtClean="0"/>
              <a:t>количественному показателю, например, модулю стока, густоте и глубине</a:t>
            </a:r>
          </a:p>
          <a:p>
            <a:pPr>
              <a:buNone/>
            </a:pPr>
            <a:r>
              <a:rPr lang="ru-RU" dirty="0" smtClean="0"/>
              <a:t>расчленения рельефа, количеству осадков.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/>
              <a:t>При этом сначала производят районирование территории, то есть </a:t>
            </a:r>
            <a:r>
              <a:rPr lang="ru-RU" sz="1800" dirty="0" smtClean="0"/>
              <a:t>проводят границы</a:t>
            </a:r>
            <a:r>
              <a:rPr lang="ru-RU" sz="1800" dirty="0" smtClean="0"/>
              <a:t>, например бассейнов рек для стока, типов рельефа для </a:t>
            </a:r>
            <a:r>
              <a:rPr lang="ru-RU" sz="1800" dirty="0" smtClean="0"/>
              <a:t>морфологических показателей</a:t>
            </a:r>
            <a:r>
              <a:rPr lang="ru-RU" sz="1800" dirty="0" smtClean="0"/>
              <a:t>. Затем определяют для каждого территориального </a:t>
            </a:r>
            <a:r>
              <a:rPr lang="ru-RU" sz="1800" dirty="0" smtClean="0"/>
              <a:t>подразделения значение </a:t>
            </a:r>
            <a:r>
              <a:rPr lang="ru-RU" sz="1800" dirty="0" smtClean="0"/>
              <a:t>картографируемого показателя (например, модуль стока) и </a:t>
            </a:r>
            <a:r>
              <a:rPr lang="ru-RU" sz="1800" dirty="0" smtClean="0"/>
              <a:t>относят к </a:t>
            </a:r>
            <a:r>
              <a:rPr lang="ru-RU" sz="1800" dirty="0" smtClean="0"/>
              <a:t>соответствующим ступеням принятой шкалы изменения картографируемого</a:t>
            </a:r>
          </a:p>
          <a:p>
            <a:pPr>
              <a:buNone/>
            </a:pPr>
            <a:r>
              <a:rPr lang="ru-RU" sz="1800" dirty="0" smtClean="0"/>
              <a:t>показателя. Оформление осуществляется аналогично качественному фону.</a:t>
            </a:r>
          </a:p>
          <a:p>
            <a:pPr>
              <a:buNone/>
            </a:pPr>
            <a:r>
              <a:rPr lang="ru-RU" sz="1800" dirty="0" smtClean="0"/>
              <a:t>Интенсивность окраски (штриховки) по выделенным районам </a:t>
            </a:r>
            <a:r>
              <a:rPr lang="ru-RU" sz="1800" dirty="0" smtClean="0"/>
              <a:t>осуществляется зачастую </a:t>
            </a:r>
            <a:r>
              <a:rPr lang="ru-RU" sz="1800" dirty="0" smtClean="0"/>
              <a:t>одним цветом (рисунком штриховки). Интенсивность изменяется </a:t>
            </a:r>
            <a:r>
              <a:rPr lang="ru-RU" sz="1800" dirty="0" smtClean="0"/>
              <a:t>с возрастанием </a:t>
            </a:r>
            <a:r>
              <a:rPr lang="ru-RU" sz="1800" dirty="0" smtClean="0"/>
              <a:t>или убыванием величины картографируемого показателя</a:t>
            </a:r>
            <a:endParaRPr lang="ru-RU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G:\2 практич\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2971800"/>
            <a:ext cx="7543800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Способ ареалов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Способ ареалов используется при изображении на карте </a:t>
            </a:r>
            <a:r>
              <a:rPr lang="ru-RU" dirty="0" smtClean="0"/>
              <a:t>явлений, распространенных </a:t>
            </a:r>
            <a:r>
              <a:rPr lang="ru-RU" dirty="0" smtClean="0"/>
              <a:t>на ограниченной территории земной поверхности. </a:t>
            </a:r>
            <a:r>
              <a:rPr lang="ru-RU" dirty="0" smtClean="0"/>
              <a:t>С помощью </a:t>
            </a:r>
            <a:r>
              <a:rPr lang="ru-RU" dirty="0" smtClean="0"/>
              <a:t>этого способа можно представить на карте самые разные </a:t>
            </a:r>
            <a:r>
              <a:rPr lang="ru-RU" dirty="0" smtClean="0"/>
              <a:t>природные и </a:t>
            </a:r>
            <a:r>
              <a:rPr lang="ru-RU" dirty="0" smtClean="0"/>
              <a:t>социальные объекты и явления: бассейны месторождений </a:t>
            </a:r>
            <a:r>
              <a:rPr lang="ru-RU" dirty="0" smtClean="0"/>
              <a:t>полезных ископаемых</a:t>
            </a:r>
            <a:r>
              <a:rPr lang="ru-RU" dirty="0" smtClean="0"/>
              <a:t>, ареалы распространения отдельных видов растений </a:t>
            </a:r>
            <a:r>
              <a:rPr lang="ru-RU" dirty="0" smtClean="0"/>
              <a:t>или животных</a:t>
            </a:r>
            <a:r>
              <a:rPr lang="ru-RU" dirty="0" smtClean="0"/>
              <a:t>, площади сельскохозяйственных культур, районы </a:t>
            </a:r>
            <a:r>
              <a:rPr lang="ru-RU" dirty="0" smtClean="0"/>
              <a:t>выпадения кислотных </a:t>
            </a:r>
            <a:r>
              <a:rPr lang="ru-RU" dirty="0" smtClean="0"/>
              <a:t>осадков, территории заповедников и пр.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Ареалы могут быть абсолютными и относительными. </a:t>
            </a:r>
            <a:r>
              <a:rPr lang="ru-RU" b="1" i="1" dirty="0" smtClean="0"/>
              <a:t>Абсолютным</a:t>
            </a:r>
          </a:p>
          <a:p>
            <a:pPr>
              <a:buNone/>
            </a:pPr>
            <a:r>
              <a:rPr lang="ru-RU" dirty="0" smtClean="0"/>
              <a:t>называют ареал, за пределами которого исследуемое явление не встречается</a:t>
            </a:r>
          </a:p>
          <a:p>
            <a:pPr>
              <a:buNone/>
            </a:pPr>
            <a:r>
              <a:rPr lang="ru-RU" dirty="0" smtClean="0"/>
              <a:t>вообще (например, нефтегазоносный бассейн). </a:t>
            </a:r>
            <a:r>
              <a:rPr lang="ru-RU" b="1" i="1" dirty="0" smtClean="0"/>
              <a:t>Относительный ареал</a:t>
            </a:r>
          </a:p>
          <a:p>
            <a:pPr>
              <a:buNone/>
            </a:pPr>
            <a:r>
              <a:rPr lang="ru-RU" dirty="0" smtClean="0"/>
              <a:t>показывает лишь районы наибольшего сосредоточения данного явления.</a:t>
            </a:r>
          </a:p>
          <a:p>
            <a:pPr>
              <a:buNone/>
            </a:pPr>
            <a:r>
              <a:rPr lang="ru-RU" dirty="0" smtClean="0"/>
              <a:t>Таковы, например, ареалы наиболее густых посевов сельскохозяйственных</a:t>
            </a:r>
          </a:p>
          <a:p>
            <a:pPr>
              <a:buNone/>
            </a:pPr>
            <a:r>
              <a:rPr lang="ru-RU" dirty="0" smtClean="0"/>
              <a:t>культур.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Границы ареала могут быть четкими (в том случае, если они ярко</a:t>
            </a:r>
          </a:p>
          <a:p>
            <a:pPr>
              <a:buNone/>
            </a:pPr>
            <a:r>
              <a:rPr lang="ru-RU" dirty="0" smtClean="0"/>
              <a:t>выражены на местности) и нечеткими (когда картографируемое явление</a:t>
            </a:r>
          </a:p>
          <a:p>
            <a:pPr>
              <a:buNone/>
            </a:pPr>
            <a:r>
              <a:rPr lang="ru-RU" dirty="0" smtClean="0"/>
              <a:t>сходит на нет постепенно). Графические средства изображения ареалов на</a:t>
            </a:r>
          </a:p>
          <a:p>
            <a:pPr>
              <a:buNone/>
            </a:pPr>
            <a:r>
              <a:rPr lang="ru-RU" dirty="0" smtClean="0"/>
              <a:t>картах – самые разнообразные: цветная окраска, штриховка, значки, надписи,</a:t>
            </a:r>
          </a:p>
          <a:p>
            <a:pPr>
              <a:buNone/>
            </a:pPr>
            <a:r>
              <a:rPr lang="ru-RU" dirty="0" smtClean="0"/>
              <a:t>индексы, показ только границы ареала (в том случае, если она является четкой)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i="1" dirty="0" smtClean="0"/>
              <a:t>Способами картографического изображения называются системы</a:t>
            </a:r>
          </a:p>
          <a:p>
            <a:pPr>
              <a:buNone/>
            </a:pPr>
            <a:r>
              <a:rPr lang="ru-RU" dirty="0" smtClean="0"/>
              <a:t>условных обозначений, применяемые для передачи объектов и явлений в</a:t>
            </a:r>
          </a:p>
          <a:p>
            <a:pPr>
              <a:buNone/>
            </a:pPr>
            <a:r>
              <a:rPr lang="ru-RU" dirty="0" smtClean="0"/>
              <a:t>соответствии с их сущностью и характером пространственного размещения.</a:t>
            </a:r>
          </a:p>
          <a:p>
            <a:pPr>
              <a:buNone/>
            </a:pPr>
            <a:r>
              <a:rPr lang="ru-RU" dirty="0" smtClean="0"/>
              <a:t>К основным способам изображения отнесены: значки, линейные знаки,</a:t>
            </a:r>
          </a:p>
          <a:p>
            <a:pPr>
              <a:buNone/>
            </a:pPr>
            <a:r>
              <a:rPr lang="ru-RU" dirty="0" smtClean="0"/>
              <a:t>изолинии, качественный и количественный фон, локализованные диаграммы,</a:t>
            </a:r>
          </a:p>
          <a:p>
            <a:pPr>
              <a:buNone/>
            </a:pPr>
            <a:r>
              <a:rPr lang="ru-RU" dirty="0" smtClean="0"/>
              <a:t>точечный способ, ареалы, знаки движения.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9" name="Picture 3" descr="G:\2 практич\image026_4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895600"/>
            <a:ext cx="6629400" cy="2478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Способ локализованных диаграмм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i="1" dirty="0" smtClean="0"/>
              <a:t>Локализованные диаграммы – это диаграммы, привязанные </a:t>
            </a:r>
            <a:r>
              <a:rPr lang="ru-RU" b="1" i="1" dirty="0" smtClean="0"/>
              <a:t>к </a:t>
            </a:r>
            <a:r>
              <a:rPr lang="ru-RU" dirty="0" smtClean="0"/>
              <a:t>определенным </a:t>
            </a:r>
            <a:r>
              <a:rPr lang="ru-RU" dirty="0" smtClean="0"/>
              <a:t>точкам на карте. Чаще всего в качестве таких точек </a:t>
            </a:r>
            <a:r>
              <a:rPr lang="ru-RU" dirty="0" smtClean="0"/>
              <a:t>выступают станции </a:t>
            </a:r>
            <a:r>
              <a:rPr lang="ru-RU" dirty="0" smtClean="0"/>
              <a:t>или пункты, в которых ведутся наблюдения за </a:t>
            </a:r>
            <a:r>
              <a:rPr lang="ru-RU" dirty="0" smtClean="0"/>
              <a:t>картографируемым явлением</a:t>
            </a:r>
            <a:r>
              <a:rPr lang="ru-RU" dirty="0" smtClean="0"/>
              <a:t>. При этом само картографируемое явление является непрерывным в</a:t>
            </a:r>
          </a:p>
          <a:p>
            <a:pPr>
              <a:buNone/>
            </a:pPr>
            <a:r>
              <a:rPr lang="ru-RU" dirty="0" smtClean="0"/>
              <a:t>пространстве, хотя наблюдения за ним ведутся дискретно.</a:t>
            </a:r>
          </a:p>
          <a:p>
            <a:pPr>
              <a:buNone/>
            </a:pPr>
            <a:r>
              <a:rPr lang="ru-RU" dirty="0" smtClean="0"/>
              <a:t>Способом локализованных диаграмм на картах изображают годовой </a:t>
            </a:r>
            <a:r>
              <a:rPr lang="ru-RU" dirty="0" smtClean="0"/>
              <a:t>ход температуры </a:t>
            </a:r>
            <a:r>
              <a:rPr lang="ru-RU" dirty="0" smtClean="0"/>
              <a:t>воздуха, количество осадков по месяцам, среднюю </a:t>
            </a:r>
            <a:r>
              <a:rPr lang="ru-RU" dirty="0" smtClean="0"/>
              <a:t>величину снежного </a:t>
            </a:r>
            <a:r>
              <a:rPr lang="ru-RU" dirty="0" smtClean="0"/>
              <a:t>покрова по зимним месяцам, направление и скорость ветра по</a:t>
            </a:r>
          </a:p>
          <a:p>
            <a:pPr>
              <a:buNone/>
            </a:pPr>
            <a:r>
              <a:rPr lang="ru-RU" dirty="0" smtClean="0"/>
              <a:t>месяцам.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G:\2 практич\image027_5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3124200"/>
            <a:ext cx="71628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Способ картодиаграмм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Способ картодиаграмм используется для изображения </a:t>
            </a:r>
            <a:r>
              <a:rPr lang="ru-RU" dirty="0" smtClean="0"/>
              <a:t>абсолютных статистических </a:t>
            </a:r>
            <a:r>
              <a:rPr lang="ru-RU" dirty="0" smtClean="0"/>
              <a:t>показателей по единицам административно-территориального</a:t>
            </a:r>
          </a:p>
          <a:p>
            <a:pPr>
              <a:buNone/>
            </a:pPr>
            <a:r>
              <a:rPr lang="ru-RU" dirty="0" smtClean="0"/>
              <a:t>деления с помощью диаграмм. Поэтому на картах, составленных </a:t>
            </a:r>
            <a:r>
              <a:rPr lang="ru-RU" dirty="0" smtClean="0"/>
              <a:t>способом картодиаграмм</a:t>
            </a:r>
            <a:r>
              <a:rPr lang="ru-RU" dirty="0" smtClean="0"/>
              <a:t>, обязательно изображаются границы областей, районов и прочих</a:t>
            </a:r>
          </a:p>
          <a:p>
            <a:pPr>
              <a:buNone/>
            </a:pPr>
            <a:r>
              <a:rPr lang="ru-RU" dirty="0" smtClean="0"/>
              <a:t>административных единиц.</a:t>
            </a:r>
          </a:p>
          <a:p>
            <a:pPr>
              <a:buNone/>
            </a:pPr>
            <a:r>
              <a:rPr lang="ru-RU" dirty="0" smtClean="0"/>
              <a:t>С помощью способа картодиаграмм можно отобразить на карте, </a:t>
            </a:r>
            <a:r>
              <a:rPr lang="ru-RU" dirty="0" smtClean="0"/>
              <a:t>например, потребление </a:t>
            </a:r>
            <a:r>
              <a:rPr lang="ru-RU" dirty="0" smtClean="0"/>
              <a:t>электроэнергии, валовой сбор сельскохозяйственной продукции по</a:t>
            </a:r>
          </a:p>
          <a:p>
            <a:pPr>
              <a:buNone/>
            </a:pPr>
            <a:r>
              <a:rPr lang="ru-RU" dirty="0" smtClean="0"/>
              <a:t>районам области или по областям и т. д.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G:\2 практич\image028_4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895600"/>
            <a:ext cx="632460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Способ картограмм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Способ картограмм используется для показа на </a:t>
            </a:r>
            <a:r>
              <a:rPr lang="ru-RU" dirty="0" smtClean="0"/>
              <a:t>картах интенсивности картографируемого </a:t>
            </a:r>
            <a:r>
              <a:rPr lang="ru-RU" dirty="0" smtClean="0"/>
              <a:t>явления в пределах административных единиц. В </a:t>
            </a:r>
            <a:r>
              <a:rPr lang="ru-RU" dirty="0" smtClean="0"/>
              <a:t>отличие от </a:t>
            </a:r>
            <a:r>
              <a:rPr lang="ru-RU" dirty="0" smtClean="0"/>
              <a:t>способа картодиаграмм, картограммы строятся по относительным</a:t>
            </a:r>
          </a:p>
          <a:p>
            <a:pPr>
              <a:buNone/>
            </a:pPr>
            <a:r>
              <a:rPr lang="ru-RU" dirty="0" smtClean="0"/>
              <a:t>показателям, которые вычисляются для каждой административной </a:t>
            </a:r>
            <a:r>
              <a:rPr lang="ru-RU" dirty="0" smtClean="0"/>
              <a:t>единицы путем </a:t>
            </a:r>
            <a:r>
              <a:rPr lang="ru-RU" dirty="0" smtClean="0"/>
              <a:t>деления друг на друга двух абсолютных показателей, полученных на </a:t>
            </a:r>
            <a:r>
              <a:rPr lang="ru-RU" dirty="0" smtClean="0"/>
              <a:t>эту же </a:t>
            </a:r>
            <a:r>
              <a:rPr lang="ru-RU" dirty="0" smtClean="0"/>
              <a:t>территорию. Способом картограмм изображаются плотность </a:t>
            </a:r>
            <a:r>
              <a:rPr lang="ru-RU" dirty="0" err="1" smtClean="0"/>
              <a:t>населения,залесенность</a:t>
            </a:r>
            <a:r>
              <a:rPr lang="ru-RU" dirty="0" smtClean="0"/>
              <a:t> </a:t>
            </a:r>
            <a:r>
              <a:rPr lang="ru-RU" dirty="0" smtClean="0"/>
              <a:t>территории, площадь пахотных земель и прочие </a:t>
            </a:r>
            <a:r>
              <a:rPr lang="ru-RU" dirty="0" smtClean="0"/>
              <a:t>относительные статистические </a:t>
            </a:r>
            <a:r>
              <a:rPr lang="ru-RU" dirty="0" smtClean="0"/>
              <a:t>показатели.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При составлении карт способом картограмм каждый административный</a:t>
            </a:r>
          </a:p>
          <a:p>
            <a:pPr>
              <a:buNone/>
            </a:pPr>
            <a:r>
              <a:rPr lang="ru-RU" dirty="0" smtClean="0"/>
              <a:t>район, в соответствии с количественным значением своего картографируемого</a:t>
            </a:r>
          </a:p>
          <a:p>
            <a:pPr>
              <a:buNone/>
            </a:pPr>
            <a:r>
              <a:rPr lang="ru-RU" dirty="0" smtClean="0"/>
              <a:t>показателя, окрашивается в какой-либо оттенок одного цвета, причем яркость</a:t>
            </a:r>
          </a:p>
          <a:p>
            <a:pPr>
              <a:buNone/>
            </a:pPr>
            <a:r>
              <a:rPr lang="ru-RU" dirty="0" smtClean="0"/>
              <a:t>оттенка возрастает прямо пропорционально величине картографируемого</a:t>
            </a:r>
          </a:p>
          <a:p>
            <a:pPr>
              <a:buNone/>
            </a:pPr>
            <a:r>
              <a:rPr lang="ru-RU" dirty="0" smtClean="0"/>
              <a:t>показателя. Вместо различных оттенков одного цвета можно использовать</a:t>
            </a:r>
          </a:p>
          <a:p>
            <a:pPr>
              <a:buNone/>
            </a:pPr>
            <a:r>
              <a:rPr lang="ru-RU" dirty="0" smtClean="0"/>
              <a:t>штриховку одинакового рисунка, но разной густоты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1" name="Picture 3" descr="G:\2 практич\image029_4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971800"/>
            <a:ext cx="6857999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Внешне способ картограмм напоминает способ количественного фона.</a:t>
            </a:r>
          </a:p>
          <a:p>
            <a:pPr>
              <a:buNone/>
            </a:pPr>
            <a:r>
              <a:rPr lang="ru-RU" dirty="0" smtClean="0"/>
              <a:t>Однако количественный фон относится к областям с </a:t>
            </a:r>
            <a:r>
              <a:rPr lang="ru-RU" dirty="0" smtClean="0"/>
              <a:t>естественными границами</a:t>
            </a:r>
            <a:r>
              <a:rPr lang="ru-RU" dirty="0" smtClean="0"/>
              <a:t>, а картограммы – к административным единицам. Поэтому на </a:t>
            </a:r>
            <a:r>
              <a:rPr lang="ru-RU" dirty="0" smtClean="0"/>
              <a:t>карте, составленной </a:t>
            </a:r>
            <a:r>
              <a:rPr lang="ru-RU" dirty="0" smtClean="0"/>
              <a:t>способом картограмм, обязательно </a:t>
            </a:r>
            <a:r>
              <a:rPr lang="ru-RU" dirty="0" smtClean="0"/>
              <a:t>показывают административные </a:t>
            </a:r>
            <a:r>
              <a:rPr lang="ru-RU" dirty="0" smtClean="0"/>
              <a:t>границы.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Точечный способ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Этот способ используется для показа явлений, имеющих массовое, но не</a:t>
            </a:r>
          </a:p>
          <a:p>
            <a:pPr>
              <a:buNone/>
            </a:pPr>
            <a:r>
              <a:rPr lang="ru-RU" dirty="0" smtClean="0"/>
              <a:t>сплошное распространение. С помощью точечного способа на карте </a:t>
            </a:r>
            <a:r>
              <a:rPr lang="ru-RU" dirty="0" smtClean="0"/>
              <a:t>можно показать </a:t>
            </a:r>
            <a:r>
              <a:rPr lang="ru-RU" dirty="0" smtClean="0"/>
              <a:t>размещение населения, распространенности </a:t>
            </a:r>
            <a:r>
              <a:rPr lang="ru-RU" dirty="0" smtClean="0"/>
              <a:t>посевов сельскохозяйственных </a:t>
            </a:r>
            <a:r>
              <a:rPr lang="ru-RU" dirty="0" smtClean="0"/>
              <a:t>культур, размещение животноводства и т. д.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Способ значков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Значки как способ картографического изображения применяется </a:t>
            </a:r>
            <a:r>
              <a:rPr lang="ru-RU" dirty="0" smtClean="0"/>
              <a:t>для показа </a:t>
            </a:r>
            <a:r>
              <a:rPr lang="ru-RU" dirty="0" smtClean="0"/>
              <a:t>на карте индивидуальных объектов, расположенных в </a:t>
            </a:r>
            <a:r>
              <a:rPr lang="ru-RU" dirty="0" smtClean="0"/>
              <a:t>пунктах (точках</a:t>
            </a:r>
            <a:r>
              <a:rPr lang="ru-RU" dirty="0" smtClean="0"/>
              <a:t>). При этом всегда размеры значков бывают больше, чем размеры</a:t>
            </a:r>
          </a:p>
          <a:p>
            <a:pPr>
              <a:buNone/>
            </a:pPr>
            <a:r>
              <a:rPr lang="ru-RU" dirty="0" smtClean="0"/>
              <a:t>соответствующих объектов в масштабе карты. Поэтому значковый </a:t>
            </a:r>
            <a:r>
              <a:rPr lang="ru-RU" dirty="0" smtClean="0"/>
              <a:t>способ всегда </a:t>
            </a:r>
            <a:r>
              <a:rPr lang="ru-RU" dirty="0" smtClean="0"/>
              <a:t>предполагает внемасштабные изображения объектов. Это могут </a:t>
            </a:r>
            <a:r>
              <a:rPr lang="ru-RU" dirty="0" smtClean="0"/>
              <a:t>быть населенные </a:t>
            </a:r>
            <a:r>
              <a:rPr lang="ru-RU" dirty="0" smtClean="0"/>
              <a:t>пункты, месторождения полезных ископаемых, ориентиры на</a:t>
            </a:r>
          </a:p>
          <a:p>
            <a:pPr>
              <a:buNone/>
            </a:pPr>
            <a:r>
              <a:rPr lang="ru-RU" dirty="0" smtClean="0"/>
              <a:t>местности и т. д.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Точечные карты </a:t>
            </a:r>
            <a:r>
              <a:rPr lang="ru-RU" dirty="0" smtClean="0"/>
              <a:t>хорошо передают такие реальные особенности </a:t>
            </a:r>
            <a:r>
              <a:rPr lang="ru-RU" dirty="0" smtClean="0"/>
              <a:t>картографируемого явления</a:t>
            </a:r>
            <a:r>
              <a:rPr lang="ru-RU" dirty="0" smtClean="0"/>
              <a:t>, как его размещение, количество, структуру, </a:t>
            </a:r>
            <a:r>
              <a:rPr lang="ru-RU" dirty="0" smtClean="0"/>
              <a:t>локализацию, концентрацию</a:t>
            </a:r>
            <a:r>
              <a:rPr lang="ru-RU" dirty="0" smtClean="0"/>
              <a:t>. Величина точки изображает количество картографируемого</a:t>
            </a:r>
          </a:p>
          <a:p>
            <a:pPr>
              <a:buNone/>
            </a:pPr>
            <a:r>
              <a:rPr lang="ru-RU" dirty="0" smtClean="0"/>
              <a:t>явления, а цвет или форма точки – качество (тип) картографируемого явления.</a:t>
            </a:r>
          </a:p>
          <a:p>
            <a:pPr>
              <a:buNone/>
            </a:pPr>
            <a:r>
              <a:rPr lang="ru-RU" dirty="0" smtClean="0"/>
              <a:t>Например, на одно и той же карте можно отобразить размещение посевов</a:t>
            </a:r>
          </a:p>
          <a:p>
            <a:pPr>
              <a:buNone/>
            </a:pPr>
            <a:r>
              <a:rPr lang="ru-RU" dirty="0" smtClean="0"/>
              <a:t>пшеницы и овса с помощью точек разного цвета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G:\2 практич\image030_4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971800"/>
            <a:ext cx="71628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Способ знаков движения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Знаки движения используются для изображения на картах</a:t>
            </a:r>
          </a:p>
          <a:p>
            <a:pPr>
              <a:buNone/>
            </a:pPr>
            <a:r>
              <a:rPr lang="ru-RU" dirty="0" smtClean="0"/>
              <a:t>пространственного перемещения природных, социальных и экономических</a:t>
            </a:r>
          </a:p>
          <a:p>
            <a:pPr>
              <a:buNone/>
            </a:pPr>
            <a:r>
              <a:rPr lang="ru-RU" dirty="0" smtClean="0"/>
              <a:t>явлений, например, морских течений, миграций населения, грузопотоков и т. п.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Существует 2 вида знаков движения:</a:t>
            </a:r>
          </a:p>
          <a:p>
            <a:pPr>
              <a:buNone/>
            </a:pPr>
            <a:r>
              <a:rPr lang="ru-RU" dirty="0" smtClean="0"/>
              <a:t>а) </a:t>
            </a:r>
            <a:r>
              <a:rPr lang="ru-RU" b="1" i="1" dirty="0" smtClean="0"/>
              <a:t>векторы движения – стрелки различного цвета, формы или толщины.</a:t>
            </a:r>
          </a:p>
          <a:p>
            <a:pPr>
              <a:buNone/>
            </a:pPr>
            <a:r>
              <a:rPr lang="ru-RU" dirty="0" smtClean="0"/>
              <a:t>Векторы используют на картах там, где важнее всего отобразить направление</a:t>
            </a:r>
          </a:p>
          <a:p>
            <a:pPr>
              <a:buNone/>
            </a:pPr>
            <a:r>
              <a:rPr lang="ru-RU" dirty="0" smtClean="0"/>
              <a:t>движения, например, при картографировании ветров, течений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G:\2 практич\image031_4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971800"/>
            <a:ext cx="66294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б) </a:t>
            </a:r>
            <a:r>
              <a:rPr lang="ru-RU" b="1" i="1" dirty="0" smtClean="0"/>
              <a:t>полосы (ленты) движения разной ширины, цвета и структуры</a:t>
            </a:r>
          </a:p>
          <a:p>
            <a:pPr>
              <a:buNone/>
            </a:pPr>
            <a:r>
              <a:rPr lang="ru-RU" dirty="0" smtClean="0"/>
              <a:t>применяют в том случае, если необходимо отобразить структуру</a:t>
            </a:r>
          </a:p>
          <a:p>
            <a:pPr>
              <a:buNone/>
            </a:pPr>
            <a:r>
              <a:rPr lang="ru-RU" dirty="0" smtClean="0"/>
              <a:t>картографируемого явления, например, структуру грузопотока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G:\2 практич\image032_4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3048000"/>
            <a:ext cx="6857999" cy="2111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Значки, помимо указания местоположения и вида объекта, позволяют</a:t>
            </a:r>
          </a:p>
          <a:p>
            <a:pPr>
              <a:buNone/>
            </a:pPr>
            <a:r>
              <a:rPr lang="ru-RU" dirty="0" smtClean="0"/>
              <a:t>характеризовать качественные и количественные особенности объектов, их</a:t>
            </a:r>
          </a:p>
          <a:p>
            <a:pPr>
              <a:buNone/>
            </a:pPr>
            <a:r>
              <a:rPr lang="ru-RU" dirty="0" smtClean="0"/>
              <a:t>динамику и внутреннюю структуру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2971801"/>
            <a:ext cx="80010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 рисунку или форме значки делятся на три группы:</a:t>
            </a:r>
          </a:p>
          <a:p>
            <a:pPr>
              <a:buNone/>
            </a:pPr>
            <a:r>
              <a:rPr lang="ru-RU" dirty="0" smtClean="0"/>
              <a:t>1) геометрические;</a:t>
            </a:r>
          </a:p>
          <a:p>
            <a:pPr>
              <a:buNone/>
            </a:pPr>
            <a:r>
              <a:rPr lang="ru-RU" dirty="0" smtClean="0"/>
              <a:t>2) буквенные;</a:t>
            </a:r>
          </a:p>
          <a:p>
            <a:pPr>
              <a:buNone/>
            </a:pPr>
            <a:r>
              <a:rPr lang="ru-RU" dirty="0" smtClean="0"/>
              <a:t>3) наглядные.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Геометрические значки – это значки в виде различных геометрических</a:t>
            </a:r>
          </a:p>
          <a:p>
            <a:pPr>
              <a:buNone/>
            </a:pPr>
            <a:r>
              <a:rPr lang="ru-RU" dirty="0" smtClean="0"/>
              <a:t>фигур (квадратов, треугольников, кружков и пр.). Например, на многих</a:t>
            </a:r>
          </a:p>
          <a:p>
            <a:pPr>
              <a:buNone/>
            </a:pPr>
            <a:r>
              <a:rPr lang="ru-RU" dirty="0" smtClean="0"/>
              <a:t>мелкомасштабных картах кружками (пунсонами) разных размеров показывают</a:t>
            </a:r>
          </a:p>
          <a:p>
            <a:pPr>
              <a:buNone/>
            </a:pPr>
            <a:r>
              <a:rPr lang="ru-RU" dirty="0" smtClean="0"/>
              <a:t>населенные пункты в зависимости от численности жителей в них.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 smtClean="0"/>
              <a:t>Буквенные значки – это одна или две начальные буквы из русского или</a:t>
            </a:r>
          </a:p>
          <a:p>
            <a:pPr>
              <a:buNone/>
            </a:pPr>
            <a:r>
              <a:rPr lang="ru-RU" dirty="0" smtClean="0"/>
              <a:t>латинского алфавита сокращенного названия изображаемого объекта.</a:t>
            </a:r>
          </a:p>
          <a:p>
            <a:pPr>
              <a:buNone/>
            </a:pPr>
            <a:r>
              <a:rPr lang="ru-RU" dirty="0" smtClean="0"/>
              <a:t>Например, буквенные значки </a:t>
            </a:r>
            <a:r>
              <a:rPr lang="ru-RU" b="1" dirty="0" err="1" smtClean="0"/>
              <a:t>Al</a:t>
            </a:r>
            <a:r>
              <a:rPr lang="ru-RU" b="1" dirty="0" smtClean="0"/>
              <a:t> и </a:t>
            </a:r>
            <a:r>
              <a:rPr lang="ru-RU" b="1" dirty="0" err="1" smtClean="0"/>
              <a:t>Fе</a:t>
            </a:r>
            <a:r>
              <a:rPr lang="ru-RU" b="1" dirty="0" smtClean="0"/>
              <a:t> используют для указания месторождений</a:t>
            </a:r>
          </a:p>
          <a:p>
            <a:pPr>
              <a:buNone/>
            </a:pPr>
            <a:r>
              <a:rPr lang="ru-RU" dirty="0" smtClean="0"/>
              <a:t>алюминия и железа на картах полезных ископаемых. Кроме того, значки</a:t>
            </a:r>
          </a:p>
          <a:p>
            <a:pPr>
              <a:buNone/>
            </a:pPr>
            <a:r>
              <a:rPr lang="ru-RU" dirty="0" smtClean="0"/>
              <a:t>используются на топографических картах для обозначения объектов местности</a:t>
            </a:r>
          </a:p>
          <a:p>
            <a:pPr>
              <a:buNone/>
            </a:pPr>
            <a:r>
              <a:rPr lang="ru-RU" dirty="0" smtClean="0"/>
              <a:t>(</a:t>
            </a:r>
            <a:r>
              <a:rPr lang="ru-RU" b="1" dirty="0" smtClean="0"/>
              <a:t>Б – будка), материалов покрытия дорог (А – асфальт) и пр.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Наглядные значки своим внешним видом напоминают внешний облик</a:t>
            </a:r>
          </a:p>
          <a:p>
            <a:pPr>
              <a:buNone/>
            </a:pPr>
            <a:r>
              <a:rPr lang="ru-RU" dirty="0" smtClean="0"/>
              <a:t>картографируемого объекта. Так, например, значок в виде самолета</a:t>
            </a:r>
          </a:p>
          <a:p>
            <a:pPr>
              <a:buNone/>
            </a:pPr>
            <a:r>
              <a:rPr lang="ru-RU" dirty="0" smtClean="0"/>
              <a:t>обозначает аэродром, значок в виде якоря или кораблика – морской порт и пр.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63</TotalTime>
  <Words>1359</Words>
  <PresentationFormat>Экран (4:3)</PresentationFormat>
  <Paragraphs>110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Городская</vt:lpstr>
      <vt:lpstr>Способы картографического изображения</vt:lpstr>
      <vt:lpstr>Слайд 2</vt:lpstr>
      <vt:lpstr>Способ значков</vt:lpstr>
      <vt:lpstr>Слайд 4</vt:lpstr>
      <vt:lpstr>Слайд 5</vt:lpstr>
      <vt:lpstr>Слайд 6</vt:lpstr>
      <vt:lpstr>Слайд 7</vt:lpstr>
      <vt:lpstr>Слайд 8</vt:lpstr>
      <vt:lpstr>Слайд 9</vt:lpstr>
      <vt:lpstr>Способ линейных условных знаков</vt:lpstr>
      <vt:lpstr>Способ изолиний. </vt:lpstr>
      <vt:lpstr>Способ качественного фона</vt:lpstr>
      <vt:lpstr>Слайд 13</vt:lpstr>
      <vt:lpstr>Способ количественного фона</vt:lpstr>
      <vt:lpstr>Слайд 15</vt:lpstr>
      <vt:lpstr>Слайд 16</vt:lpstr>
      <vt:lpstr>Способ ареалов</vt:lpstr>
      <vt:lpstr>Слайд 18</vt:lpstr>
      <vt:lpstr>Слайд 19</vt:lpstr>
      <vt:lpstr>Слайд 20</vt:lpstr>
      <vt:lpstr>Способ локализованных диаграмм</vt:lpstr>
      <vt:lpstr>Слайд 22</vt:lpstr>
      <vt:lpstr>Способ картодиаграмм</vt:lpstr>
      <vt:lpstr>Слайд 24</vt:lpstr>
      <vt:lpstr>Способ картограмм</vt:lpstr>
      <vt:lpstr>Слайд 26</vt:lpstr>
      <vt:lpstr>Слайд 27</vt:lpstr>
      <vt:lpstr>Слайд 28</vt:lpstr>
      <vt:lpstr>Точечный способ</vt:lpstr>
      <vt:lpstr>Слайд 30</vt:lpstr>
      <vt:lpstr>Слайд 31</vt:lpstr>
      <vt:lpstr>Способ знаков движения</vt:lpstr>
      <vt:lpstr>Слайд 33</vt:lpstr>
      <vt:lpstr>Слайд 34</vt:lpstr>
      <vt:lpstr>Слайд 35</vt:lpstr>
      <vt:lpstr>Слайд 36</vt:lpstr>
      <vt:lpstr>Слайд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Способы картографического изображения</dc:title>
  <dc:creator>Мама</dc:creator>
  <cp:lastModifiedBy>Мама</cp:lastModifiedBy>
  <cp:revision>10</cp:revision>
  <dcterms:created xsi:type="dcterms:W3CDTF">2017-05-09T19:10:47Z</dcterms:created>
  <dcterms:modified xsi:type="dcterms:W3CDTF">2017-05-09T20:24:08Z</dcterms:modified>
</cp:coreProperties>
</file>