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303" r:id="rId4"/>
    <p:sldId id="308" r:id="rId5"/>
    <p:sldId id="315" r:id="rId6"/>
    <p:sldId id="316" r:id="rId7"/>
    <p:sldId id="328" r:id="rId8"/>
    <p:sldId id="320" r:id="rId9"/>
    <p:sldId id="322" r:id="rId10"/>
    <p:sldId id="321" r:id="rId11"/>
    <p:sldId id="325" r:id="rId12"/>
    <p:sldId id="323" r:id="rId13"/>
    <p:sldId id="326" r:id="rId14"/>
    <p:sldId id="327" r:id="rId15"/>
    <p:sldId id="329" r:id="rId16"/>
    <p:sldId id="330" r:id="rId17"/>
    <p:sldId id="333" r:id="rId18"/>
    <p:sldId id="334" r:id="rId19"/>
    <p:sldId id="336" r:id="rId20"/>
    <p:sldId id="338" r:id="rId21"/>
    <p:sldId id="339" r:id="rId22"/>
    <p:sldId id="343" r:id="rId23"/>
    <p:sldId id="341" r:id="rId24"/>
    <p:sldId id="259" r:id="rId25"/>
    <p:sldId id="304" r:id="rId26"/>
    <p:sldId id="34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5602">
          <p15:clr>
            <a:srgbClr val="A4A3A4"/>
          </p15:clr>
        </p15:guide>
        <p15:guide id="7" pos="476">
          <p15:clr>
            <a:srgbClr val="A4A3A4"/>
          </p15:clr>
        </p15:guide>
        <p15:guide id="8">
          <p15:clr>
            <a:srgbClr val="A4A3A4"/>
          </p15:clr>
        </p15:guide>
        <p15:guide id="9" pos="5556">
          <p15:clr>
            <a:srgbClr val="A4A3A4"/>
          </p15:clr>
        </p15:guide>
        <p15:guide id="10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2982"/>
    <a:srgbClr val="659A2A"/>
    <a:srgbClr val="92D050"/>
    <a:srgbClr val="FAC090"/>
    <a:srgbClr val="4F81BD"/>
    <a:srgbClr val="679E2A"/>
    <a:srgbClr val="F79747"/>
    <a:srgbClr val="FCD5B5"/>
    <a:srgbClr val="FDE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6575" autoAdjust="0"/>
  </p:normalViewPr>
  <p:slideViewPr>
    <p:cSldViewPr>
      <p:cViewPr>
        <p:scale>
          <a:sx n="72" d="100"/>
          <a:sy n="72" d="100"/>
        </p:scale>
        <p:origin x="-2754" y="-714"/>
      </p:cViewPr>
      <p:guideLst>
        <p:guide orient="horz" pos="2160"/>
        <p:guide orient="horz" pos="663"/>
        <p:guide orient="horz" pos="4065"/>
        <p:guide pos="2926"/>
        <p:guide pos="385"/>
        <p:guide pos="5602"/>
        <p:guide pos="476"/>
        <p:guide/>
        <p:guide pos="5556"/>
        <p:guide pos="1519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04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8A227-F81C-45CA-AAB5-3DAA53845A31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3F8A1D-576F-4937-84B2-CD30DF4C682C}">
      <dgm:prSet phldrT="[Текст]" custT="1"/>
      <dgm:spPr/>
      <dgm:t>
        <a:bodyPr/>
        <a:lstStyle/>
        <a:p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F8C4311E-8A5F-4E6D-BAA4-DC309588050C}" type="parTrans" cxnId="{293CBC06-88AB-47CF-A457-B703D5828AC1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FED0192-0428-4B83-90C6-26234A364D90}" type="sibTrans" cxnId="{293CBC06-88AB-47CF-A457-B703D5828AC1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6B91CE90-DB3D-4C1B-976B-96B42005D58F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6ED83FAF-2120-44E9-BEC3-AEF81791D42D}" type="parTrans" cxnId="{54A732B6-8466-4DE9-A82D-965A6E340F3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E1765852-DC48-4909-8CAA-17E678FFEF9F}" type="sibTrans" cxnId="{54A732B6-8466-4DE9-A82D-965A6E340F3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B51CAF1-5BBA-42E0-8B7B-A9744DC676FE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научный текст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20E11B7E-024C-4EC5-AED2-63C6342D74B0}" type="parTrans" cxnId="{E9F43E5B-2D04-4673-8413-B91A987A35FC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42DC74F-A337-4405-9EE2-F397D63CA6EF}" type="sibTrans" cxnId="{E9F43E5B-2D04-4673-8413-B91A987A35FC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4E1FE22A-1754-44E9-A4F9-41F3370D45AD}">
      <dgm:prSet phldrT="[Текст]" custT="1"/>
      <dgm:spPr/>
      <dgm:t>
        <a:bodyPr/>
        <a:lstStyle/>
        <a:p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FDCF009F-8F9A-4BD9-9E4A-19C63E542C94}" type="parTrans" cxnId="{91B67EAB-8856-489F-A6E3-4E7580BB125E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44B96740-00BC-4D89-817C-361BF11AF4C6}" type="sibTrans" cxnId="{91B67EAB-8856-489F-A6E3-4E7580BB125E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5801C738-0E9C-4CF1-98A2-A2BD1CA37D41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деловой документ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209C1449-A45F-4C37-A104-D32FD8869D2A}" type="parTrans" cxnId="{438B72D6-BBCB-4107-821A-1FB49DC5FBFB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7D3C0587-C634-4884-861C-3CEB2B798B6C}" type="sibTrans" cxnId="{438B72D6-BBCB-4107-821A-1FB49DC5FBFB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9BFBF580-2BB7-4AEA-BBFD-3398F48855F4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рекламный документ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9C0060F2-21A2-4F53-842B-705CC7DF1F31}" type="parTrans" cxnId="{DFD862BD-7386-4A48-8108-29180F572E2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134F6619-FE7A-473C-B5F4-7742D7B76029}" type="sibTrans" cxnId="{DFD862BD-7386-4A48-8108-29180F572E2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4A63ECCB-614D-4538-AC19-2E1A37971F74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20BDE4E4-1591-4852-9457-6B5E354B21D5}" type="parTrans" cxnId="{FDAE5EA2-D787-461F-B047-B657CE1BF0D2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EFFF17EC-D567-43D5-9F3D-07C5C059EA13}" type="sibTrans" cxnId="{FDAE5EA2-D787-461F-B047-B657CE1BF0D2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C029CB32-50C7-425A-8F64-A09D2192BB73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художественный текст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74E2819-2F1F-4D31-8E0C-7DCA3755C358}" type="sibTrans" cxnId="{8EA6C741-0CFB-45CA-8337-D2BB120F3FD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2FA5FF7-088B-473B-AAD1-040033A6AAC0}" type="parTrans" cxnId="{8EA6C741-0CFB-45CA-8337-D2BB120F3FDD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7497F1CE-CF2F-47AD-A998-37296C4D1CAE}">
      <dgm:prSet phldrT="[Текст]" custT="1"/>
      <dgm:spPr/>
      <dgm:t>
        <a:bodyPr/>
        <a:lstStyle/>
        <a:p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99802FC1-999C-4AB8-B54A-592C38559E9F}" type="parTrans" cxnId="{C4BD23A6-F085-41AF-891A-7BDD914C666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A80627F0-2E56-4FC5-BD3E-5488B4043B8C}" type="sibTrans" cxnId="{C4BD23A6-F085-41AF-891A-7BDD914C666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3C0FEFDA-1399-4278-ACDA-C61BE359C7F6}">
      <dgm:prSet phldrT="[Текст]" custT="1"/>
      <dgm:spPr/>
      <dgm:t>
        <a:bodyPr/>
        <a:lstStyle/>
        <a:p>
          <a:r>
            <a:rPr lang="ru-RU" sz="2200" dirty="0" smtClean="0">
              <a:latin typeface="Arial" pitchFamily="34" charset="0"/>
              <a:cs typeface="Arial" pitchFamily="34" charset="0"/>
            </a:rPr>
            <a:t>личный документ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30A4C9C1-60C9-44E6-B084-417EBA441D13}" type="parTrans" cxnId="{32CA4C4A-900C-4598-A5A3-BDC891211DEB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45394199-0628-4CAC-B135-E1AE77133FB6}" type="sibTrans" cxnId="{32CA4C4A-900C-4598-A5A3-BDC891211DEB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AE0269A4-BC31-42EE-8417-B772ACBEB830}" type="pres">
      <dgm:prSet presAssocID="{FF18A227-F81C-45CA-AAB5-3DAA53845A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9787B-0E99-4FF3-86B5-43916E543C8A}" type="pres">
      <dgm:prSet presAssocID="{A63F8A1D-576F-4937-84B2-CD30DF4C682C}" presName="composite" presStyleCnt="0"/>
      <dgm:spPr/>
    </dgm:pt>
    <dgm:pt modelId="{E7D81608-7311-4E88-BF10-CC409089A29E}" type="pres">
      <dgm:prSet presAssocID="{A63F8A1D-576F-4937-84B2-CD30DF4C682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69C7C-3A93-4A54-A42A-0EB460048934}" type="pres">
      <dgm:prSet presAssocID="{A63F8A1D-576F-4937-84B2-CD30DF4C682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35D2E-EB55-44DE-8F4A-B83F6B56C099}" type="pres">
      <dgm:prSet presAssocID="{FFED0192-0428-4B83-90C6-26234A364D90}" presName="sp" presStyleCnt="0"/>
      <dgm:spPr/>
    </dgm:pt>
    <dgm:pt modelId="{5A438067-1035-4176-AACF-AD15B4AEC710}" type="pres">
      <dgm:prSet presAssocID="{6B91CE90-DB3D-4C1B-976B-96B42005D58F}" presName="composite" presStyleCnt="0"/>
      <dgm:spPr/>
    </dgm:pt>
    <dgm:pt modelId="{73017C6F-0286-461A-9A7F-2ED3266A32D4}" type="pres">
      <dgm:prSet presAssocID="{6B91CE90-DB3D-4C1B-976B-96B42005D58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B88FF-D704-4E1A-9898-5FC86893027E}" type="pres">
      <dgm:prSet presAssocID="{6B91CE90-DB3D-4C1B-976B-96B42005D58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B8A49-C81E-4A23-B871-C1AA0C0C1F80}" type="pres">
      <dgm:prSet presAssocID="{E1765852-DC48-4909-8CAA-17E678FFEF9F}" presName="sp" presStyleCnt="0"/>
      <dgm:spPr/>
    </dgm:pt>
    <dgm:pt modelId="{AA253D3B-2E04-42E6-9EE5-529D86852C33}" type="pres">
      <dgm:prSet presAssocID="{4E1FE22A-1754-44E9-A4F9-41F3370D45AD}" presName="composite" presStyleCnt="0"/>
      <dgm:spPr/>
    </dgm:pt>
    <dgm:pt modelId="{D7A017D9-E0D1-4E68-8604-6650B9DC189F}" type="pres">
      <dgm:prSet presAssocID="{4E1FE22A-1754-44E9-A4F9-41F3370D45A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71DC0-8676-4BCE-9C18-690F64B9B508}" type="pres">
      <dgm:prSet presAssocID="{4E1FE22A-1754-44E9-A4F9-41F3370D45A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82CBC-5B07-4155-83FB-00D5296AB812}" type="pres">
      <dgm:prSet presAssocID="{44B96740-00BC-4D89-817C-361BF11AF4C6}" presName="sp" presStyleCnt="0"/>
      <dgm:spPr/>
    </dgm:pt>
    <dgm:pt modelId="{3A82D57D-121E-4D04-8800-6BE48D7BF194}" type="pres">
      <dgm:prSet presAssocID="{7497F1CE-CF2F-47AD-A998-37296C4D1CAE}" presName="composite" presStyleCnt="0"/>
      <dgm:spPr/>
    </dgm:pt>
    <dgm:pt modelId="{A8895E63-D34B-4D58-85D2-54231715B91D}" type="pres">
      <dgm:prSet presAssocID="{7497F1CE-CF2F-47AD-A998-37296C4D1CA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FCE49-D175-49FB-B8CC-85CC4D712A0D}" type="pres">
      <dgm:prSet presAssocID="{7497F1CE-CF2F-47AD-A998-37296C4D1CA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46134-46FA-4F39-A032-CF660735A870}" type="pres">
      <dgm:prSet presAssocID="{A80627F0-2E56-4FC5-BD3E-5488B4043B8C}" presName="sp" presStyleCnt="0"/>
      <dgm:spPr/>
    </dgm:pt>
    <dgm:pt modelId="{D345F4B0-30D7-4A19-9806-7FDCFD7DF6E3}" type="pres">
      <dgm:prSet presAssocID="{4A63ECCB-614D-4538-AC19-2E1A37971F74}" presName="composite" presStyleCnt="0"/>
      <dgm:spPr/>
    </dgm:pt>
    <dgm:pt modelId="{E6894BF8-65DF-4345-B736-12692F36773A}" type="pres">
      <dgm:prSet presAssocID="{4A63ECCB-614D-4538-AC19-2E1A37971F7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5B63B-A076-46BA-BE49-D42F8FA7E6A1}" type="pres">
      <dgm:prSet presAssocID="{4A63ECCB-614D-4538-AC19-2E1A37971F7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6C741-0CFB-45CA-8337-D2BB120F3FDD}" srcId="{A63F8A1D-576F-4937-84B2-CD30DF4C682C}" destId="{C029CB32-50C7-425A-8F64-A09D2192BB73}" srcOrd="0" destOrd="0" parTransId="{F2FA5FF7-088B-473B-AAD1-040033A6AAC0}" sibTransId="{C74E2819-2F1F-4D31-8E0C-7DCA3755C358}"/>
    <dgm:cxn modelId="{9D8E36F3-EBCD-41F0-AB68-AE8BCEFE95D1}" type="presOf" srcId="{9BFBF580-2BB7-4AEA-BBFD-3398F48855F4}" destId="{2CDFCE49-D175-49FB-B8CC-85CC4D712A0D}" srcOrd="0" destOrd="0" presId="urn:microsoft.com/office/officeart/2005/8/layout/chevron2"/>
    <dgm:cxn modelId="{293CBC06-88AB-47CF-A457-B703D5828AC1}" srcId="{FF18A227-F81C-45CA-AAB5-3DAA53845A31}" destId="{A63F8A1D-576F-4937-84B2-CD30DF4C682C}" srcOrd="0" destOrd="0" parTransId="{F8C4311E-8A5F-4E6D-BAA4-DC309588050C}" sibTransId="{FFED0192-0428-4B83-90C6-26234A364D90}"/>
    <dgm:cxn modelId="{32CA4C4A-900C-4598-A5A3-BDC891211DEB}" srcId="{4A63ECCB-614D-4538-AC19-2E1A37971F74}" destId="{3C0FEFDA-1399-4278-ACDA-C61BE359C7F6}" srcOrd="0" destOrd="0" parTransId="{30A4C9C1-60C9-44E6-B084-417EBA441D13}" sibTransId="{45394199-0628-4CAC-B135-E1AE77133FB6}"/>
    <dgm:cxn modelId="{438B72D6-BBCB-4107-821A-1FB49DC5FBFB}" srcId="{4E1FE22A-1754-44E9-A4F9-41F3370D45AD}" destId="{5801C738-0E9C-4CF1-98A2-A2BD1CA37D41}" srcOrd="0" destOrd="0" parTransId="{209C1449-A45F-4C37-A104-D32FD8869D2A}" sibTransId="{7D3C0587-C634-4884-861C-3CEB2B798B6C}"/>
    <dgm:cxn modelId="{C4BD23A6-F085-41AF-891A-7BDD914C6669}" srcId="{FF18A227-F81C-45CA-AAB5-3DAA53845A31}" destId="{7497F1CE-CF2F-47AD-A998-37296C4D1CAE}" srcOrd="3" destOrd="0" parTransId="{99802FC1-999C-4AB8-B54A-592C38559E9F}" sibTransId="{A80627F0-2E56-4FC5-BD3E-5488B4043B8C}"/>
    <dgm:cxn modelId="{91B67EAB-8856-489F-A6E3-4E7580BB125E}" srcId="{FF18A227-F81C-45CA-AAB5-3DAA53845A31}" destId="{4E1FE22A-1754-44E9-A4F9-41F3370D45AD}" srcOrd="2" destOrd="0" parTransId="{FDCF009F-8F9A-4BD9-9E4A-19C63E542C94}" sibTransId="{44B96740-00BC-4D89-817C-361BF11AF4C6}"/>
    <dgm:cxn modelId="{E27C1CF9-D3A7-468A-8ED0-950314CCF917}" type="presOf" srcId="{A63F8A1D-576F-4937-84B2-CD30DF4C682C}" destId="{E7D81608-7311-4E88-BF10-CC409089A29E}" srcOrd="0" destOrd="0" presId="urn:microsoft.com/office/officeart/2005/8/layout/chevron2"/>
    <dgm:cxn modelId="{DFD862BD-7386-4A48-8108-29180F572E2D}" srcId="{7497F1CE-CF2F-47AD-A998-37296C4D1CAE}" destId="{9BFBF580-2BB7-4AEA-BBFD-3398F48855F4}" srcOrd="0" destOrd="0" parTransId="{9C0060F2-21A2-4F53-842B-705CC7DF1F31}" sibTransId="{134F6619-FE7A-473C-B5F4-7742D7B76029}"/>
    <dgm:cxn modelId="{37FF814C-07EA-4766-ACB4-1C042AD519BD}" type="presOf" srcId="{FF18A227-F81C-45CA-AAB5-3DAA53845A31}" destId="{AE0269A4-BC31-42EE-8417-B772ACBEB830}" srcOrd="0" destOrd="0" presId="urn:microsoft.com/office/officeart/2005/8/layout/chevron2"/>
    <dgm:cxn modelId="{88D1C913-5570-4446-ADA6-FB482170017F}" type="presOf" srcId="{FB51CAF1-5BBA-42E0-8B7B-A9744DC676FE}" destId="{76DB88FF-D704-4E1A-9898-5FC86893027E}" srcOrd="0" destOrd="0" presId="urn:microsoft.com/office/officeart/2005/8/layout/chevron2"/>
    <dgm:cxn modelId="{54A732B6-8466-4DE9-A82D-965A6E340F39}" srcId="{FF18A227-F81C-45CA-AAB5-3DAA53845A31}" destId="{6B91CE90-DB3D-4C1B-976B-96B42005D58F}" srcOrd="1" destOrd="0" parTransId="{6ED83FAF-2120-44E9-BEC3-AEF81791D42D}" sibTransId="{E1765852-DC48-4909-8CAA-17E678FFEF9F}"/>
    <dgm:cxn modelId="{255C5AF6-B5EB-4C0A-8DAE-5C1ECDFD9CA9}" type="presOf" srcId="{3C0FEFDA-1399-4278-ACDA-C61BE359C7F6}" destId="{C895B63B-A076-46BA-BE49-D42F8FA7E6A1}" srcOrd="0" destOrd="0" presId="urn:microsoft.com/office/officeart/2005/8/layout/chevron2"/>
    <dgm:cxn modelId="{CD2F5679-5BBA-41B7-B18E-369DBC8AE034}" type="presOf" srcId="{5801C738-0E9C-4CF1-98A2-A2BD1CA37D41}" destId="{40E71DC0-8676-4BCE-9C18-690F64B9B508}" srcOrd="0" destOrd="0" presId="urn:microsoft.com/office/officeart/2005/8/layout/chevron2"/>
    <dgm:cxn modelId="{E9F43E5B-2D04-4673-8413-B91A987A35FC}" srcId="{6B91CE90-DB3D-4C1B-976B-96B42005D58F}" destId="{FB51CAF1-5BBA-42E0-8B7B-A9744DC676FE}" srcOrd="0" destOrd="0" parTransId="{20E11B7E-024C-4EC5-AED2-63C6342D74B0}" sibTransId="{F42DC74F-A337-4405-9EE2-F397D63CA6EF}"/>
    <dgm:cxn modelId="{A4224950-D3C2-4E5D-8F91-B6FE77962046}" type="presOf" srcId="{4A63ECCB-614D-4538-AC19-2E1A37971F74}" destId="{E6894BF8-65DF-4345-B736-12692F36773A}" srcOrd="0" destOrd="0" presId="urn:microsoft.com/office/officeart/2005/8/layout/chevron2"/>
    <dgm:cxn modelId="{FDAE5EA2-D787-461F-B047-B657CE1BF0D2}" srcId="{FF18A227-F81C-45CA-AAB5-3DAA53845A31}" destId="{4A63ECCB-614D-4538-AC19-2E1A37971F74}" srcOrd="4" destOrd="0" parTransId="{20BDE4E4-1591-4852-9457-6B5E354B21D5}" sibTransId="{EFFF17EC-D567-43D5-9F3D-07C5C059EA13}"/>
    <dgm:cxn modelId="{74DAF971-358C-4B08-9BF2-B97949798B51}" type="presOf" srcId="{6B91CE90-DB3D-4C1B-976B-96B42005D58F}" destId="{73017C6F-0286-461A-9A7F-2ED3266A32D4}" srcOrd="0" destOrd="0" presId="urn:microsoft.com/office/officeart/2005/8/layout/chevron2"/>
    <dgm:cxn modelId="{558CD77B-14C9-4677-BE60-A52025F8E228}" type="presOf" srcId="{7497F1CE-CF2F-47AD-A998-37296C4D1CAE}" destId="{A8895E63-D34B-4D58-85D2-54231715B91D}" srcOrd="0" destOrd="0" presId="urn:microsoft.com/office/officeart/2005/8/layout/chevron2"/>
    <dgm:cxn modelId="{82476FE3-B3FA-4797-94B0-201F96F51357}" type="presOf" srcId="{C029CB32-50C7-425A-8F64-A09D2192BB73}" destId="{00A69C7C-3A93-4A54-A42A-0EB460048934}" srcOrd="0" destOrd="0" presId="urn:microsoft.com/office/officeart/2005/8/layout/chevron2"/>
    <dgm:cxn modelId="{A8AD52C5-37EC-4AC7-A6AC-93F380C7B4D5}" type="presOf" srcId="{4E1FE22A-1754-44E9-A4F9-41F3370D45AD}" destId="{D7A017D9-E0D1-4E68-8604-6650B9DC189F}" srcOrd="0" destOrd="0" presId="urn:microsoft.com/office/officeart/2005/8/layout/chevron2"/>
    <dgm:cxn modelId="{37EC1621-E649-4B40-96B5-BDAF62E6C693}" type="presParOf" srcId="{AE0269A4-BC31-42EE-8417-B772ACBEB830}" destId="{4329787B-0E99-4FF3-86B5-43916E543C8A}" srcOrd="0" destOrd="0" presId="urn:microsoft.com/office/officeart/2005/8/layout/chevron2"/>
    <dgm:cxn modelId="{9CACFE97-1A72-4DA5-9740-CE3CC1212288}" type="presParOf" srcId="{4329787B-0E99-4FF3-86B5-43916E543C8A}" destId="{E7D81608-7311-4E88-BF10-CC409089A29E}" srcOrd="0" destOrd="0" presId="urn:microsoft.com/office/officeart/2005/8/layout/chevron2"/>
    <dgm:cxn modelId="{A6003D7C-5364-4568-BE06-5832C32AA0D0}" type="presParOf" srcId="{4329787B-0E99-4FF3-86B5-43916E543C8A}" destId="{00A69C7C-3A93-4A54-A42A-0EB460048934}" srcOrd="1" destOrd="0" presId="urn:microsoft.com/office/officeart/2005/8/layout/chevron2"/>
    <dgm:cxn modelId="{DF073E72-B72C-4E4D-AC96-BDFE40B9A5A6}" type="presParOf" srcId="{AE0269A4-BC31-42EE-8417-B772ACBEB830}" destId="{E5835D2E-EB55-44DE-8F4A-B83F6B56C099}" srcOrd="1" destOrd="0" presId="urn:microsoft.com/office/officeart/2005/8/layout/chevron2"/>
    <dgm:cxn modelId="{DFE44AE4-9954-42FE-8B2E-D67F67C9D83A}" type="presParOf" srcId="{AE0269A4-BC31-42EE-8417-B772ACBEB830}" destId="{5A438067-1035-4176-AACF-AD15B4AEC710}" srcOrd="2" destOrd="0" presId="urn:microsoft.com/office/officeart/2005/8/layout/chevron2"/>
    <dgm:cxn modelId="{0DE1D6F5-F87B-4B5D-B361-B1133E5D746A}" type="presParOf" srcId="{5A438067-1035-4176-AACF-AD15B4AEC710}" destId="{73017C6F-0286-461A-9A7F-2ED3266A32D4}" srcOrd="0" destOrd="0" presId="urn:microsoft.com/office/officeart/2005/8/layout/chevron2"/>
    <dgm:cxn modelId="{B9E90A56-A163-4F95-8BE8-46E73D130825}" type="presParOf" srcId="{5A438067-1035-4176-AACF-AD15B4AEC710}" destId="{76DB88FF-D704-4E1A-9898-5FC86893027E}" srcOrd="1" destOrd="0" presId="urn:microsoft.com/office/officeart/2005/8/layout/chevron2"/>
    <dgm:cxn modelId="{5DC36341-99AC-4485-9B8E-1F22E901422B}" type="presParOf" srcId="{AE0269A4-BC31-42EE-8417-B772ACBEB830}" destId="{8A7B8A49-C81E-4A23-B871-C1AA0C0C1F80}" srcOrd="3" destOrd="0" presId="urn:microsoft.com/office/officeart/2005/8/layout/chevron2"/>
    <dgm:cxn modelId="{678AE792-22AB-4B68-B8ED-6FEC53DA494A}" type="presParOf" srcId="{AE0269A4-BC31-42EE-8417-B772ACBEB830}" destId="{AA253D3B-2E04-42E6-9EE5-529D86852C33}" srcOrd="4" destOrd="0" presId="urn:microsoft.com/office/officeart/2005/8/layout/chevron2"/>
    <dgm:cxn modelId="{3AE7606A-1940-4B59-AD10-88C1E7E76259}" type="presParOf" srcId="{AA253D3B-2E04-42E6-9EE5-529D86852C33}" destId="{D7A017D9-E0D1-4E68-8604-6650B9DC189F}" srcOrd="0" destOrd="0" presId="urn:microsoft.com/office/officeart/2005/8/layout/chevron2"/>
    <dgm:cxn modelId="{C80C73A7-499B-4A6F-89C4-A9D951669020}" type="presParOf" srcId="{AA253D3B-2E04-42E6-9EE5-529D86852C33}" destId="{40E71DC0-8676-4BCE-9C18-690F64B9B508}" srcOrd="1" destOrd="0" presId="urn:microsoft.com/office/officeart/2005/8/layout/chevron2"/>
    <dgm:cxn modelId="{40964550-1786-433D-91DE-C20932160997}" type="presParOf" srcId="{AE0269A4-BC31-42EE-8417-B772ACBEB830}" destId="{8D382CBC-5B07-4155-83FB-00D5296AB812}" srcOrd="5" destOrd="0" presId="urn:microsoft.com/office/officeart/2005/8/layout/chevron2"/>
    <dgm:cxn modelId="{F9E13C44-BB87-4377-AAF9-CA96AE8BA5F2}" type="presParOf" srcId="{AE0269A4-BC31-42EE-8417-B772ACBEB830}" destId="{3A82D57D-121E-4D04-8800-6BE48D7BF194}" srcOrd="6" destOrd="0" presId="urn:microsoft.com/office/officeart/2005/8/layout/chevron2"/>
    <dgm:cxn modelId="{995B56B2-E969-4204-B903-F6B22982D521}" type="presParOf" srcId="{3A82D57D-121E-4D04-8800-6BE48D7BF194}" destId="{A8895E63-D34B-4D58-85D2-54231715B91D}" srcOrd="0" destOrd="0" presId="urn:microsoft.com/office/officeart/2005/8/layout/chevron2"/>
    <dgm:cxn modelId="{D1B2D998-641E-4EBE-A3C1-C2E64CDB93F7}" type="presParOf" srcId="{3A82D57D-121E-4D04-8800-6BE48D7BF194}" destId="{2CDFCE49-D175-49FB-B8CC-85CC4D712A0D}" srcOrd="1" destOrd="0" presId="urn:microsoft.com/office/officeart/2005/8/layout/chevron2"/>
    <dgm:cxn modelId="{13F32DE6-86A0-40D1-BDBE-C595F64D32A9}" type="presParOf" srcId="{AE0269A4-BC31-42EE-8417-B772ACBEB830}" destId="{B1F46134-46FA-4F39-A032-CF660735A870}" srcOrd="7" destOrd="0" presId="urn:microsoft.com/office/officeart/2005/8/layout/chevron2"/>
    <dgm:cxn modelId="{D9F9A7EC-7EAB-41E2-8888-65A6E60EEE98}" type="presParOf" srcId="{AE0269A4-BC31-42EE-8417-B772ACBEB830}" destId="{D345F4B0-30D7-4A19-9806-7FDCFD7DF6E3}" srcOrd="8" destOrd="0" presId="urn:microsoft.com/office/officeart/2005/8/layout/chevron2"/>
    <dgm:cxn modelId="{44356D98-6341-4D62-B873-2BA4807E968C}" type="presParOf" srcId="{D345F4B0-30D7-4A19-9806-7FDCFD7DF6E3}" destId="{E6894BF8-65DF-4345-B736-12692F36773A}" srcOrd="0" destOrd="0" presId="urn:microsoft.com/office/officeart/2005/8/layout/chevron2"/>
    <dgm:cxn modelId="{1DB40544-B749-43C8-8850-580C5DCE1C92}" type="presParOf" srcId="{D345F4B0-30D7-4A19-9806-7FDCFD7DF6E3}" destId="{C895B63B-A076-46BA-BE49-D42F8FA7E6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E7CE9-B1D6-470C-8A35-8942DBAB272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09D3750-0A70-475B-B1BB-35EC0E412F33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Перемещение фрагментов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8DCDB9D6-1E7C-467D-AF70-5CD078B37BC1}" type="parTrans" cxnId="{9C73C021-CDD9-4C23-8AC0-52AF231321C1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5D3A392A-1FA9-4942-98D6-76B7021C8D29}" type="sibTrans" cxnId="{9C73C021-CDD9-4C23-8AC0-52AF231321C1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01E6F89B-F855-4A67-A6F8-5C166634BC3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Копирование фрагментов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5D959F9B-BB53-427C-91A9-0B2E5D2B20AD}" type="parTrans" cxnId="{0497E053-25F8-4D66-8484-AE2B80A81A49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FE726953-7F55-4640-9573-A7567848F2ED}" type="sibTrans" cxnId="{0497E053-25F8-4D66-8484-AE2B80A81A49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A1ECE9BA-B6B8-4391-8ACA-712C147A96D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Удаление фрагментов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1AF49F98-E7DB-4500-8804-7147FA3A9DD8}" type="parTrans" cxnId="{14E8641B-280E-412F-9764-A6723ACDC13D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BA6F7DA8-264B-4D8B-A5BC-2DC1B281A30B}" type="sibTrans" cxnId="{14E8641B-280E-412F-9764-A6723ACDC13D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C5A20CE8-2A5F-47BB-A21D-A056DB10F05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Поиск и замена фрагментов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F17F19F5-EFC9-4A26-9A75-5656F3296E46}" type="parTrans" cxnId="{2107F699-2E62-42A7-9E4F-59E4F2B5362A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A9ACE16D-B19C-4E5F-BDE9-51A9EBB5704B}" type="sibTrans" cxnId="{2107F699-2E62-42A7-9E4F-59E4F2B5362A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7238A1AB-F5A1-4485-9222-B87C7EC355C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smtClean="0">
              <a:latin typeface="Arial" pitchFamily="34" charset="0"/>
              <a:cs typeface="Arial" pitchFamily="34" charset="0"/>
            </a:rPr>
            <a:t>Проверка правописания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AB5EB2CD-90B5-420C-BF01-61DD0B41C9B5}" type="parTrans" cxnId="{46587892-5AA0-4C7A-9491-C846D5C203B2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9FCA1089-AF7C-407D-B236-131CC8F07B85}" type="sibTrans" cxnId="{46587892-5AA0-4C7A-9491-C846D5C203B2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4C1C3CA0-4299-40B5-81E2-1252A7824C63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rIns="0"/>
        <a:lstStyle/>
        <a:p>
          <a:r>
            <a:rPr lang="ru-RU" sz="2200" b="0" dirty="0" err="1" smtClean="0">
              <a:latin typeface="Arial" pitchFamily="34" charset="0"/>
              <a:cs typeface="Arial" pitchFamily="34" charset="0"/>
            </a:rPr>
            <a:t>Автоперенос</a:t>
          </a:r>
          <a:endParaRPr lang="ru-RU" sz="2200" b="0" dirty="0">
            <a:latin typeface="Arial" pitchFamily="34" charset="0"/>
            <a:cs typeface="Arial" pitchFamily="34" charset="0"/>
          </a:endParaRPr>
        </a:p>
      </dgm:t>
    </dgm:pt>
    <dgm:pt modelId="{EC2EFD25-53CF-4CF7-8DD2-ABD6DD604000}" type="parTrans" cxnId="{C2CCC7D1-0D32-4BE3-A07C-3738BD8B897A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F81B95C9-5608-4FC6-B0A2-128B2805EBFE}" type="sibTrans" cxnId="{C2CCC7D1-0D32-4BE3-A07C-3738BD8B897A}">
      <dgm:prSet/>
      <dgm:spPr/>
      <dgm:t>
        <a:bodyPr/>
        <a:lstStyle/>
        <a:p>
          <a:endParaRPr lang="ru-RU" sz="2200" b="0">
            <a:latin typeface="Arial" pitchFamily="34" charset="0"/>
            <a:cs typeface="Arial" pitchFamily="34" charset="0"/>
          </a:endParaRPr>
        </a:p>
      </dgm:t>
    </dgm:pt>
    <dgm:pt modelId="{2B412123-D62D-4882-BF09-E9CBAC0BCA88}" type="pres">
      <dgm:prSet presAssocID="{F10E7CE9-B1D6-470C-8A35-8942DBAB27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A4AB2-C45A-4233-AE94-EC035183D965}" type="pres">
      <dgm:prSet presAssocID="{F09D3750-0A70-475B-B1BB-35EC0E412F3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E4B47-0BF2-47C2-8B36-F706E8871361}" type="pres">
      <dgm:prSet presAssocID="{5D3A392A-1FA9-4942-98D6-76B7021C8D29}" presName="spacer" presStyleCnt="0"/>
      <dgm:spPr/>
    </dgm:pt>
    <dgm:pt modelId="{DBFF703C-B3A5-4B56-AE61-E03216F059F6}" type="pres">
      <dgm:prSet presAssocID="{01E6F89B-F855-4A67-A6F8-5C166634BC3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32C3D-0CF0-4B82-B2B4-34249DB536CE}" type="pres">
      <dgm:prSet presAssocID="{FE726953-7F55-4640-9573-A7567848F2ED}" presName="spacer" presStyleCnt="0"/>
      <dgm:spPr/>
    </dgm:pt>
    <dgm:pt modelId="{39EC31D7-E4DC-461D-B76B-B61E25F2E10B}" type="pres">
      <dgm:prSet presAssocID="{A1ECE9BA-B6B8-4391-8ACA-712C147A96D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CD6A2-DF83-4902-AE36-FC12138143F1}" type="pres">
      <dgm:prSet presAssocID="{BA6F7DA8-264B-4D8B-A5BC-2DC1B281A30B}" presName="spacer" presStyleCnt="0"/>
      <dgm:spPr/>
    </dgm:pt>
    <dgm:pt modelId="{54D8C05A-99DA-4213-A25B-290B19AF3944}" type="pres">
      <dgm:prSet presAssocID="{C5A20CE8-2A5F-47BB-A21D-A056DB10F05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3F96D-D946-4B01-8A07-D8A1126D96F1}" type="pres">
      <dgm:prSet presAssocID="{A9ACE16D-B19C-4E5F-BDE9-51A9EBB5704B}" presName="spacer" presStyleCnt="0"/>
      <dgm:spPr/>
    </dgm:pt>
    <dgm:pt modelId="{76130ECE-A9F7-4571-BAC2-6B622DBB209C}" type="pres">
      <dgm:prSet presAssocID="{7238A1AB-F5A1-4485-9222-B87C7EC355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F8F8E-B0EB-4E51-8A10-E91655532AF4}" type="pres">
      <dgm:prSet presAssocID="{9FCA1089-AF7C-407D-B236-131CC8F07B85}" presName="spacer" presStyleCnt="0"/>
      <dgm:spPr/>
    </dgm:pt>
    <dgm:pt modelId="{78A69651-B024-469E-8B6F-356E89D4E1F1}" type="pres">
      <dgm:prSet presAssocID="{4C1C3CA0-4299-40B5-81E2-1252A7824C6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42EF1-48CB-4D16-834B-3426B431B848}" type="presOf" srcId="{F09D3750-0A70-475B-B1BB-35EC0E412F33}" destId="{179A4AB2-C45A-4233-AE94-EC035183D965}" srcOrd="0" destOrd="0" presId="urn:microsoft.com/office/officeart/2005/8/layout/vList2"/>
    <dgm:cxn modelId="{75D713A7-27B9-48B0-A02A-0BCBA2439709}" type="presOf" srcId="{C5A20CE8-2A5F-47BB-A21D-A056DB10F052}" destId="{54D8C05A-99DA-4213-A25B-290B19AF3944}" srcOrd="0" destOrd="0" presId="urn:microsoft.com/office/officeart/2005/8/layout/vList2"/>
    <dgm:cxn modelId="{254FEE2A-D85A-499B-8F80-5165D4B4E5A3}" type="presOf" srcId="{A1ECE9BA-B6B8-4391-8ACA-712C147A96D6}" destId="{39EC31D7-E4DC-461D-B76B-B61E25F2E10B}" srcOrd="0" destOrd="0" presId="urn:microsoft.com/office/officeart/2005/8/layout/vList2"/>
    <dgm:cxn modelId="{01E80BC3-2937-40B9-9954-A349D61EDCE5}" type="presOf" srcId="{7238A1AB-F5A1-4485-9222-B87C7EC355C0}" destId="{76130ECE-A9F7-4571-BAC2-6B622DBB209C}" srcOrd="0" destOrd="0" presId="urn:microsoft.com/office/officeart/2005/8/layout/vList2"/>
    <dgm:cxn modelId="{C2CCC7D1-0D32-4BE3-A07C-3738BD8B897A}" srcId="{F10E7CE9-B1D6-470C-8A35-8942DBAB272C}" destId="{4C1C3CA0-4299-40B5-81E2-1252A7824C63}" srcOrd="5" destOrd="0" parTransId="{EC2EFD25-53CF-4CF7-8DD2-ABD6DD604000}" sibTransId="{F81B95C9-5608-4FC6-B0A2-128B2805EBFE}"/>
    <dgm:cxn modelId="{63203135-7B48-4B1C-A43C-20F9AC859FF2}" type="presOf" srcId="{01E6F89B-F855-4A67-A6F8-5C166634BC36}" destId="{DBFF703C-B3A5-4B56-AE61-E03216F059F6}" srcOrd="0" destOrd="0" presId="urn:microsoft.com/office/officeart/2005/8/layout/vList2"/>
    <dgm:cxn modelId="{9C73C021-CDD9-4C23-8AC0-52AF231321C1}" srcId="{F10E7CE9-B1D6-470C-8A35-8942DBAB272C}" destId="{F09D3750-0A70-475B-B1BB-35EC0E412F33}" srcOrd="0" destOrd="0" parTransId="{8DCDB9D6-1E7C-467D-AF70-5CD078B37BC1}" sibTransId="{5D3A392A-1FA9-4942-98D6-76B7021C8D29}"/>
    <dgm:cxn modelId="{8B949C7E-EBCD-4F82-97E1-7B5C73407B5F}" type="presOf" srcId="{F10E7CE9-B1D6-470C-8A35-8942DBAB272C}" destId="{2B412123-D62D-4882-BF09-E9CBAC0BCA88}" srcOrd="0" destOrd="0" presId="urn:microsoft.com/office/officeart/2005/8/layout/vList2"/>
    <dgm:cxn modelId="{2107F699-2E62-42A7-9E4F-59E4F2B5362A}" srcId="{F10E7CE9-B1D6-470C-8A35-8942DBAB272C}" destId="{C5A20CE8-2A5F-47BB-A21D-A056DB10F052}" srcOrd="3" destOrd="0" parTransId="{F17F19F5-EFC9-4A26-9A75-5656F3296E46}" sibTransId="{A9ACE16D-B19C-4E5F-BDE9-51A9EBB5704B}"/>
    <dgm:cxn modelId="{0497E053-25F8-4D66-8484-AE2B80A81A49}" srcId="{F10E7CE9-B1D6-470C-8A35-8942DBAB272C}" destId="{01E6F89B-F855-4A67-A6F8-5C166634BC36}" srcOrd="1" destOrd="0" parTransId="{5D959F9B-BB53-427C-91A9-0B2E5D2B20AD}" sibTransId="{FE726953-7F55-4640-9573-A7567848F2ED}"/>
    <dgm:cxn modelId="{14E8641B-280E-412F-9764-A6723ACDC13D}" srcId="{F10E7CE9-B1D6-470C-8A35-8942DBAB272C}" destId="{A1ECE9BA-B6B8-4391-8ACA-712C147A96D6}" srcOrd="2" destOrd="0" parTransId="{1AF49F98-E7DB-4500-8804-7147FA3A9DD8}" sibTransId="{BA6F7DA8-264B-4D8B-A5BC-2DC1B281A30B}"/>
    <dgm:cxn modelId="{73A3A7FF-B461-43F8-AEDD-2E8266C5C9B7}" type="presOf" srcId="{4C1C3CA0-4299-40B5-81E2-1252A7824C63}" destId="{78A69651-B024-469E-8B6F-356E89D4E1F1}" srcOrd="0" destOrd="0" presId="urn:microsoft.com/office/officeart/2005/8/layout/vList2"/>
    <dgm:cxn modelId="{46587892-5AA0-4C7A-9491-C846D5C203B2}" srcId="{F10E7CE9-B1D6-470C-8A35-8942DBAB272C}" destId="{7238A1AB-F5A1-4485-9222-B87C7EC355C0}" srcOrd="4" destOrd="0" parTransId="{AB5EB2CD-90B5-420C-BF01-61DD0B41C9B5}" sibTransId="{9FCA1089-AF7C-407D-B236-131CC8F07B85}"/>
    <dgm:cxn modelId="{DC8053AA-C513-4515-A8AC-697B36283190}" type="presParOf" srcId="{2B412123-D62D-4882-BF09-E9CBAC0BCA88}" destId="{179A4AB2-C45A-4233-AE94-EC035183D965}" srcOrd="0" destOrd="0" presId="urn:microsoft.com/office/officeart/2005/8/layout/vList2"/>
    <dgm:cxn modelId="{A8EB632E-A8E2-4E38-A68F-6435632FC037}" type="presParOf" srcId="{2B412123-D62D-4882-BF09-E9CBAC0BCA88}" destId="{E96E4B47-0BF2-47C2-8B36-F706E8871361}" srcOrd="1" destOrd="0" presId="urn:microsoft.com/office/officeart/2005/8/layout/vList2"/>
    <dgm:cxn modelId="{5000C129-33A8-4844-9B6A-0369880A59AA}" type="presParOf" srcId="{2B412123-D62D-4882-BF09-E9CBAC0BCA88}" destId="{DBFF703C-B3A5-4B56-AE61-E03216F059F6}" srcOrd="2" destOrd="0" presId="urn:microsoft.com/office/officeart/2005/8/layout/vList2"/>
    <dgm:cxn modelId="{0C04A1B7-9DBA-4958-A9A7-327B0646C4EC}" type="presParOf" srcId="{2B412123-D62D-4882-BF09-E9CBAC0BCA88}" destId="{33832C3D-0CF0-4B82-B2B4-34249DB536CE}" srcOrd="3" destOrd="0" presId="urn:microsoft.com/office/officeart/2005/8/layout/vList2"/>
    <dgm:cxn modelId="{063B1B51-A86C-4A7B-A367-61A72EC21B87}" type="presParOf" srcId="{2B412123-D62D-4882-BF09-E9CBAC0BCA88}" destId="{39EC31D7-E4DC-461D-B76B-B61E25F2E10B}" srcOrd="4" destOrd="0" presId="urn:microsoft.com/office/officeart/2005/8/layout/vList2"/>
    <dgm:cxn modelId="{20370D03-BA38-4B53-A863-B6143DC03893}" type="presParOf" srcId="{2B412123-D62D-4882-BF09-E9CBAC0BCA88}" destId="{01ACD6A2-DF83-4902-AE36-FC12138143F1}" srcOrd="5" destOrd="0" presId="urn:microsoft.com/office/officeart/2005/8/layout/vList2"/>
    <dgm:cxn modelId="{9237CE08-EBD8-42B9-B909-EB23BEC797FA}" type="presParOf" srcId="{2B412123-D62D-4882-BF09-E9CBAC0BCA88}" destId="{54D8C05A-99DA-4213-A25B-290B19AF3944}" srcOrd="6" destOrd="0" presId="urn:microsoft.com/office/officeart/2005/8/layout/vList2"/>
    <dgm:cxn modelId="{E0D122F5-5E03-404D-B9D8-B9EF89CDB745}" type="presParOf" srcId="{2B412123-D62D-4882-BF09-E9CBAC0BCA88}" destId="{22E3F96D-D946-4B01-8A07-D8A1126D96F1}" srcOrd="7" destOrd="0" presId="urn:microsoft.com/office/officeart/2005/8/layout/vList2"/>
    <dgm:cxn modelId="{050A98B7-FC69-4F57-AC43-5DEE65E1A194}" type="presParOf" srcId="{2B412123-D62D-4882-BF09-E9CBAC0BCA88}" destId="{76130ECE-A9F7-4571-BAC2-6B622DBB209C}" srcOrd="8" destOrd="0" presId="urn:microsoft.com/office/officeart/2005/8/layout/vList2"/>
    <dgm:cxn modelId="{906FCBBC-DFD0-4E2B-861B-5248F8942A0A}" type="presParOf" srcId="{2B412123-D62D-4882-BF09-E9CBAC0BCA88}" destId="{D52F8F8E-B0EB-4E51-8A10-E91655532AF4}" srcOrd="9" destOrd="0" presId="urn:microsoft.com/office/officeart/2005/8/layout/vList2"/>
    <dgm:cxn modelId="{8FEA689C-C69E-4DE6-A5D3-9DD4D36CF356}" type="presParOf" srcId="{2B412123-D62D-4882-BF09-E9CBAC0BCA88}" destId="{78A69651-B024-469E-8B6F-356E89D4E1F1}" srcOrd="10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81608-7311-4E88-BF10-CC409089A29E}">
      <dsp:nvSpPr>
        <dsp:cNvPr id="0" name=""/>
        <dsp:cNvSpPr/>
      </dsp:nvSpPr>
      <dsp:spPr>
        <a:xfrm rot="5400000">
          <a:off x="-127853" y="131249"/>
          <a:ext cx="852359" cy="5966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01721"/>
        <a:ext cx="596651" cy="255708"/>
      </dsp:txXfrm>
    </dsp:sp>
    <dsp:sp modelId="{00A69C7C-3A93-4A54-A42A-0EB460048934}">
      <dsp:nvSpPr>
        <dsp:cNvPr id="0" name=""/>
        <dsp:cNvSpPr/>
      </dsp:nvSpPr>
      <dsp:spPr>
        <a:xfrm rot="5400000">
          <a:off x="2093010" y="-1492963"/>
          <a:ext cx="554033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художественный текст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30442"/>
        <a:ext cx="3519706" cy="499941"/>
      </dsp:txXfrm>
    </dsp:sp>
    <dsp:sp modelId="{73017C6F-0286-461A-9A7F-2ED3266A32D4}">
      <dsp:nvSpPr>
        <dsp:cNvPr id="0" name=""/>
        <dsp:cNvSpPr/>
      </dsp:nvSpPr>
      <dsp:spPr>
        <a:xfrm rot="5400000">
          <a:off x="-127853" y="863015"/>
          <a:ext cx="852359" cy="596651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033487"/>
        <a:ext cx="596651" cy="255708"/>
      </dsp:txXfrm>
    </dsp:sp>
    <dsp:sp modelId="{76DB88FF-D704-4E1A-9898-5FC86893027E}">
      <dsp:nvSpPr>
        <dsp:cNvPr id="0" name=""/>
        <dsp:cNvSpPr/>
      </dsp:nvSpPr>
      <dsp:spPr>
        <a:xfrm rot="5400000">
          <a:off x="2092865" y="-761052"/>
          <a:ext cx="554324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научный текст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762222"/>
        <a:ext cx="3519692" cy="500204"/>
      </dsp:txXfrm>
    </dsp:sp>
    <dsp:sp modelId="{D7A017D9-E0D1-4E68-8604-6650B9DC189F}">
      <dsp:nvSpPr>
        <dsp:cNvPr id="0" name=""/>
        <dsp:cNvSpPr/>
      </dsp:nvSpPr>
      <dsp:spPr>
        <a:xfrm rot="5400000">
          <a:off x="-127853" y="1594781"/>
          <a:ext cx="852359" cy="596651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765253"/>
        <a:ext cx="596651" cy="255708"/>
      </dsp:txXfrm>
    </dsp:sp>
    <dsp:sp modelId="{40E71DC0-8676-4BCE-9C18-690F64B9B508}">
      <dsp:nvSpPr>
        <dsp:cNvPr id="0" name=""/>
        <dsp:cNvSpPr/>
      </dsp:nvSpPr>
      <dsp:spPr>
        <a:xfrm rot="5400000">
          <a:off x="2093010" y="-29432"/>
          <a:ext cx="554033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деловой документ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1493973"/>
        <a:ext cx="3519706" cy="499941"/>
      </dsp:txXfrm>
    </dsp:sp>
    <dsp:sp modelId="{A8895E63-D34B-4D58-85D2-54231715B91D}">
      <dsp:nvSpPr>
        <dsp:cNvPr id="0" name=""/>
        <dsp:cNvSpPr/>
      </dsp:nvSpPr>
      <dsp:spPr>
        <a:xfrm rot="5400000">
          <a:off x="-127853" y="2326547"/>
          <a:ext cx="852359" cy="596651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497019"/>
        <a:ext cx="596651" cy="255708"/>
      </dsp:txXfrm>
    </dsp:sp>
    <dsp:sp modelId="{2CDFCE49-D175-49FB-B8CC-85CC4D712A0D}">
      <dsp:nvSpPr>
        <dsp:cNvPr id="0" name=""/>
        <dsp:cNvSpPr/>
      </dsp:nvSpPr>
      <dsp:spPr>
        <a:xfrm rot="5400000">
          <a:off x="2093010" y="702333"/>
          <a:ext cx="554033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рекламный документ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2225738"/>
        <a:ext cx="3519706" cy="499941"/>
      </dsp:txXfrm>
    </dsp:sp>
    <dsp:sp modelId="{E6894BF8-65DF-4345-B736-12692F36773A}">
      <dsp:nvSpPr>
        <dsp:cNvPr id="0" name=""/>
        <dsp:cNvSpPr/>
      </dsp:nvSpPr>
      <dsp:spPr>
        <a:xfrm rot="5400000">
          <a:off x="-127853" y="3058313"/>
          <a:ext cx="852359" cy="59665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228785"/>
        <a:ext cx="596651" cy="255708"/>
      </dsp:txXfrm>
    </dsp:sp>
    <dsp:sp modelId="{C895B63B-A076-46BA-BE49-D42F8FA7E6A1}">
      <dsp:nvSpPr>
        <dsp:cNvPr id="0" name=""/>
        <dsp:cNvSpPr/>
      </dsp:nvSpPr>
      <dsp:spPr>
        <a:xfrm rot="5400000">
          <a:off x="2093010" y="1434099"/>
          <a:ext cx="554033" cy="3546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личный документ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596651" y="2957504"/>
        <a:ext cx="3519706" cy="499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A4AB2-C45A-4233-AE94-EC035183D965}">
      <dsp:nvSpPr>
        <dsp:cNvPr id="0" name=""/>
        <dsp:cNvSpPr/>
      </dsp:nvSpPr>
      <dsp:spPr>
        <a:xfrm>
          <a:off x="0" y="9726"/>
          <a:ext cx="392909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Перемещение фрагментов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47193"/>
        <a:ext cx="3854156" cy="692586"/>
      </dsp:txXfrm>
    </dsp:sp>
    <dsp:sp modelId="{DBFF703C-B3A5-4B56-AE61-E03216F059F6}">
      <dsp:nvSpPr>
        <dsp:cNvPr id="0" name=""/>
        <dsp:cNvSpPr/>
      </dsp:nvSpPr>
      <dsp:spPr>
        <a:xfrm>
          <a:off x="0" y="895327"/>
          <a:ext cx="3929090" cy="7675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Копирование фрагментов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932794"/>
        <a:ext cx="3854156" cy="692586"/>
      </dsp:txXfrm>
    </dsp:sp>
    <dsp:sp modelId="{39EC31D7-E4DC-461D-B76B-B61E25F2E10B}">
      <dsp:nvSpPr>
        <dsp:cNvPr id="0" name=""/>
        <dsp:cNvSpPr/>
      </dsp:nvSpPr>
      <dsp:spPr>
        <a:xfrm>
          <a:off x="0" y="1780927"/>
          <a:ext cx="3929090" cy="7675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Удаление фрагментов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1818394"/>
        <a:ext cx="3854156" cy="692586"/>
      </dsp:txXfrm>
    </dsp:sp>
    <dsp:sp modelId="{54D8C05A-99DA-4213-A25B-290B19AF3944}">
      <dsp:nvSpPr>
        <dsp:cNvPr id="0" name=""/>
        <dsp:cNvSpPr/>
      </dsp:nvSpPr>
      <dsp:spPr>
        <a:xfrm>
          <a:off x="0" y="2666527"/>
          <a:ext cx="3929090" cy="7675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Поиск и замена фрагментов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2703994"/>
        <a:ext cx="3854156" cy="692586"/>
      </dsp:txXfrm>
    </dsp:sp>
    <dsp:sp modelId="{76130ECE-A9F7-4571-BAC2-6B622DBB209C}">
      <dsp:nvSpPr>
        <dsp:cNvPr id="0" name=""/>
        <dsp:cNvSpPr/>
      </dsp:nvSpPr>
      <dsp:spPr>
        <a:xfrm>
          <a:off x="0" y="3552127"/>
          <a:ext cx="3929090" cy="7675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" pitchFamily="34" charset="0"/>
              <a:cs typeface="Arial" pitchFamily="34" charset="0"/>
            </a:rPr>
            <a:t>Проверка правописания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3589594"/>
        <a:ext cx="3854156" cy="692586"/>
      </dsp:txXfrm>
    </dsp:sp>
    <dsp:sp modelId="{78A69651-B024-469E-8B6F-356E89D4E1F1}">
      <dsp:nvSpPr>
        <dsp:cNvPr id="0" name=""/>
        <dsp:cNvSpPr/>
      </dsp:nvSpPr>
      <dsp:spPr>
        <a:xfrm>
          <a:off x="0" y="4437727"/>
          <a:ext cx="3929090" cy="7675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err="1" smtClean="0">
              <a:latin typeface="Arial" pitchFamily="34" charset="0"/>
              <a:cs typeface="Arial" pitchFamily="34" charset="0"/>
            </a:rPr>
            <a:t>Автоперенос</a:t>
          </a:r>
          <a:endParaRPr lang="ru-RU" sz="2200" b="0" kern="1200" dirty="0">
            <a:latin typeface="Arial" pitchFamily="34" charset="0"/>
            <a:cs typeface="Arial" pitchFamily="34" charset="0"/>
          </a:endParaRPr>
        </a:p>
      </dsp:txBody>
      <dsp:txXfrm>
        <a:off x="37467" y="4475194"/>
        <a:ext cx="385415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19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 </a:t>
            </a:r>
          </a:p>
          <a:p>
            <a:r>
              <a:rPr lang="ru-RU" dirty="0" smtClean="0"/>
              <a:t>Триггеры – кнопки слева. Учитель на свое усмотрение  может выбрать объекты для более детального рассмотрения. </a:t>
            </a:r>
          </a:p>
          <a:p>
            <a:r>
              <a:rPr lang="ru-RU" dirty="0" smtClean="0"/>
              <a:t>На вкладке «Системы оптического распознавания текста» появляется Лупа – переход на скрытый слайд (пример перевода текста с английского)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</a:t>
            </a:r>
          </a:p>
          <a:p>
            <a:r>
              <a:rPr lang="ru-RU" dirty="0" smtClean="0"/>
              <a:t>Триггеры – закладки справа. Учитель на свое усмотрение выбирает (или не выбирает) объекты для рассмотрения. Можно пропустить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69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6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Гиперссылки – переходы на </a:t>
            </a:r>
            <a:r>
              <a:rPr lang="ru-RU" i="1" dirty="0" smtClean="0"/>
              <a:t>скрытые</a:t>
            </a:r>
            <a:r>
              <a:rPr lang="ru-RU" dirty="0" smtClean="0"/>
              <a:t> слайды. Выбор на усмотрение учителя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17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Чтобы ошибки стали</a:t>
            </a:r>
            <a:r>
              <a:rPr lang="ru-RU" baseline="0" dirty="0" smtClean="0"/>
              <a:t> более заметными рекомендуется «включить режим спецсимволов» (квадратик в правом верхнем углу)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6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Комментарии.</a:t>
            </a:r>
          </a:p>
          <a:p>
            <a:r>
              <a:rPr lang="ru-RU" dirty="0" smtClean="0"/>
              <a:t>На слайде три кнопки – для перехода на соответствующий раздел (обратно переход не предусмотрен). </a:t>
            </a:r>
          </a:p>
          <a:p>
            <a:r>
              <a:rPr lang="ru-RU" dirty="0" smtClean="0"/>
              <a:t>Предназначены для того, чтобы можно было пропустить разделы «Ввод текста»</a:t>
            </a:r>
            <a:r>
              <a:rPr lang="en-US" dirty="0" smtClean="0"/>
              <a:t> </a:t>
            </a:r>
            <a:r>
              <a:rPr lang="ru-RU" dirty="0" smtClean="0"/>
              <a:t>и «Редактирование»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2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0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1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1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3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0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7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32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986" y="1928802"/>
            <a:ext cx="8308506" cy="5000660"/>
          </a:xfrm>
          <a:prstGeom prst="rect">
            <a:avLst/>
          </a:prstGeom>
        </p:spPr>
      </p:pic>
      <p:pic>
        <p:nvPicPr>
          <p:cNvPr id="8" name="Рисунок 7" descr="011.png"/>
          <p:cNvPicPr>
            <a:picLocks noChangeAspect="1"/>
          </p:cNvPicPr>
          <p:nvPr userDrawn="1"/>
        </p:nvPicPr>
        <p:blipFill>
          <a:blip r:embed="rId3"/>
          <a:srcRect b="37398"/>
          <a:stretch>
            <a:fillRect/>
          </a:stretch>
        </p:blipFill>
        <p:spPr>
          <a:xfrm>
            <a:off x="928630" y="6215130"/>
            <a:ext cx="8215370" cy="642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234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0477" y="2103927"/>
            <a:ext cx="7956000" cy="3607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3" r:id="rId10"/>
    <p:sldLayoutId id="2147483662" r:id="rId11"/>
    <p:sldLayoutId id="2147483661" r:id="rId12"/>
    <p:sldLayoutId id="2147483660" r:id="rId13"/>
    <p:sldLayoutId id="214748365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slide" Target="slide20.xml"/><Relationship Id="rId5" Type="http://schemas.openxmlformats.org/officeDocument/2006/relationships/image" Target="../media/image37.jpeg"/><Relationship Id="rId10" Type="http://schemas.openxmlformats.org/officeDocument/2006/relationships/slide" Target="slide22.xml"/><Relationship Id="rId4" Type="http://schemas.openxmlformats.org/officeDocument/2006/relationships/image" Target="../media/image36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13.g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slide" Target="slide16.xml"/><Relationship Id="rId4" Type="http://schemas.openxmlformats.org/officeDocument/2006/relationships/image" Target="../media/image27.png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ТЕКСТОВЫЕ ДОКУМЕНТЫ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СОВРЕМЕННЫЕ  ТЕХНОЛОГИИ СОЗДАНИЯ И ОБРАБОТКИ ИНФОРМАЦИОННЫХ ОБЪЕКТОВ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285884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 Между словами ставится только один пробел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в режиме показа скрытых символов пробел обозначается точкой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09668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38560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91136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84271" y="3214686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917323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00166" y="2917058"/>
            <a:ext cx="1872000" cy="297627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2893121"/>
            <a:ext cx="1928826" cy="285752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40669" y="4048192"/>
            <a:ext cx="720000" cy="285752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41450" y="2905184"/>
            <a:ext cx="1916764" cy="309502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4071942"/>
            <a:ext cx="1643074" cy="238064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52412" y="4607820"/>
            <a:ext cx="428628" cy="321377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ьная выноска 14"/>
          <p:cNvSpPr/>
          <p:nvPr/>
        </p:nvSpPr>
        <p:spPr>
          <a:xfrm>
            <a:off x="6215074" y="5214950"/>
            <a:ext cx="1428760" cy="1285884"/>
          </a:xfrm>
          <a:prstGeom prst="wedgeEllipseCallout">
            <a:avLst>
              <a:gd name="adj1" fmla="val 61531"/>
              <a:gd name="adj2" fmla="val -105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CTRL + SHIFT + </a:t>
            </a:r>
            <a:r>
              <a:rPr lang="ru-RU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пробел</a:t>
            </a:r>
            <a:endParaRPr lang="ru-RU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1071546"/>
            <a:ext cx="8143932" cy="1285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Кроме обычного пробела можно поставить «неразрывный пробел», который препятствует символам, между которыми он поставлен, располагаться на разных строчках.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9" grpId="0" animBg="1"/>
      <p:bldP spid="2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285884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Перед знаками препинания (такими как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; : . , ! ?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 пробел не ставится, после – вводится один пробел или символ конца абзаца.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00364" y="3214686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214686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52610" y="4345819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58082" y="4929198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72462" y="5179137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000132"/>
          </a:xfrm>
          <a:prstGeom prst="wedgeRectCallout">
            <a:avLst>
              <a:gd name="adj1" fmla="val 54891"/>
              <a:gd name="adj2" fmla="val -1094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Тире и длинное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тире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 двух сторон выделяется пробелами.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72198" y="2905184"/>
            <a:ext cx="324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52742" y="3762440"/>
            <a:ext cx="1152000" cy="285752"/>
          </a:xfrm>
          <a:prstGeom prst="rect">
            <a:avLst/>
          </a:prstGeom>
          <a:solidFill>
            <a:srgbClr val="92D05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36837" y="2917059"/>
            <a:ext cx="39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642910" y="5286388"/>
            <a:ext cx="6715172" cy="1000132"/>
          </a:xfrm>
          <a:prstGeom prst="wedgeRectCallout">
            <a:avLst>
              <a:gd name="adj1" fmla="val 55068"/>
              <a:gd name="adj2" fmla="val 92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Дефис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 цифровое тире пишется слитно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 текстом.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917323"/>
            <a:ext cx="1523661" cy="146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285884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После открывающих и перед закрывающими скобками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{ } ( ) [ ]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а также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кавычками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пробел не вводится.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48000" y="2905184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26487" y="4321881"/>
            <a:ext cx="288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321881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04412" y="2917944"/>
            <a:ext cx="25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Редактирование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572132" y="1214422"/>
            <a:ext cx="3286148" cy="5429250"/>
          </a:xfrm>
        </p:spPr>
        <p:txBody>
          <a:bodyPr/>
          <a:lstStyle/>
          <a:p>
            <a:r>
              <a:rPr lang="ru-RU" dirty="0" smtClean="0"/>
              <a:t>Операции </a:t>
            </a:r>
            <a:r>
              <a:rPr lang="ru-RU" dirty="0" err="1" smtClean="0"/>
              <a:t>редактиро-вания</a:t>
            </a:r>
            <a:r>
              <a:rPr lang="ru-RU" dirty="0" smtClean="0"/>
              <a:t> позволяют </a:t>
            </a:r>
            <a:r>
              <a:rPr lang="ru-RU" dirty="0" err="1" smtClean="0"/>
              <a:t>изме-нить</a:t>
            </a:r>
            <a:r>
              <a:rPr lang="ru-RU" dirty="0" smtClean="0"/>
              <a:t> уже созданный электронный документ путём добавления или удаления фрагментов, перестановки частей документа, слияния </a:t>
            </a:r>
            <a:r>
              <a:rPr lang="ru-RU" dirty="0" err="1" smtClean="0"/>
              <a:t>не-скольких</a:t>
            </a:r>
            <a:r>
              <a:rPr lang="ru-RU" dirty="0" smtClean="0"/>
              <a:t> файлов, </a:t>
            </a:r>
            <a:r>
              <a:rPr lang="ru-RU" dirty="0" err="1" smtClean="0"/>
              <a:t>раз-биения</a:t>
            </a:r>
            <a:r>
              <a:rPr lang="ru-RU" dirty="0" smtClean="0"/>
              <a:t> единого </a:t>
            </a:r>
            <a:r>
              <a:rPr lang="ru-RU" dirty="0" err="1" smtClean="0"/>
              <a:t>доку-мента</a:t>
            </a:r>
            <a:r>
              <a:rPr lang="ru-RU" dirty="0" smtClean="0"/>
              <a:t> на несколько более мелких и т. д.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1214422"/>
          <a:ext cx="392909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-1509379" y="3438149"/>
            <a:ext cx="5214974" cy="767520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РЕДАКТИРОВАНИЕ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2643182"/>
            <a:ext cx="6948000" cy="3857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Форматирование документа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28728" y="1071546"/>
            <a:ext cx="7358113" cy="12858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Совокупность значений свойств объекта называют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форматом объекта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а изменение этих значений –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форматированием объекта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28586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5"/>
            <a:ext cx="8072494" cy="1214447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Слово"/>
          <p:cNvSpPr/>
          <p:nvPr/>
        </p:nvSpPr>
        <p:spPr>
          <a:xfrm>
            <a:off x="7012059" y="3520158"/>
            <a:ext cx="1656000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Слово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Абзац"/>
          <p:cNvSpPr/>
          <p:nvPr/>
        </p:nvSpPr>
        <p:spPr>
          <a:xfrm>
            <a:off x="7084143" y="3968506"/>
            <a:ext cx="1656000" cy="4286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Абзац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Стр"/>
          <p:cNvSpPr/>
          <p:nvPr/>
        </p:nvSpPr>
        <p:spPr>
          <a:xfrm>
            <a:off x="7143768" y="4416854"/>
            <a:ext cx="1656000" cy="42862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Страница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Список"/>
          <p:cNvSpPr/>
          <p:nvPr/>
        </p:nvSpPr>
        <p:spPr>
          <a:xfrm>
            <a:off x="7085184" y="4865202"/>
            <a:ext cx="1656000" cy="4286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Список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Табл"/>
          <p:cNvSpPr/>
          <p:nvPr/>
        </p:nvSpPr>
        <p:spPr>
          <a:xfrm>
            <a:off x="7087426" y="5313550"/>
            <a:ext cx="1656000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Таблица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Рис"/>
          <p:cNvSpPr/>
          <p:nvPr/>
        </p:nvSpPr>
        <p:spPr>
          <a:xfrm>
            <a:off x="7071710" y="5857892"/>
            <a:ext cx="1656000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Рисунок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Символ"/>
          <p:cNvSpPr/>
          <p:nvPr/>
        </p:nvSpPr>
        <p:spPr>
          <a:xfrm>
            <a:off x="7067058" y="3071810"/>
            <a:ext cx="165600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Символ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2786058"/>
            <a:ext cx="6643734" cy="35719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имвол"/>
          <p:cNvSpPr txBox="1"/>
          <p:nvPr/>
        </p:nvSpPr>
        <p:spPr>
          <a:xfrm>
            <a:off x="857224" y="3071810"/>
            <a:ext cx="6643734" cy="2877711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Символ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шрифт (гарнитура)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размер (кегль)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цвет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начертание: полужирное, курсив, подчеркнутый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видоизменение: надстрочный, подстрочный, …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975191" y="2500306"/>
            <a:ext cx="6390128" cy="554038"/>
            <a:chOff x="975191" y="2500306"/>
            <a:chExt cx="6390128" cy="554038"/>
          </a:xfrm>
        </p:grpSpPr>
        <p:pic>
          <p:nvPicPr>
            <p:cNvPr id="1026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470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2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4459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3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4215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4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397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5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372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6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348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7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239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8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2995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29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275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0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250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1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226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2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2019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3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1775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4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153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5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128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6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104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7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30799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8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0555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39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031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40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006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41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9823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53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191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54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4947" y="2500306"/>
              <a:ext cx="185738" cy="554038"/>
            </a:xfrm>
            <a:prstGeom prst="rect">
              <a:avLst/>
            </a:prstGeom>
            <a:noFill/>
          </p:spPr>
        </p:pic>
        <p:pic>
          <p:nvPicPr>
            <p:cNvPr id="59" name="Picture 2" descr="C:\Documents and Settings\Администратор.HOME-FDD52612A3\Рабочий стол\Ирина_Раб стол\10-23\236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9581" y="2500306"/>
              <a:ext cx="185738" cy="554038"/>
            </a:xfrm>
            <a:prstGeom prst="rect">
              <a:avLst/>
            </a:prstGeom>
            <a:noFill/>
          </p:spPr>
        </p:pic>
      </p:grpSp>
      <p:sp>
        <p:nvSpPr>
          <p:cNvPr id="61" name="Слово"/>
          <p:cNvSpPr txBox="1"/>
          <p:nvPr/>
        </p:nvSpPr>
        <p:spPr>
          <a:xfrm>
            <a:off x="857224" y="3071810"/>
            <a:ext cx="6643734" cy="30623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Слово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межзнаковый интервал: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обычный, разреженный, уплотненный 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Абзац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Абзац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отступы: от границ левого и правого полей, первой строки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выравнивание: по левому краю, по правому краю, по центру, по ширине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междустрочный интервал (интерлиньяж)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расстояние между абзацами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траница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Страница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размеры страницы: А4, А5, …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ориентация: книжная, альбомная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размеры полей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колонтитулы  (графическое изображение или текст, которые располагаются в нижней и верхней части страницы документа)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писок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Список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вид списка: маркированный, нумерованный, многоуровневый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Таблица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Таблица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количество строк и столбцов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высота строк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ширина столбцов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границы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заливка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Рис"/>
          <p:cNvSpPr txBox="1"/>
          <p:nvPr/>
        </p:nvSpPr>
        <p:spPr>
          <a:xfrm>
            <a:off x="857224" y="3071810"/>
            <a:ext cx="6643734" cy="32147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Графическое изображение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Свойства объекта: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тип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размер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положение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обтекание текстом: вокруг рамки, по контуру,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за текстом, перед текстом, …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и др.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8" animBg="1"/>
      <p:bldP spid="58" grpId="9" animBg="1"/>
      <p:bldP spid="61" grpId="0" animBg="1"/>
      <p:bldP spid="61" grpId="1" animBg="1"/>
      <p:bldP spid="61" grpId="2" animBg="1"/>
      <p:bldP spid="61" grpId="3" animBg="1"/>
      <p:bldP spid="61" grpId="4" animBg="1"/>
      <p:bldP spid="61" grpId="5" animBg="1"/>
      <p:bldP spid="61" grpId="6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63" grpId="0" animBg="1"/>
      <p:bldP spid="63" grpId="1" animBg="1"/>
      <p:bldP spid="63" grpId="2" animBg="1"/>
      <p:bldP spid="63" grpId="3" animBg="1"/>
      <p:bldP spid="63" grpId="4" animBg="1"/>
      <p:bldP spid="63" grpId="5" animBg="1"/>
      <p:bldP spid="63" grpId="6" animBg="1"/>
      <p:bldP spid="64" grpId="0" animBg="1"/>
      <p:bldP spid="64" grpId="1" animBg="1"/>
      <p:bldP spid="64" grpId="2" animBg="1"/>
      <p:bldP spid="64" grpId="3" animBg="1"/>
      <p:bldP spid="64" grpId="4" animBg="1"/>
      <p:bldP spid="64" grpId="5" animBg="1"/>
      <p:bldP spid="64" grpId="6" animBg="1"/>
      <p:bldP spid="65" grpId="0" animBg="1"/>
      <p:bldP spid="65" grpId="1" animBg="1"/>
      <p:bldP spid="65" grpId="2" animBg="1"/>
      <p:bldP spid="65" grpId="3" animBg="1"/>
      <p:bldP spid="65" grpId="4" animBg="1"/>
      <p:bldP spid="65" grpId="5" animBg="1"/>
      <p:bldP spid="65" grpId="6" animBg="1"/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6" grpId="6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Прямое и стилевое форматирование</a:t>
            </a:r>
            <a:endParaRPr lang="ru-RU" dirty="0"/>
          </a:p>
        </p:txBody>
      </p:sp>
      <p:sp>
        <p:nvSpPr>
          <p:cNvPr id="52" name="Содержимое 51"/>
          <p:cNvSpPr>
            <a:spLocks noGrp="1"/>
          </p:cNvSpPr>
          <p:nvPr>
            <p:ph idx="4294967295"/>
          </p:nvPr>
        </p:nvSpPr>
        <p:spPr>
          <a:xfrm>
            <a:off x="714348" y="1071563"/>
            <a:ext cx="8072494" cy="4000511"/>
          </a:xfrm>
        </p:spPr>
        <p:txBody>
          <a:bodyPr/>
          <a:lstStyle/>
          <a:p>
            <a:r>
              <a:rPr lang="ru-RU" dirty="0" smtClean="0"/>
              <a:t>Операции форматирования могут применяться как к отдельным объектам текстового документа, так и ко всему документу в целом. В первом случае говорят о </a:t>
            </a:r>
            <a:r>
              <a:rPr lang="ru-RU" i="1" dirty="0" smtClean="0"/>
              <a:t>прямом форматировании</a:t>
            </a:r>
            <a:r>
              <a:rPr lang="ru-RU" dirty="0" smtClean="0"/>
              <a:t>, во втором – о </a:t>
            </a:r>
            <a:r>
              <a:rPr lang="ru-RU" i="1" dirty="0" smtClean="0"/>
              <a:t>стилевом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Смысл </a:t>
            </a:r>
            <a:r>
              <a:rPr lang="ru-RU" i="1" dirty="0" smtClean="0"/>
              <a:t>стилевого форматирования </a:t>
            </a:r>
            <a:r>
              <a:rPr lang="ru-RU" dirty="0" smtClean="0"/>
              <a:t>заключается в том, что структурным элементам, несущим одну и ту же функциональную нагрузку (например, заголовкам одного уровня, основному тексту, примерам и т. д.), назначается определённый стиль форматирования – набор параметров форматирования (шрифт, его начертание и размер, абзацные отступы, междустрочный интервал и др.).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28728" y="5143513"/>
            <a:ext cx="7358113" cy="121444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Стиль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имеющий имя набор значений свойств объектов каждого типа, входящих в текстовый документ.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5357827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5143512"/>
            <a:ext cx="8072494" cy="1214447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90" dirty="0" smtClean="0"/>
              <a:t>Основные правила оформления текстов</a:t>
            </a:r>
            <a:endParaRPr lang="ru-RU" spc="-9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643602"/>
          </a:xfrm>
        </p:spPr>
        <p:txBody>
          <a:bodyPr/>
          <a:lstStyle/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основной текст документа оформляется в одном формате, другой формат можно использовать для выделения заголовков, отдельных смысловых фрагментов;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размер символов и междустрочный интервал следует подбирать такими, чтобы текст читался легко;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количество разных цветов и шрифтов в документе не должно превышать трёх;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цветовая гамма должна отвечать назначению документа;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однотипную информацию целесообразно представлять в списках и таблицах;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графические изображения (рисунки, диаграммы, схемы) должны дополнять содержание текста, разъяснять или иллюстрировать его отдельные моменты; графические изображения следует оформлять в едином стиле;</a:t>
            </a:r>
          </a:p>
          <a:p>
            <a:pPr marL="177800" indent="-177800">
              <a:spcBef>
                <a:spcPts val="0"/>
              </a:spcBef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dirty="0" smtClean="0"/>
              <a:t>на всех страницах документа рекомендуется делать одинаковый фон и поля</a:t>
            </a:r>
            <a:endParaRPr lang="ru-RU" dirty="0"/>
          </a:p>
        </p:txBody>
      </p:sp>
      <p:pic>
        <p:nvPicPr>
          <p:cNvPr id="4" name="Рисунок 3" descr="23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992">
            <a:off x="4699570" y="1326614"/>
            <a:ext cx="3568786" cy="504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35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5590">
            <a:off x="1214414" y="1357298"/>
            <a:ext cx="3568786" cy="504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6357950" y="1529007"/>
            <a:ext cx="2398233" cy="3300671"/>
            <a:chOff x="6429388" y="1541070"/>
            <a:chExt cx="2398233" cy="330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6429388" y="1541070"/>
              <a:ext cx="2398233" cy="294396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429388" y="4071942"/>
              <a:ext cx="2398233" cy="76979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Структура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документа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8204232" y="4188218"/>
              <a:ext cx="571504" cy="571504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Группа 17"/>
          <p:cNvGrpSpPr/>
          <p:nvPr/>
        </p:nvGrpSpPr>
        <p:grpSpPr>
          <a:xfrm>
            <a:off x="3536243" y="1529007"/>
            <a:ext cx="2398233" cy="3300671"/>
            <a:chOff x="3600964" y="1529007"/>
            <a:chExt cx="2398233" cy="330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>
              <a:off x="3600964" y="1529007"/>
              <a:ext cx="2398233" cy="294396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97298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3600964" y="4059879"/>
              <a:ext cx="2398233" cy="769799"/>
            </a:xfrm>
            <a:prstGeom prst="rect">
              <a:avLst/>
            </a:prstGeom>
            <a:solidFill>
              <a:srgbClr val="972982"/>
            </a:solidFill>
            <a:ln>
              <a:solidFill>
                <a:srgbClr val="97298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Макросы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375808" y="4176155"/>
              <a:ext cx="571504" cy="571504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Группа 20"/>
          <p:cNvGrpSpPr/>
          <p:nvPr/>
        </p:nvGrpSpPr>
        <p:grpSpPr>
          <a:xfrm>
            <a:off x="714348" y="1529007"/>
            <a:ext cx="2398233" cy="3300671"/>
            <a:chOff x="714348" y="1541070"/>
            <a:chExt cx="2398233" cy="33006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714348" y="1541070"/>
              <a:ext cx="2398233" cy="2943962"/>
            </a:xfrm>
            <a:prstGeom prst="round2SameRect">
              <a:avLst>
                <a:gd name="adj1" fmla="val 0"/>
                <a:gd name="adj2" fmla="val 0"/>
              </a:avLst>
            </a:prstGeom>
            <a:blipFill>
              <a:blip r:embed="rId7"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14348" y="4071942"/>
              <a:ext cx="2398233" cy="7697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Шаблоны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489192" y="4188218"/>
              <a:ext cx="571504" cy="571504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Прямоугольник 24">
            <a:hlinkClick r:id="rId9" action="ppaction://hlinksldjump"/>
          </p:cNvPr>
          <p:cNvSpPr/>
          <p:nvPr/>
        </p:nvSpPr>
        <p:spPr>
          <a:xfrm>
            <a:off x="3428992" y="1428736"/>
            <a:ext cx="2643206" cy="3500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0" action="ppaction://hlinksldjump"/>
          </p:cNvPr>
          <p:cNvSpPr/>
          <p:nvPr/>
        </p:nvSpPr>
        <p:spPr>
          <a:xfrm>
            <a:off x="6215074" y="1428736"/>
            <a:ext cx="2643206" cy="3500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>
            <a:off x="571472" y="1428736"/>
            <a:ext cx="2643206" cy="3500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автоматизации процесса создания документа</a:t>
            </a:r>
            <a:endParaRPr lang="ru-RU" dirty="0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42910" y="5072074"/>
            <a:ext cx="8215369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Использование шаблонов, макросов и средств, обеспечивающих работу со структурными компонентами документа, автоматизирует  процесс создания документа.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1463" indent="-271463"/>
            <a:r>
              <a:rPr lang="ru-RU" dirty="0" smtClean="0"/>
              <a:t>информационные технологии</a:t>
            </a:r>
          </a:p>
          <a:p>
            <a:pPr marL="271463" indent="-271463"/>
            <a:r>
              <a:rPr lang="ru-RU" dirty="0" smtClean="0"/>
              <a:t>текст</a:t>
            </a:r>
          </a:p>
          <a:p>
            <a:pPr marL="271463" indent="-271463"/>
            <a:r>
              <a:rPr lang="ru-RU" dirty="0" smtClean="0"/>
              <a:t>редактирование</a:t>
            </a:r>
          </a:p>
          <a:p>
            <a:pPr marL="271463" indent="-271463"/>
            <a:r>
              <a:rPr lang="ru-RU" dirty="0" smtClean="0"/>
              <a:t>форматирование</a:t>
            </a:r>
          </a:p>
          <a:p>
            <a:pPr marL="271463" indent="-271463"/>
            <a:r>
              <a:rPr lang="ru-RU" dirty="0" smtClean="0"/>
              <a:t>шаблоны</a:t>
            </a:r>
          </a:p>
          <a:p>
            <a:pPr marL="271463" indent="-271463"/>
            <a:r>
              <a:rPr lang="ru-RU" dirty="0" smtClean="0"/>
              <a:t>макросы</a:t>
            </a:r>
          </a:p>
          <a:p>
            <a:pPr marL="271463" indent="-271463"/>
            <a:r>
              <a:rPr lang="ru-RU" dirty="0" smtClean="0"/>
              <a:t>структура документа</a:t>
            </a:r>
          </a:p>
          <a:p>
            <a:pPr marL="271463" indent="-271463"/>
            <a:r>
              <a:rPr lang="ru-RU" dirty="0" smtClean="0"/>
              <a:t>компьютерная лингвистика</a:t>
            </a:r>
          </a:p>
          <a:p>
            <a:pPr marL="271463" indent="-271463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Шаблоны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500166" y="1071547"/>
            <a:ext cx="7358113" cy="15716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Шаблон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отформатированный определённым образом документ-заготовка, который хранится в отдельном файле и используется в качестве основы для создания новых документов определённого типа.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0067" y="1285861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85786" y="1071546"/>
            <a:ext cx="8072494" cy="1500199"/>
            <a:chOff x="428596" y="5072074"/>
            <a:chExt cx="5929354" cy="20538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85786" y="2714620"/>
            <a:ext cx="2500330" cy="3976386"/>
            <a:chOff x="902109" y="2714620"/>
            <a:chExt cx="2500330" cy="3976386"/>
          </a:xfrm>
        </p:grpSpPr>
        <p:pic>
          <p:nvPicPr>
            <p:cNvPr id="10" name="Рисунок 9" descr="238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137" y="2714620"/>
              <a:ext cx="2500275" cy="3600000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902109" y="6429396"/>
              <a:ext cx="25003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Шаблон </a:t>
              </a:r>
              <a:r>
                <a:rPr lang="ru-RU" sz="1100" i="1" dirty="0" smtClean="0">
                  <a:latin typeface="Arial" pitchFamily="34" charset="0"/>
                  <a:cs typeface="Arial" pitchFamily="34" charset="0"/>
                </a:rPr>
                <a:t>Резюме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Microsoft Word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одзаголовок 5"/>
          <p:cNvSpPr txBox="1">
            <a:spLocks/>
          </p:cNvSpPr>
          <p:nvPr/>
        </p:nvSpPr>
        <p:spPr>
          <a:xfrm>
            <a:off x="3571868" y="2714620"/>
            <a:ext cx="5286411" cy="330666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все шаблоны распределены на три группы:</a:t>
            </a:r>
          </a:p>
          <a:p>
            <a:pPr marL="457200" lvl="0" indent="-457200" algn="just">
              <a:spcBef>
                <a:spcPct val="20000"/>
              </a:spcBef>
              <a:buAutoNum type="arabicParenR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установленные шаблоны (письма, факсы, резюме, отчёты и др.)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spcBef>
                <a:spcPct val="20000"/>
              </a:spcBef>
              <a:buAutoNum type="arabicParenR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шаблоны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на веб-сайте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Microsoft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Office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Online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(поздравительные открытки, визитки, сертификаты, грамоты, календари и др.)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lvl="0" indent="-457200" algn="just">
              <a:spcBef>
                <a:spcPct val="20000"/>
              </a:spcBef>
              <a:buAutoNum type="arabicParenR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шаблоны пользователя.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Управляющая кнопка: возврат 14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3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7" y="2636912"/>
            <a:ext cx="2749473" cy="360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Макросы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500166" y="1071547"/>
            <a:ext cx="7358113" cy="114300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Макрос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последовательность команд,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сгруппиро-ванных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одну макрокоманду, для автоматического выполнения определённого задания.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0067" y="1285861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85786" y="1071547"/>
            <a:ext cx="8072494" cy="1214446"/>
            <a:chOff x="428596" y="5072074"/>
            <a:chExt cx="5929354" cy="20538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одзаголовок 5"/>
          <p:cNvSpPr txBox="1">
            <a:spLocks/>
          </p:cNvSpPr>
          <p:nvPr/>
        </p:nvSpPr>
        <p:spPr>
          <a:xfrm>
            <a:off x="3571868" y="2564904"/>
            <a:ext cx="5286411" cy="34563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Основное назначение макроса состоит в том, чтобы освободить пользователя от многократного повторения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одно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образных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действий во время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обработки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текстового документа,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вы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полнить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за него рутинную работу.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Макрос создаётся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один раз,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сохра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няется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шаблоне или документе и может многократно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выполняться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/>
              <a:t>для </a:t>
            </a:r>
            <a:r>
              <a:rPr lang="ru-RU" sz="2400" dirty="0" smtClean="0"/>
              <a:t>автоматизации обработки документа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документа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500166" y="1095297"/>
            <a:ext cx="7358113" cy="85725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Структура документа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иерархическая схема размещения составных частей документа.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0067" y="114298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85786" y="1071547"/>
            <a:ext cx="8072494" cy="928693"/>
            <a:chOff x="428596" y="5072074"/>
            <a:chExt cx="5929354" cy="20538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одзаголовок 5"/>
          <p:cNvSpPr txBox="1">
            <a:spLocks/>
          </p:cNvSpPr>
          <p:nvPr/>
        </p:nvSpPr>
        <p:spPr>
          <a:xfrm>
            <a:off x="1500167" y="2738370"/>
            <a:ext cx="4572031" cy="31909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Оглавление документа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пере-чень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названий структурных частей документа,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упорядочен-ных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соответствии с его иерархической схемой, с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указа-нием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соответствующих номеров страниц.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0067" y="280187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6" name="Группа 7"/>
          <p:cNvGrpSpPr/>
          <p:nvPr/>
        </p:nvGrpSpPr>
        <p:grpSpPr>
          <a:xfrm>
            <a:off x="785786" y="2500306"/>
            <a:ext cx="8072494" cy="3214710"/>
            <a:chOff x="428596" y="5072074"/>
            <a:chExt cx="5929354" cy="205384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 descr="23803.JPG"/>
          <p:cNvPicPr>
            <a:picLocks noChangeAspect="1"/>
          </p:cNvPicPr>
          <p:nvPr/>
        </p:nvPicPr>
        <p:blipFill>
          <a:blip r:embed="rId2"/>
          <a:srcRect t="3774"/>
          <a:stretch>
            <a:fillRect/>
          </a:stretch>
        </p:blipFill>
        <p:spPr>
          <a:xfrm>
            <a:off x="6357950" y="2257892"/>
            <a:ext cx="2518100" cy="360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Компьютерная лингвистика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357335"/>
            <a:ext cx="8215312" cy="5286375"/>
          </a:xfrm>
        </p:spPr>
        <p:txBody>
          <a:bodyPr/>
          <a:lstStyle/>
          <a:p>
            <a:pPr>
              <a:tabLst>
                <a:tab pos="273050" algn="l"/>
              </a:tabLst>
            </a:pPr>
            <a:r>
              <a:rPr lang="ru-RU" dirty="0"/>
              <a:t>Другие возможности автоматизации обработки текстовой </a:t>
            </a:r>
            <a:r>
              <a:rPr lang="ru-RU" dirty="0" smtClean="0"/>
              <a:t>информации:</a:t>
            </a:r>
          </a:p>
          <a:p>
            <a:pPr>
              <a:tabLst>
                <a:tab pos="273050" algn="l"/>
              </a:tabLst>
            </a:pPr>
            <a:endParaRPr lang="en-US" b="1" dirty="0" smtClean="0"/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поиск текста </a:t>
            </a:r>
            <a:r>
              <a:rPr lang="ru-RU" dirty="0" smtClean="0"/>
              <a:t>в общем массиве по заданным нечётким признакам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рубрицирование текста </a:t>
            </a:r>
            <a:r>
              <a:rPr lang="ru-RU" dirty="0" smtClean="0"/>
              <a:t>– разбиение поступающего потока текстов на тематические </a:t>
            </a:r>
            <a:r>
              <a:rPr lang="ru-RU" dirty="0" err="1" smtClean="0"/>
              <a:t>подпотоки</a:t>
            </a:r>
            <a:r>
              <a:rPr lang="ru-RU" dirty="0" smtClean="0"/>
              <a:t> в соответствии с заранее заданными рубриками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реферирование текста </a:t>
            </a:r>
            <a:r>
              <a:rPr lang="ru-RU" dirty="0" smtClean="0"/>
              <a:t>– подготовка его сокращённой версии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перевод текста </a:t>
            </a:r>
            <a:r>
              <a:rPr lang="ru-RU" dirty="0" smtClean="0"/>
              <a:t>с одного языка на другой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ru-RU" b="1" dirty="0" smtClean="0"/>
              <a:t>анализ текста </a:t>
            </a:r>
            <a:r>
              <a:rPr lang="ru-RU" dirty="0" smtClean="0"/>
              <a:t>на предмет выявления заимствований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indent="268288"/>
            <a:r>
              <a:rPr lang="ru-RU" b="1" dirty="0" smtClean="0"/>
              <a:t>Информационные технологии </a:t>
            </a:r>
            <a:r>
              <a:rPr lang="ru-RU" dirty="0" smtClean="0"/>
              <a:t>(ИТ) - это совокупность методов, производственных процессов, программно-технических и лингвистических средств, объединённых с целью сбора, обработки, хранения, распространения, отображения и использования информации, представленной в цифровой форме.</a:t>
            </a:r>
          </a:p>
          <a:p>
            <a:pPr indent="268288"/>
            <a:r>
              <a:rPr lang="ru-RU" dirty="0" smtClean="0"/>
              <a:t>С позиции информатики, </a:t>
            </a:r>
            <a:r>
              <a:rPr lang="ru-RU" b="1" dirty="0" smtClean="0"/>
              <a:t>текст</a:t>
            </a:r>
            <a:r>
              <a:rPr lang="ru-RU" dirty="0" smtClean="0"/>
              <a:t> - это последовательность знаков некоторого алфавита. </a:t>
            </a:r>
          </a:p>
          <a:p>
            <a:pPr indent="268288"/>
            <a:r>
              <a:rPr lang="ru-RU" dirty="0" smtClean="0"/>
              <a:t>Существует множество программных продуктов, предназначенных для работы с текстовой информацией.</a:t>
            </a:r>
          </a:p>
          <a:p>
            <a:pPr indent="268288"/>
            <a:r>
              <a:rPr lang="ru-RU" dirty="0" smtClean="0"/>
              <a:t>При подготовке текстовых документов на компьютере используются три основные группы операций: ввод, редактирование, форматирование.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indent="268288">
              <a:spcBef>
                <a:spcPts val="0"/>
              </a:spcBef>
            </a:pPr>
            <a:r>
              <a:rPr lang="ru-RU" dirty="0" smtClean="0"/>
              <a:t>Автоматизация процесса создания текстовых документов обеспечивается за счёт возможности работы с фрагментами, проверки правописания, стилевого форматирования, а также использования шаблонов, макросов и средств, </a:t>
            </a:r>
            <a:r>
              <a:rPr lang="ru-RU" dirty="0" err="1" smtClean="0"/>
              <a:t>обеспечиваю-щих</a:t>
            </a:r>
            <a:r>
              <a:rPr lang="ru-RU" dirty="0" smtClean="0"/>
              <a:t> работу со структурными компонентами документа.</a:t>
            </a:r>
          </a:p>
          <a:p>
            <a:pPr indent="268288">
              <a:spcBef>
                <a:spcPts val="600"/>
              </a:spcBef>
            </a:pPr>
            <a:r>
              <a:rPr lang="ru-RU" dirty="0" smtClean="0"/>
              <a:t>Компьютер помогает решить множество других задач, связанных с обработки текстовой информации: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поиск текста в общем массиве по заданным нечётким признакам;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рубрицирование текста;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реферирование текста;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перевод текста с одного языка на другой;</a:t>
            </a:r>
          </a:p>
          <a:p>
            <a:pPr marL="533400" indent="-262800">
              <a:spcBef>
                <a:spcPts val="0"/>
              </a:spcBef>
            </a:pPr>
            <a:r>
              <a:rPr lang="ru-RU" dirty="0" smtClean="0"/>
              <a:t>• анализ текста на предмет выявления заимствований.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71612"/>
            <a:ext cx="8064896" cy="52863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1056308" y="1648521"/>
            <a:ext cx="7686787" cy="4804815"/>
            <a:chOff x="1043608" y="1648521"/>
            <a:chExt cx="7686787" cy="4804815"/>
          </a:xfrm>
        </p:grpSpPr>
        <p:pic>
          <p:nvPicPr>
            <p:cNvPr id="1030" name="Picture 6" descr="C:\Users\Информ-1\Desktop\10 кл Презентации\239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767036"/>
              <a:ext cx="7618412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23909.bm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5165" y="1648521"/>
              <a:ext cx="46523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112482" y="1655590"/>
            <a:ext cx="7676880" cy="4797746"/>
            <a:chOff x="1043608" y="1655590"/>
            <a:chExt cx="7676880" cy="4797746"/>
          </a:xfrm>
        </p:grpSpPr>
        <p:pic>
          <p:nvPicPr>
            <p:cNvPr id="1031" name="Picture 7" descr="C:\Users\Информ-1\Desktop\10 кл Презентации\2390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767036"/>
              <a:ext cx="7618412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2340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2488" y="1655590"/>
              <a:ext cx="468000" cy="432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обсудим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917294"/>
          </a:xfrm>
        </p:spPr>
        <p:txBody>
          <a:bodyPr/>
          <a:lstStyle/>
          <a:p>
            <a:r>
              <a:rPr lang="ru-RU" dirty="0" smtClean="0"/>
              <a:t>Какие </a:t>
            </a:r>
            <a:r>
              <a:rPr lang="en-US" dirty="0" smtClean="0"/>
              <a:t> </a:t>
            </a:r>
            <a:r>
              <a:rPr lang="ru-RU" dirty="0" smtClean="0"/>
              <a:t>ошибки были допущены при наборе текста?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755432"/>
            <a:ext cx="187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2482" y="2129468"/>
            <a:ext cx="214314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60086" y="2129468"/>
            <a:ext cx="180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13478" y="2129468"/>
            <a:ext cx="57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2482" y="2428868"/>
            <a:ext cx="324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46402" y="1755432"/>
            <a:ext cx="3168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29328" y="3602370"/>
            <a:ext cx="504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94975" y="3599172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33014" y="3599172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3599172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65201" y="4227518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98763" y="4227518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70333" y="4227518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04146" y="4227518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30248" y="4714884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71538" y="4702184"/>
            <a:ext cx="504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86446" y="507207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83482" y="507207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429652" y="4714884"/>
            <a:ext cx="1152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162950" y="507207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542926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324876" y="542926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286644" y="578645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6143644"/>
            <a:ext cx="432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428992" y="6143644"/>
            <a:ext cx="216000" cy="285752"/>
          </a:xfrm>
          <a:prstGeom prst="rect">
            <a:avLst/>
          </a:prstGeom>
          <a:solidFill>
            <a:schemeClr val="accent6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сказка1"/>
          <p:cNvSpPr/>
          <p:nvPr/>
        </p:nvSpPr>
        <p:spPr>
          <a:xfrm>
            <a:off x="6728048" y="6245243"/>
            <a:ext cx="2016224" cy="43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89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C:\Documents and Settings\Администратор.HOME-FDD52612A3\Рабочий стол\Настя\internet_turknet_2013.jpg"/>
          <p:cNvPicPr>
            <a:picLocks noChangeAspect="1" noChangeArrowheads="1"/>
          </p:cNvPicPr>
          <p:nvPr/>
        </p:nvPicPr>
        <p:blipFill>
          <a:blip r:embed="rId2"/>
          <a:srcRect t="12688" r="7131" b="9921"/>
          <a:stretch>
            <a:fillRect/>
          </a:stretch>
        </p:blipFill>
        <p:spPr bwMode="auto">
          <a:xfrm>
            <a:off x="785786" y="3357562"/>
            <a:ext cx="7913132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технологии</a:t>
            </a:r>
            <a:endParaRPr lang="ru-RU" dirty="0"/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1428728" y="1071546"/>
            <a:ext cx="7358113" cy="22145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Информационные технологии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(ИТ) – совокупность методов, производственных процессов, программно-технических и лингвистических средств, объединён-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 целью сбора, обработки, хранения, распространения, отображения и использования информации, представленной в цифровой форме.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29" y="117832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14348" y="1071547"/>
            <a:ext cx="8072494" cy="2143139"/>
            <a:chOff x="428596" y="5072300"/>
            <a:chExt cx="5929354" cy="169414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28596" y="5072300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28596" y="675326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Текстовые документы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28728" y="1142984"/>
            <a:ext cx="7358113" cy="8572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 позиции информатики,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текст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последовательность знаков некоторого алфавита.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17832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7"/>
            <a:ext cx="8072494" cy="928693"/>
            <a:chOff x="428596" y="5072300"/>
            <a:chExt cx="5929354" cy="169414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300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75326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714348" y="2140857"/>
            <a:ext cx="4393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Виды текстовых документов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785786" y="2643182"/>
          <a:ext cx="414340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Худ"/>
          <p:cNvGrpSpPr/>
          <p:nvPr/>
        </p:nvGrpSpPr>
        <p:grpSpPr>
          <a:xfrm>
            <a:off x="5072066" y="2468046"/>
            <a:ext cx="4227524" cy="4247102"/>
            <a:chOff x="5127410" y="2357430"/>
            <a:chExt cx="4227524" cy="4247102"/>
          </a:xfrm>
        </p:grpSpPr>
        <p:pic>
          <p:nvPicPr>
            <p:cNvPr id="2050" name="Picture 2" descr="C:\Documents and Settings\Администратор.HOME-FDD52612A3\Рабочий стол\Ирина_Раб стол\10-23\68013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97665" y="2357430"/>
              <a:ext cx="2189177" cy="28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1" name="Picture 3" descr="C:\Documents and Settings\Администратор.HOME-FDD52612A3\Рабочий стол\Ирина_Раб стол\10-23\680138 (1)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779648">
              <a:off x="5127410" y="3724532"/>
              <a:ext cx="4227524" cy="288000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Науч"/>
          <p:cNvGrpSpPr/>
          <p:nvPr/>
        </p:nvGrpSpPr>
        <p:grpSpPr>
          <a:xfrm>
            <a:off x="5143504" y="2478828"/>
            <a:ext cx="3834111" cy="3736254"/>
            <a:chOff x="5076009" y="2500306"/>
            <a:chExt cx="3834111" cy="3736254"/>
          </a:xfrm>
        </p:grpSpPr>
        <p:pic>
          <p:nvPicPr>
            <p:cNvPr id="20" name="Picture 2" descr="C:\Documents and Settings\Администратор.HOME-FDD52612A3\Рабочий стол\Ирина_Раб стол\10-23\194561_phot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1100350">
              <a:off x="5076009" y="3356560"/>
              <a:ext cx="3834111" cy="28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2" name="Picture 4" descr="C:\Documents and Settings\Администратор.HOME-FDD52612A3\Рабочий стол\Ирина_Раб стол\10-23\0_14bd65_ac5a341d_orig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00826" y="2500306"/>
              <a:ext cx="2193641" cy="28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3" name="Дел" descr="C:\Documents and Settings\Администратор.HOME-FDD52612A3\Рабочий стол\Ирина_Раб стол\10-23\dogovor_najma_zhilogo_pomesheniya_mezhdu_grazhdanami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23048">
            <a:off x="5286380" y="2428869"/>
            <a:ext cx="3282728" cy="46434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7D81608-7311-4E88-BF10-CC409089A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E7D81608-7311-4E88-BF10-CC409089A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0A69C7C-3A93-4A54-A42A-0EB460048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00A69C7C-3A93-4A54-A42A-0EB460048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3017C6F-0286-461A-9A7F-2ED3266A3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73017C6F-0286-461A-9A7F-2ED3266A3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DB88FF-D704-4E1A-9898-5FC868930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76DB88FF-D704-4E1A-9898-5FC868930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A017D9-E0D1-4E68-8604-6650B9DC1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graphicEl>
                                              <a:dgm id="{D7A017D9-E0D1-4E68-8604-6650B9DC1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0E71DC0-8676-4BCE-9C18-690F64B9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40E71DC0-8676-4BCE-9C18-690F64B9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8895E63-D34B-4D58-85D2-54231715B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graphicEl>
                                              <a:dgm id="{A8895E63-D34B-4D58-85D2-54231715B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DFCE49-D175-49FB-B8CC-85CC4D712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2CDFCE49-D175-49FB-B8CC-85CC4D712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894BF8-65DF-4345-B736-12692F367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E6894BF8-65DF-4345-B736-12692F367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895B63B-A076-46BA-BE49-D42F8FA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C895B63B-A076-46BA-BE49-D42F8FA7E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Группа 73"/>
          <p:cNvGrpSpPr/>
          <p:nvPr/>
        </p:nvGrpSpPr>
        <p:grpSpPr>
          <a:xfrm>
            <a:off x="778532" y="1071546"/>
            <a:ext cx="3507716" cy="5552072"/>
            <a:chOff x="778532" y="1071546"/>
            <a:chExt cx="3507716" cy="5552072"/>
          </a:xfrm>
        </p:grpSpPr>
        <p:sp>
          <p:nvSpPr>
            <p:cNvPr id="50" name="Прямоугольник 1"/>
            <p:cNvSpPr/>
            <p:nvPr/>
          </p:nvSpPr>
          <p:spPr>
            <a:xfrm>
              <a:off x="785786" y="1071546"/>
              <a:ext cx="3500462" cy="837164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Текстовые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редакторы</a:t>
              </a:r>
              <a:endParaRPr lang="ru-RU" sz="2200" dirty="0"/>
            </a:p>
          </p:txBody>
        </p:sp>
        <p:sp>
          <p:nvSpPr>
            <p:cNvPr id="48" name="Прямоугольник 4"/>
            <p:cNvSpPr/>
            <p:nvPr/>
          </p:nvSpPr>
          <p:spPr>
            <a:xfrm>
              <a:off x="785786" y="3900492"/>
              <a:ext cx="3500462" cy="837164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892954"/>
                <a:satOff val="5380"/>
                <a:lumOff val="431"/>
                <a:alphaOff val="0"/>
              </a:schemeClr>
            </a:fillRef>
            <a:effectRef idx="2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Специальные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программные средства</a:t>
              </a:r>
              <a:endParaRPr lang="ru-RU" sz="2200" dirty="0"/>
            </a:p>
          </p:txBody>
        </p:sp>
        <p:sp>
          <p:nvSpPr>
            <p:cNvPr id="46" name="Прямоугольник 2"/>
            <p:cNvSpPr/>
            <p:nvPr/>
          </p:nvSpPr>
          <p:spPr>
            <a:xfrm>
              <a:off x="785786" y="2014528"/>
              <a:ext cx="3500462" cy="8371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2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Текстовые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процессоры</a:t>
              </a:r>
              <a:endParaRPr lang="ru-RU" sz="2200" dirty="0"/>
            </a:p>
          </p:txBody>
        </p:sp>
        <p:sp>
          <p:nvSpPr>
            <p:cNvPr id="44" name="Прямоугольник 6"/>
            <p:cNvSpPr/>
            <p:nvPr/>
          </p:nvSpPr>
          <p:spPr>
            <a:xfrm>
              <a:off x="785786" y="5786454"/>
              <a:ext cx="3500462" cy="8371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2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Электронные словари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и переводчики</a:t>
              </a:r>
              <a:endParaRPr lang="ru-RU" sz="2200" dirty="0"/>
            </a:p>
          </p:txBody>
        </p:sp>
        <p:sp>
          <p:nvSpPr>
            <p:cNvPr id="42" name="Прямоугольник 3"/>
            <p:cNvSpPr/>
            <p:nvPr/>
          </p:nvSpPr>
          <p:spPr>
            <a:xfrm>
              <a:off x="785786" y="2957510"/>
              <a:ext cx="3500462" cy="837164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571816"/>
                <a:satOff val="21519"/>
                <a:lumOff val="1725"/>
                <a:alphaOff val="0"/>
              </a:schemeClr>
            </a:fillRef>
            <a:effectRef idx="2">
              <a:schemeClr val="accent4">
                <a:hueOff val="-3571816"/>
                <a:satOff val="21519"/>
                <a:lumOff val="1725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Издательские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системы</a:t>
              </a:r>
              <a:endParaRPr lang="ru-RU" sz="2200" dirty="0"/>
            </a:p>
          </p:txBody>
        </p:sp>
        <p:sp>
          <p:nvSpPr>
            <p:cNvPr id="40" name="Прямоугольник 5"/>
            <p:cNvSpPr/>
            <p:nvPr/>
          </p:nvSpPr>
          <p:spPr>
            <a:xfrm>
              <a:off x="785786" y="4843472"/>
              <a:ext cx="3500462" cy="8371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Системы оптического распознавания текстов</a:t>
              </a:r>
              <a:endParaRPr lang="ru-RU" sz="2200" dirty="0"/>
            </a:p>
          </p:txBody>
        </p:sp>
        <p:sp>
          <p:nvSpPr>
            <p:cNvPr id="66" name="Прямоугольник 1"/>
            <p:cNvSpPr/>
            <p:nvPr/>
          </p:nvSpPr>
          <p:spPr>
            <a:xfrm>
              <a:off x="778532" y="1071546"/>
              <a:ext cx="3500462" cy="837164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Текстовые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редакторы</a:t>
              </a:r>
              <a:endParaRPr lang="ru-RU" sz="2200" dirty="0"/>
            </a:p>
          </p:txBody>
        </p:sp>
        <p:sp>
          <p:nvSpPr>
            <p:cNvPr id="67" name="Прямоугольник 4"/>
            <p:cNvSpPr/>
            <p:nvPr/>
          </p:nvSpPr>
          <p:spPr>
            <a:xfrm>
              <a:off x="778532" y="3900492"/>
              <a:ext cx="3500462" cy="837164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892954"/>
                <a:satOff val="5380"/>
                <a:lumOff val="431"/>
                <a:alphaOff val="0"/>
              </a:schemeClr>
            </a:fillRef>
            <a:effectRef idx="2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Специальные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программные средства</a:t>
              </a:r>
              <a:endParaRPr lang="ru-RU" sz="2200" dirty="0"/>
            </a:p>
          </p:txBody>
        </p:sp>
        <p:sp>
          <p:nvSpPr>
            <p:cNvPr id="68" name="Прямоугольник 2"/>
            <p:cNvSpPr/>
            <p:nvPr/>
          </p:nvSpPr>
          <p:spPr>
            <a:xfrm>
              <a:off x="778532" y="2014528"/>
              <a:ext cx="3500462" cy="8371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2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Текстовые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процессоры</a:t>
              </a:r>
              <a:endParaRPr lang="ru-RU" sz="2200" dirty="0"/>
            </a:p>
          </p:txBody>
        </p:sp>
        <p:sp>
          <p:nvSpPr>
            <p:cNvPr id="69" name="Прямоугольник 6"/>
            <p:cNvSpPr/>
            <p:nvPr/>
          </p:nvSpPr>
          <p:spPr>
            <a:xfrm>
              <a:off x="778532" y="5786454"/>
              <a:ext cx="3500462" cy="83716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2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Электронные словари 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и переводчики</a:t>
              </a:r>
              <a:endParaRPr lang="ru-RU" sz="2200" dirty="0"/>
            </a:p>
          </p:txBody>
        </p:sp>
        <p:sp>
          <p:nvSpPr>
            <p:cNvPr id="70" name="Прямоугольник 3"/>
            <p:cNvSpPr/>
            <p:nvPr/>
          </p:nvSpPr>
          <p:spPr>
            <a:xfrm>
              <a:off x="778532" y="2957510"/>
              <a:ext cx="3500462" cy="837164"/>
            </a:xfrm>
            <a:prstGeom prst="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571816"/>
                <a:satOff val="21519"/>
                <a:lumOff val="1725"/>
                <a:alphaOff val="0"/>
              </a:schemeClr>
            </a:fillRef>
            <a:effectRef idx="2">
              <a:schemeClr val="accent4">
                <a:hueOff val="-3571816"/>
                <a:satOff val="21519"/>
                <a:lumOff val="1725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Издательские</a:t>
              </a:r>
              <a:br>
                <a:rPr lang="ru-RU" sz="220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системы</a:t>
              </a:r>
              <a:endParaRPr lang="ru-RU" sz="2200" dirty="0"/>
            </a:p>
          </p:txBody>
        </p:sp>
        <p:sp>
          <p:nvSpPr>
            <p:cNvPr id="71" name="Прямоугольник 5"/>
            <p:cNvSpPr/>
            <p:nvPr/>
          </p:nvSpPr>
          <p:spPr>
            <a:xfrm>
              <a:off x="778532" y="4843472"/>
              <a:ext cx="3500462" cy="8371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anchor="ctr" anchorCtr="0"/>
            <a:lstStyle/>
            <a:p>
              <a:pPr lvl="0"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Системы оптического распознавания текстов</a:t>
              </a:r>
              <a:endParaRPr lang="ru-RU" sz="22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 для обработки текстов</a:t>
            </a:r>
          </a:p>
        </p:txBody>
      </p:sp>
      <p:grpSp>
        <p:nvGrpSpPr>
          <p:cNvPr id="73" name="Promt"/>
          <p:cNvGrpSpPr/>
          <p:nvPr/>
        </p:nvGrpSpPr>
        <p:grpSpPr>
          <a:xfrm>
            <a:off x="642910" y="1000108"/>
            <a:ext cx="8143932" cy="5615706"/>
            <a:chOff x="642910" y="1000108"/>
            <a:chExt cx="8143932" cy="5615706"/>
          </a:xfrm>
        </p:grpSpPr>
        <p:grpSp>
          <p:nvGrpSpPr>
            <p:cNvPr id="16" name="Prompt"/>
            <p:cNvGrpSpPr/>
            <p:nvPr/>
          </p:nvGrpSpPr>
          <p:grpSpPr>
            <a:xfrm>
              <a:off x="4429124" y="1071546"/>
              <a:ext cx="4357718" cy="5544268"/>
              <a:chOff x="4500562" y="428604"/>
              <a:chExt cx="4357718" cy="5544268"/>
            </a:xfrm>
          </p:grpSpPr>
          <p:grpSp>
            <p:nvGrpSpPr>
              <p:cNvPr id="17" name="Группа 64"/>
              <p:cNvGrpSpPr/>
              <p:nvPr/>
            </p:nvGrpSpPr>
            <p:grpSpPr>
              <a:xfrm>
                <a:off x="4500562" y="428604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just"/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Электронные переводчики и словари  </a:t>
                  </a:r>
                  <a:endParaRPr lang="en-US" sz="2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Предназначены для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автома-тического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перевода текстов с одного языка на другой,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про-верки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правописания текстов на разных языках. Особым видом словарей являются </a:t>
                  </a:r>
                  <a:r>
                    <a:rPr lang="ru-RU" sz="2200" b="1" dirty="0" smtClean="0">
                      <a:latin typeface="Arial" pitchFamily="34" charset="0"/>
                      <a:cs typeface="Arial" pitchFamily="34" charset="0"/>
                    </a:rPr>
                    <a:t>тезаурусы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(словари, в которых слова связываются на основе каких-либо лексических отношений (синонимы, антонимы  и т. п.). </a:t>
                  </a: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>ABBYY </a:t>
                  </a:r>
                  <a:r>
                    <a:rPr lang="en-US" sz="2200" i="1" dirty="0" err="1" smtClean="0">
                      <a:latin typeface="Arial" pitchFamily="34" charset="0"/>
                      <a:cs typeface="Arial" pitchFamily="34" charset="0"/>
                    </a:rPr>
                    <a:t>Lingvo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>PROMT</a:t>
                  </a:r>
                  <a:endParaRPr lang="ru-RU" sz="2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8" name="Picture 7" descr="C:\Documents and Settings\Администратор.HOME-FDD52612A3\Рабочий стол\Ирина_Раб стол\10-23\e0367a71-9469-4b60-93ec-b74a001c63f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54204" y="4844378"/>
                <a:ext cx="961200" cy="96120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Picture 8" descr="C:\Documents and Settings\Администратор.HOME-FDD52612A3\Рабочий стол\Ирина_Раб стол\10-23\0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82634" y="4844378"/>
                <a:ext cx="961200" cy="96120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2" name="Прямоугольник 71"/>
            <p:cNvSpPr/>
            <p:nvPr/>
          </p:nvSpPr>
          <p:spPr>
            <a:xfrm>
              <a:off x="642910" y="1000108"/>
              <a:ext cx="3714776" cy="4714908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Блокнот"/>
          <p:cNvGrpSpPr/>
          <p:nvPr/>
        </p:nvGrpSpPr>
        <p:grpSpPr>
          <a:xfrm>
            <a:off x="642910" y="1071546"/>
            <a:ext cx="8143932" cy="5572164"/>
            <a:chOff x="642910" y="1071546"/>
            <a:chExt cx="8143932" cy="5572164"/>
          </a:xfrm>
        </p:grpSpPr>
        <p:grpSp>
          <p:nvGrpSpPr>
            <p:cNvPr id="75" name="Promt"/>
            <p:cNvGrpSpPr/>
            <p:nvPr/>
          </p:nvGrpSpPr>
          <p:grpSpPr>
            <a:xfrm>
              <a:off x="642910" y="1071546"/>
              <a:ext cx="8143932" cy="5572164"/>
              <a:chOff x="642910" y="1071546"/>
              <a:chExt cx="8143932" cy="5572164"/>
            </a:xfrm>
          </p:grpSpPr>
          <p:grpSp>
            <p:nvGrpSpPr>
              <p:cNvPr id="78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81" name="Прямоугольник 80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just"/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Текстовые редакторы</a:t>
                  </a:r>
                  <a:endParaRPr lang="ru-RU" sz="22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Программы, которые помогают подготовить текст простой структуры, но не обладают необходимыми средствами оформления его для печати. </a:t>
                  </a:r>
                  <a:endParaRPr lang="ru-RU" sz="2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редактор Блокнот </a:t>
                  </a:r>
                  <a:b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(в ОС </a:t>
                  </a: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Windows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ru-RU" sz="2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7" name="Прямоугольник 76"/>
              <p:cNvSpPr/>
              <p:nvPr/>
            </p:nvSpPr>
            <p:spPr>
              <a:xfrm>
                <a:off x="642910" y="1928802"/>
                <a:ext cx="3714776" cy="471490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4" name="Picture 2" descr="C:\Documents and Settings\Администратор.HOME-FDD52612A3\Рабочий стол\Ирина_Раб стол\10-23\ZyLnaoHUxZbmzLr8Gmarh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5622" y="5483436"/>
              <a:ext cx="994062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7" name="Word"/>
          <p:cNvGrpSpPr/>
          <p:nvPr/>
        </p:nvGrpSpPr>
        <p:grpSpPr>
          <a:xfrm>
            <a:off x="642910" y="1000108"/>
            <a:ext cx="8143932" cy="5643602"/>
            <a:chOff x="642910" y="1000108"/>
            <a:chExt cx="8143932" cy="5643602"/>
          </a:xfrm>
        </p:grpSpPr>
        <p:grpSp>
          <p:nvGrpSpPr>
            <p:cNvPr id="87" name="Promt"/>
            <p:cNvGrpSpPr/>
            <p:nvPr/>
          </p:nvGrpSpPr>
          <p:grpSpPr>
            <a:xfrm>
              <a:off x="642910" y="1000108"/>
              <a:ext cx="8143932" cy="5643602"/>
              <a:chOff x="642910" y="1000108"/>
              <a:chExt cx="8143932" cy="5643602"/>
            </a:xfrm>
          </p:grpSpPr>
          <p:grpSp>
            <p:nvGrpSpPr>
              <p:cNvPr id="89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91" name="Прямоугольник 90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just"/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Текстовые процессоры</a:t>
                  </a:r>
                  <a:endParaRPr lang="ru-RU" sz="22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Более сложные (по сравнению с 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текстовыми редакторами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) программные комплексы,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поз-воляющие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выполнить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оформ-ление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текста, точно задать его расположение, включить в него графические материалы.</a:t>
                  </a:r>
                </a:p>
              </p:txBody>
            </p:sp>
            <p:sp>
              <p:nvSpPr>
                <p:cNvPr id="92" name="Прямоугольник 91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Microsoft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Word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OpenOffice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Writer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0" name="Прямоугольник 89"/>
              <p:cNvSpPr/>
              <p:nvPr/>
            </p:nvSpPr>
            <p:spPr>
              <a:xfrm>
                <a:off x="642910" y="1000108"/>
                <a:ext cx="3714776" cy="928694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642910" y="2928934"/>
                <a:ext cx="3714776" cy="3714776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5" name="Picture 4" descr="C:\Documents and Settings\Администратор.HOME-FDD52612A3\Рабочий стол\Ирина_Раб стол\10-23\0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96222" y="5488002"/>
              <a:ext cx="961200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Picture 3" descr="C:\Documents and Settings\Администратор.HOME-FDD52612A3\Рабочий стол\Ирина_Раб стол\10-23\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5475" y="5483130"/>
              <a:ext cx="999999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1" name="Изд.дело"/>
          <p:cNvGrpSpPr/>
          <p:nvPr/>
        </p:nvGrpSpPr>
        <p:grpSpPr>
          <a:xfrm>
            <a:off x="642910" y="1007368"/>
            <a:ext cx="8143932" cy="5643602"/>
            <a:chOff x="642910" y="1007368"/>
            <a:chExt cx="8143932" cy="5643602"/>
          </a:xfrm>
        </p:grpSpPr>
        <p:grpSp>
          <p:nvGrpSpPr>
            <p:cNvPr id="99" name="Promt"/>
            <p:cNvGrpSpPr/>
            <p:nvPr/>
          </p:nvGrpSpPr>
          <p:grpSpPr>
            <a:xfrm>
              <a:off x="642910" y="1007368"/>
              <a:ext cx="8143932" cy="5643602"/>
              <a:chOff x="642910" y="1000108"/>
              <a:chExt cx="8143932" cy="5643602"/>
            </a:xfrm>
          </p:grpSpPr>
          <p:grpSp>
            <p:nvGrpSpPr>
              <p:cNvPr id="102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105" name="Прямоугольник 104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just"/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Издательские системы</a:t>
                  </a:r>
                  <a:endParaRPr lang="ru-RU" sz="2200" spc="-4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spc="-40" dirty="0" smtClean="0">
                      <a:latin typeface="Arial" pitchFamily="34" charset="0"/>
                      <a:cs typeface="Arial" pitchFamily="34" charset="0"/>
                    </a:rPr>
                    <a:t>Комплекс программных средств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,</a:t>
                  </a:r>
                  <a:r>
                    <a:rPr lang="en-US" sz="2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позволяющих выполнить весь цикл допечатной подготовки издания</a:t>
                  </a:r>
                  <a:r>
                    <a:rPr lang="en-US" sz="2200" dirty="0" smtClean="0">
                      <a:latin typeface="Arial" pitchFamily="34" charset="0"/>
                      <a:cs typeface="Arial" pitchFamily="34" charset="0"/>
                    </a:rPr>
                    <a:t> (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импорт</a:t>
                  </a:r>
                  <a:r>
                    <a:rPr lang="en-US" sz="2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или набор текста, оформление, вставка сложных объектов и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иллюстра-ций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, вывод издания на печать). </a:t>
                  </a: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Процесс создания страниц издания называют 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вёрсткой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, а точную копию самого издания – 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оригинал-макетом.</a:t>
                  </a: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>Adobe </a:t>
                  </a: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200" i="1" dirty="0" err="1" smtClean="0">
                      <a:latin typeface="Arial" pitchFamily="34" charset="0"/>
                      <a:cs typeface="Arial" pitchFamily="34" charset="0"/>
                    </a:rPr>
                    <a:t>InDesign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>QuarkXPress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3" name="Прямоугольник 102"/>
              <p:cNvSpPr/>
              <p:nvPr/>
            </p:nvSpPr>
            <p:spPr>
              <a:xfrm>
                <a:off x="642910" y="1000108"/>
                <a:ext cx="3714776" cy="1921566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642910" y="3850368"/>
                <a:ext cx="3714776" cy="2793342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9" name="Picture 5" descr="C:\Documents and Settings\Администратор.HOME-FDD52612A3\Рабочий стол\Ирина_Раб стол\10-23\0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57991" y="5492011"/>
              <a:ext cx="961200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0" name="Picture 6" descr="C:\Documents and Settings\Администратор.HOME-FDD52612A3\Рабочий стол\Ирина_Раб стол\10-23\04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96220" y="5492011"/>
              <a:ext cx="961200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6" name="Спец"/>
          <p:cNvGrpSpPr/>
          <p:nvPr/>
        </p:nvGrpSpPr>
        <p:grpSpPr>
          <a:xfrm>
            <a:off x="635656" y="1000108"/>
            <a:ext cx="8143932" cy="5643602"/>
            <a:chOff x="635656" y="1000108"/>
            <a:chExt cx="8143932" cy="5643602"/>
          </a:xfrm>
        </p:grpSpPr>
        <p:grpSp>
          <p:nvGrpSpPr>
            <p:cNvPr id="113" name="Promt"/>
            <p:cNvGrpSpPr/>
            <p:nvPr/>
          </p:nvGrpSpPr>
          <p:grpSpPr>
            <a:xfrm>
              <a:off x="635656" y="1000108"/>
              <a:ext cx="8143932" cy="5643602"/>
              <a:chOff x="642910" y="1000108"/>
              <a:chExt cx="8143932" cy="5643602"/>
            </a:xfrm>
          </p:grpSpPr>
          <p:grpSp>
            <p:nvGrpSpPr>
              <p:cNvPr id="116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119" name="Прямоугольник 118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Специальные программные средства  </a:t>
                  </a:r>
                  <a:endParaRPr lang="en-US" sz="2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Подготовка научных текстов, содержащих математические, химические или другие формулы, сложные схемы и специфические обозначения, используемые в научных, учебных и технических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публи-кациях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и документах.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система подготовки </a:t>
                  </a:r>
                  <a: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i="1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публикаций TEX</a:t>
                  </a:r>
                </a:p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7" name="Прямоугольник 116"/>
              <p:cNvSpPr/>
              <p:nvPr/>
            </p:nvSpPr>
            <p:spPr>
              <a:xfrm>
                <a:off x="642910" y="1000108"/>
                <a:ext cx="3714776" cy="285752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642910" y="4786322"/>
                <a:ext cx="3714776" cy="1857388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4" name="Прямоугольник 123"/>
            <p:cNvSpPr/>
            <p:nvPr/>
          </p:nvSpPr>
          <p:spPr>
            <a:xfrm>
              <a:off x="7715304" y="5501834"/>
              <a:ext cx="961200" cy="9612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5" name="Picture 2" descr="C:\Documents and Settings\Администратор.HOME-FDD52612A3\Рабочий стол\Ирина_Раб стол\10-23\TeX_logo.sv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53404" y="5730436"/>
              <a:ext cx="873132" cy="500066"/>
            </a:xfrm>
            <a:prstGeom prst="rect">
              <a:avLst/>
            </a:prstGeom>
            <a:noFill/>
          </p:spPr>
        </p:pic>
      </p:grpSp>
      <p:grpSp>
        <p:nvGrpSpPr>
          <p:cNvPr id="138" name="FineReader"/>
          <p:cNvGrpSpPr/>
          <p:nvPr/>
        </p:nvGrpSpPr>
        <p:grpSpPr>
          <a:xfrm>
            <a:off x="642910" y="1000108"/>
            <a:ext cx="8143932" cy="5643602"/>
            <a:chOff x="642910" y="1000108"/>
            <a:chExt cx="8143932" cy="5643602"/>
          </a:xfrm>
        </p:grpSpPr>
        <p:grpSp>
          <p:nvGrpSpPr>
            <p:cNvPr id="128" name="Promt"/>
            <p:cNvGrpSpPr/>
            <p:nvPr/>
          </p:nvGrpSpPr>
          <p:grpSpPr>
            <a:xfrm>
              <a:off x="642910" y="1000108"/>
              <a:ext cx="8143932" cy="5643602"/>
              <a:chOff x="642910" y="1000108"/>
              <a:chExt cx="8143932" cy="5643602"/>
            </a:xfrm>
          </p:grpSpPr>
          <p:grpSp>
            <p:nvGrpSpPr>
              <p:cNvPr id="131" name="Группа 64"/>
              <p:cNvGrpSpPr/>
              <p:nvPr/>
            </p:nvGrpSpPr>
            <p:grpSpPr>
              <a:xfrm>
                <a:off x="4429124" y="1071546"/>
                <a:ext cx="4357718" cy="5544268"/>
                <a:chOff x="6233344" y="714356"/>
                <a:chExt cx="3894129" cy="5544268"/>
              </a:xfrm>
            </p:grpSpPr>
            <p:sp>
              <p:nvSpPr>
                <p:cNvPr id="134" name="Прямоугольник 133"/>
                <p:cNvSpPr/>
                <p:nvPr/>
              </p:nvSpPr>
              <p:spPr>
                <a:xfrm>
                  <a:off x="6233344" y="714356"/>
                  <a:ext cx="3894129" cy="41434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Системы оптического </a:t>
                  </a:r>
                  <a:r>
                    <a:rPr lang="en-US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распознавания текстов</a:t>
                  </a:r>
                  <a:r>
                    <a:rPr lang="en-US" sz="2200" b="1" dirty="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ru-RU" sz="22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Предназначены для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преобра-зования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отсканированного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гра-фического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изображения </a:t>
                  </a:r>
                  <a:r>
                    <a:rPr lang="ru-RU" sz="2200" dirty="0" err="1" smtClean="0">
                      <a:latin typeface="Arial" pitchFamily="34" charset="0"/>
                      <a:cs typeface="Arial" pitchFamily="34" charset="0"/>
                    </a:rPr>
                    <a:t>тексто-вого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 документа в</a:t>
                  </a:r>
                  <a:r>
                    <a:rPr lang="en-US" sz="22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2200" dirty="0" smtClean="0">
                      <a:latin typeface="Arial" pitchFamily="34" charset="0"/>
                      <a:cs typeface="Arial" pitchFamily="34" charset="0"/>
                    </a:rPr>
                    <a:t>текстовый формат.</a:t>
                  </a:r>
                  <a:endParaRPr lang="ru-RU" sz="2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>
                  <a:off x="6233344" y="4972716"/>
                  <a:ext cx="3894129" cy="128590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marL="174625" indent="-174625">
                    <a:buFont typeface="Arial" pitchFamily="34" charset="0"/>
                    <a:buChar char="•"/>
                    <a:tabLst>
                      <a:tab pos="174625" algn="l"/>
                    </a:tabLst>
                  </a:pPr>
                  <a:r>
                    <a:rPr lang="ru-RU" sz="2200" i="1" dirty="0" smtClean="0">
                      <a:latin typeface="Arial" pitchFamily="34" charset="0"/>
                      <a:cs typeface="Arial" pitchFamily="34" charset="0"/>
                    </a:rPr>
                    <a:t>ABBYY </a:t>
                  </a:r>
                  <a:r>
                    <a:rPr lang="ru-RU" sz="2200" i="1" dirty="0" err="1" smtClean="0">
                      <a:latin typeface="Arial" pitchFamily="34" charset="0"/>
                      <a:cs typeface="Arial" pitchFamily="34" charset="0"/>
                    </a:rPr>
                    <a:t>FineReader</a:t>
                  </a:r>
                  <a:endParaRPr lang="ru-RU" sz="2200" i="1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2" name="Прямоугольник 131"/>
              <p:cNvSpPr/>
              <p:nvPr/>
            </p:nvSpPr>
            <p:spPr>
              <a:xfrm>
                <a:off x="642910" y="1000108"/>
                <a:ext cx="3714776" cy="3786214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642910" y="5715016"/>
                <a:ext cx="3714776" cy="928694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7" name="Picture 9" descr="C:\Documents and Settings\Администратор.HOME-FDD52612A3\Рабочий стол\Ирина_Раб стол\10-23\H3a1meMnfV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00758" y="5472806"/>
              <a:ext cx="961200" cy="9612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6" name="ТР"/>
          <p:cNvSpPr/>
          <p:nvPr/>
        </p:nvSpPr>
        <p:spPr>
          <a:xfrm>
            <a:off x="641778" y="1000108"/>
            <a:ext cx="3708000" cy="936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ТП"/>
          <p:cNvSpPr/>
          <p:nvPr/>
        </p:nvSpPr>
        <p:spPr>
          <a:xfrm>
            <a:off x="641778" y="1984828"/>
            <a:ext cx="3708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ИС"/>
          <p:cNvSpPr/>
          <p:nvPr/>
        </p:nvSpPr>
        <p:spPr>
          <a:xfrm>
            <a:off x="641778" y="2897548"/>
            <a:ext cx="3708000" cy="936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П"/>
          <p:cNvSpPr/>
          <p:nvPr/>
        </p:nvSpPr>
        <p:spPr>
          <a:xfrm>
            <a:off x="641778" y="3882268"/>
            <a:ext cx="3708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ОРТ"/>
          <p:cNvSpPr/>
          <p:nvPr/>
        </p:nvSpPr>
        <p:spPr>
          <a:xfrm>
            <a:off x="641778" y="4794988"/>
            <a:ext cx="3708000" cy="936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ЭС"/>
          <p:cNvSpPr/>
          <p:nvPr/>
        </p:nvSpPr>
        <p:spPr>
          <a:xfrm>
            <a:off x="641778" y="5779710"/>
            <a:ext cx="3708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2" name="Picture 2" descr="C:\Documents and Settings\Администратор.HOME-FDD52612A3\Рабочий стол\Ирина_Раб стол\10-1 Картинки\кнопка2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86529" y="5921851"/>
            <a:ext cx="828675" cy="82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 </a:t>
            </a:r>
            <a:r>
              <a:rPr lang="en-US" dirty="0" smtClean="0"/>
              <a:t>PROMT online</a:t>
            </a:r>
            <a:endParaRPr lang="ru-RU" dirty="0"/>
          </a:p>
        </p:txBody>
      </p:sp>
      <p:pic>
        <p:nvPicPr>
          <p:cNvPr id="1027" name="Picture 3" descr="C:\Documents and Settings\Администратор.HOME-FDD52612A3\Рабочий стол\Ирина_Раб стол\10-23\231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995" y="1557098"/>
            <a:ext cx="7473463" cy="4500594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Администратор.HOME-FDD52612A3\Рабочий стол\Ирина_Раб стол\10-23\231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02" y="957698"/>
            <a:ext cx="8182593" cy="563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текстовых документов на компьютере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48" y="1357298"/>
            <a:ext cx="8001056" cy="371477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57060" y="2786058"/>
            <a:ext cx="205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ТЕКСТОВЫЙ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ДОКУМЕНТ</a:t>
            </a:r>
          </a:p>
        </p:txBody>
      </p:sp>
      <p:sp>
        <p:nvSpPr>
          <p:cNvPr id="29" name="Дуга 28"/>
          <p:cNvSpPr/>
          <p:nvPr/>
        </p:nvSpPr>
        <p:spPr>
          <a:xfrm>
            <a:off x="-428660" y="1415370"/>
            <a:ext cx="3564000" cy="3564000"/>
          </a:xfrm>
          <a:prstGeom prst="arc">
            <a:avLst>
              <a:gd name="adj1" fmla="val 16200338"/>
              <a:gd name="adj2" fmla="val 5361990"/>
            </a:avLst>
          </a:prstGeom>
          <a:ln w="76200" cap="rnd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2235237" y="4224827"/>
            <a:ext cx="3164674" cy="646331"/>
            <a:chOff x="2541627" y="5594849"/>
            <a:chExt cx="3164674" cy="646331"/>
          </a:xfrm>
        </p:grpSpPr>
        <p:sp>
          <p:nvSpPr>
            <p:cNvPr id="50" name="TextBox 49"/>
            <p:cNvSpPr txBox="1"/>
            <p:nvPr/>
          </p:nvSpPr>
          <p:spPr>
            <a:xfrm>
              <a:off x="3134891" y="5594849"/>
              <a:ext cx="25714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ФОРМАТИРОВАНИЕ </a:t>
              </a:r>
              <a:br>
                <a:rPr lang="ru-RU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ТЕКСТА</a:t>
              </a:r>
            </a:p>
          </p:txBody>
        </p:sp>
        <p:pic>
          <p:nvPicPr>
            <p:cNvPr id="51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1627" y="5600190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2235237" y="1602739"/>
            <a:ext cx="1665096" cy="646331"/>
            <a:chOff x="2541627" y="2960061"/>
            <a:chExt cx="1665096" cy="646331"/>
          </a:xfrm>
        </p:grpSpPr>
        <p:sp>
          <p:nvSpPr>
            <p:cNvPr id="53" name="TextBox 52"/>
            <p:cNvSpPr txBox="1"/>
            <p:nvPr/>
          </p:nvSpPr>
          <p:spPr>
            <a:xfrm>
              <a:off x="3134891" y="2960061"/>
              <a:ext cx="10718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ВВОД </a:t>
              </a:r>
              <a:br>
                <a:rPr lang="ru-RU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ТЕКСТА</a:t>
              </a:r>
            </a:p>
          </p:txBody>
        </p:sp>
        <p:pic>
          <p:nvPicPr>
            <p:cNvPr id="54" name="Picture 9" descr="C:\Documents and Settings\Администратор.HOME-FDD52612A3\Рабочий стол\Ирина_Раб стол\10-8\8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1627" y="2989152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2857488" y="2879311"/>
            <a:ext cx="3054171" cy="646331"/>
            <a:chOff x="3214678" y="4236633"/>
            <a:chExt cx="3054171" cy="646331"/>
          </a:xfrm>
        </p:grpSpPr>
        <p:sp>
          <p:nvSpPr>
            <p:cNvPr id="56" name="TextBox 55"/>
            <p:cNvSpPr txBox="1"/>
            <p:nvPr/>
          </p:nvSpPr>
          <p:spPr>
            <a:xfrm>
              <a:off x="3786182" y="4236633"/>
              <a:ext cx="24826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РЕДАКТИРОВАНИЕ </a:t>
              </a:r>
              <a:br>
                <a:rPr lang="ru-RU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ТЕКСТА</a:t>
              </a:r>
            </a:p>
          </p:txBody>
        </p:sp>
        <p:pic>
          <p:nvPicPr>
            <p:cNvPr id="57" name="Picture 11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78" y="4271626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2" name="Рисунок 61" descr="235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9854">
            <a:off x="5949845" y="1731120"/>
            <a:ext cx="2073973" cy="2928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Рисунок 60" descr="235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200" y="1676314"/>
            <a:ext cx="2073973" cy="2928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одзаголовок 5"/>
          <p:cNvSpPr txBox="1">
            <a:spLocks/>
          </p:cNvSpPr>
          <p:nvPr/>
        </p:nvSpPr>
        <p:spPr>
          <a:xfrm>
            <a:off x="1428728" y="5322013"/>
            <a:ext cx="7358113" cy="114300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Для облегчения анализа и последующего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преобразо-вания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текста очень важно соблюдать основные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прави-ла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его ввода, редактирования и форматирования.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8629" y="550070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0" name="Группа 7"/>
          <p:cNvGrpSpPr/>
          <p:nvPr/>
        </p:nvGrpSpPr>
        <p:grpSpPr>
          <a:xfrm>
            <a:off x="714348" y="5286387"/>
            <a:ext cx="8072494" cy="1214447"/>
            <a:chOff x="428596" y="5072074"/>
            <a:chExt cx="5929354" cy="205384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>
            <a:hlinkClick r:id="rId8" action="ppaction://hlinksldjump"/>
          </p:cNvPr>
          <p:cNvSpPr/>
          <p:nvPr/>
        </p:nvSpPr>
        <p:spPr>
          <a:xfrm>
            <a:off x="2170466" y="1538703"/>
            <a:ext cx="2643206" cy="7744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9" action="ppaction://hlinksldjump"/>
          </p:cNvPr>
          <p:cNvSpPr/>
          <p:nvPr/>
        </p:nvSpPr>
        <p:spPr>
          <a:xfrm>
            <a:off x="2857488" y="2798614"/>
            <a:ext cx="2938648" cy="7744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10" action="ppaction://hlinksldjump"/>
          </p:cNvPr>
          <p:cNvSpPr/>
          <p:nvPr/>
        </p:nvSpPr>
        <p:spPr>
          <a:xfrm>
            <a:off x="2209415" y="4149080"/>
            <a:ext cx="3190495" cy="7744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текста</a:t>
            </a:r>
            <a:endParaRPr lang="ru-RU" dirty="0"/>
          </a:p>
        </p:txBody>
      </p:sp>
      <p:pic>
        <p:nvPicPr>
          <p:cNvPr id="15" name="Рисунок 14" descr="234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7" y="2103927"/>
            <a:ext cx="7956000" cy="3607254"/>
          </a:xfrm>
          <a:prstGeom prst="rect">
            <a:avLst/>
          </a:prstGeom>
        </p:spPr>
      </p:pic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000132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вводе и редактировании текста полезно включать режим отображения скрытых символов.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4214810" y="2428868"/>
            <a:ext cx="1428760" cy="1285884"/>
          </a:xfrm>
          <a:prstGeom prst="wedgeEllipseCallout">
            <a:avLst>
              <a:gd name="adj1" fmla="val -55663"/>
              <a:gd name="adj2" fmla="val -40103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ввода текста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910" y="1071546"/>
            <a:ext cx="6715172" cy="1285884"/>
          </a:xfrm>
          <a:prstGeom prst="wedgeRectCallout">
            <a:avLst>
              <a:gd name="adj1" fmla="val 54537"/>
              <a:gd name="adj2" fmla="val -2123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36000" rIns="90000" bIns="36000" rtlCol="0" anchor="ctr"/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Окончание абзаца маркируется нажатием клавиши 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Enter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позволяющей перейти на новую строку – первую строку нового абзаца.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дминистратор.HOME-FDD52612A3\Рабочий стол\Ирина_Раб стол\10-23\kart-pale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523661" cy="146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10064" y="3762252"/>
            <a:ext cx="214314" cy="285752"/>
          </a:xfrm>
          <a:prstGeom prst="rect">
            <a:avLst/>
          </a:prstGeom>
          <a:solidFill>
            <a:srgbClr val="659A2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43900" y="5179137"/>
            <a:ext cx="214314" cy="285752"/>
          </a:xfrm>
          <a:prstGeom prst="rect">
            <a:avLst/>
          </a:prstGeom>
          <a:solidFill>
            <a:srgbClr val="659A2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9716</TotalTime>
  <Words>1519</Words>
  <Application>Microsoft Office PowerPoint</Application>
  <PresentationFormat>Экран (4:3)</PresentationFormat>
  <Paragraphs>226</Paragraphs>
  <Slides>26</Slides>
  <Notes>13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ТЕКСТОВЫЕ ДОКУМЕНТЫ</vt:lpstr>
      <vt:lpstr>Ключевые слова</vt:lpstr>
      <vt:lpstr>Информационные технологии</vt:lpstr>
      <vt:lpstr>Текстовые документы</vt:lpstr>
      <vt:lpstr>Виды ПО для обработки текстов</vt:lpstr>
      <vt:lpstr>Перевод PROMT online</vt:lpstr>
      <vt:lpstr>Создание текстовых документов на компьютере</vt:lpstr>
      <vt:lpstr>Ввод текста</vt:lpstr>
      <vt:lpstr>Основные правила ввода текста</vt:lpstr>
      <vt:lpstr>Основные правила ввода текста</vt:lpstr>
      <vt:lpstr>Основные правила ввода текста</vt:lpstr>
      <vt:lpstr>Основные правила ввода текста</vt:lpstr>
      <vt:lpstr>Основные правила ввода текста</vt:lpstr>
      <vt:lpstr>Основные правила ввода текста</vt:lpstr>
      <vt:lpstr>Редактирование текста</vt:lpstr>
      <vt:lpstr>Форматирование документа</vt:lpstr>
      <vt:lpstr>Прямое и стилевое форматирование</vt:lpstr>
      <vt:lpstr>Основные правила оформления текстов</vt:lpstr>
      <vt:lpstr>Средства автоматизации процесса создания документа</vt:lpstr>
      <vt:lpstr>Шаблоны</vt:lpstr>
      <vt:lpstr>Макросы</vt:lpstr>
      <vt:lpstr>Структура документа</vt:lpstr>
      <vt:lpstr>Компьютерная лингвистика</vt:lpstr>
      <vt:lpstr>Самое главное</vt:lpstr>
      <vt:lpstr>Самое главное</vt:lpstr>
      <vt:lpstr>Давайте обсудим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User</cp:lastModifiedBy>
  <cp:revision>1134</cp:revision>
  <dcterms:modified xsi:type="dcterms:W3CDTF">2023-01-17T09:36:10Z</dcterms:modified>
</cp:coreProperties>
</file>