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2" r:id="rId3"/>
    <p:sldId id="263" r:id="rId4"/>
    <p:sldId id="258" r:id="rId5"/>
    <p:sldId id="264" r:id="rId6"/>
    <p:sldId id="265" r:id="rId7"/>
    <p:sldId id="266" r:id="rId8"/>
    <p:sldId id="259" r:id="rId9"/>
    <p:sldId id="260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-123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B5A9A-A5D1-427E-8008-1FE97DD58AF2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9932B-B414-47DD-8FFF-9BB84C3F1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9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5181EC-AB2D-4EA9-8D46-1EE220C05277}" type="slidenum">
              <a:rPr lang="ru-RU"/>
              <a:pPr/>
              <a:t>6</a:t>
            </a:fld>
            <a:endParaRPr lang="ru-RU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31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ADCDB4-6821-4805-A7A4-62CBBDEDF91A}" type="slidenum">
              <a:rPr lang="ru-RU"/>
              <a:pPr/>
              <a:t>7</a:t>
            </a:fld>
            <a:endParaRPr lang="ru-RU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4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5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44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11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2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76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1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3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84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1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78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17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fld id="{FF2E3524-193D-409C-B4F0-351E6510CEC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11B6CC45-C76D-4F82-8BE4-48B753CE3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41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8683" y="1398247"/>
            <a:ext cx="84970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Расстояние от точки до прямой. </a:t>
            </a:r>
            <a:endParaRPr lang="ru-RU" sz="3600" b="1" dirty="0" smtClean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Расстояние </a:t>
            </a:r>
            <a:r>
              <a:rPr lang="ru-RU" sz="3600" b="1" dirty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между двумя параллельными прямыми</a:t>
            </a:r>
          </a:p>
        </p:txBody>
      </p:sp>
      <p:pic>
        <p:nvPicPr>
          <p:cNvPr id="6" name="Picture 8" descr="C:\Documents and Settings\Admin\Мои документы\Мои рисунки\Организатор клипов (Microsoft)\j0428261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217" y="3201391"/>
            <a:ext cx="3462984" cy="330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14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2108" y="100884"/>
            <a:ext cx="4770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Устная работа</a:t>
            </a:r>
            <a:endParaRPr lang="ru-RU" sz="4800" b="1" i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698" y="1024214"/>
            <a:ext cx="871899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smtClean="0">
                <a:latin typeface="Cambria" panose="02040503050406030204" pitchFamily="18" charset="0"/>
              </a:rPr>
              <a:t>Какие прямые называются перпендикулярными?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smtClean="0">
                <a:latin typeface="Cambria" panose="02040503050406030204" pitchFamily="18" charset="0"/>
              </a:rPr>
              <a:t>Что называют перпендикуляром, проведенным из данной точки к данной прямой? </a:t>
            </a:r>
            <a:r>
              <a:rPr lang="ru-RU" sz="3000" dirty="0"/>
              <a:t> </a:t>
            </a:r>
            <a:endParaRPr lang="ru-RU" sz="3000" dirty="0" smtClean="0"/>
          </a:p>
          <a:p>
            <a:pPr algn="r"/>
            <a:r>
              <a:rPr lang="ru-RU" sz="3000" i="1" dirty="0">
                <a:latin typeface="Cambria" panose="02040503050406030204" pitchFamily="18" charset="0"/>
              </a:rPr>
              <a:t> </a:t>
            </a:r>
            <a:r>
              <a:rPr lang="ru-RU" sz="3000" i="1" dirty="0" smtClean="0">
                <a:latin typeface="Cambria" panose="02040503050406030204" pitchFamily="18" charset="0"/>
              </a:rPr>
              <a:t>( это отрезок</a:t>
            </a:r>
            <a:r>
              <a:rPr lang="ru-RU" sz="3000" i="1" dirty="0">
                <a:latin typeface="Cambria" panose="02040503050406030204" pitchFamily="18" charset="0"/>
              </a:rPr>
              <a:t>, </a:t>
            </a:r>
            <a:r>
              <a:rPr lang="ru-RU" sz="3000" i="1" dirty="0" smtClean="0">
                <a:latin typeface="Cambria" panose="02040503050406030204" pitchFamily="18" charset="0"/>
              </a:rPr>
              <a:t>лежащий на прямой, перпендикулярной</a:t>
            </a:r>
            <a:r>
              <a:rPr lang="ru-RU" sz="3000" i="1" dirty="0">
                <a:latin typeface="Cambria" panose="02040503050406030204" pitchFamily="18" charset="0"/>
              </a:rPr>
              <a:t> данной, </a:t>
            </a:r>
            <a:r>
              <a:rPr lang="ru-RU" sz="3000" i="1" dirty="0" smtClean="0">
                <a:latin typeface="Cambria" panose="02040503050406030204" pitchFamily="18" charset="0"/>
              </a:rPr>
              <a:t>которая проходит </a:t>
            </a:r>
            <a:r>
              <a:rPr lang="ru-RU" sz="3000" i="1" dirty="0">
                <a:latin typeface="Cambria" panose="02040503050406030204" pitchFamily="18" charset="0"/>
              </a:rPr>
              <a:t>через данную </a:t>
            </a:r>
            <a:r>
              <a:rPr lang="ru-RU" sz="3000" i="1" dirty="0" smtClean="0">
                <a:latin typeface="Cambria" panose="02040503050406030204" pitchFamily="18" charset="0"/>
              </a:rPr>
              <a:t>точку)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smtClean="0">
                <a:latin typeface="Cambria" panose="02040503050406030204" pitchFamily="18" charset="0"/>
              </a:rPr>
              <a:t>Сколько перпендикуляров можно провести из точки к данной прямой?</a:t>
            </a:r>
          </a:p>
          <a:p>
            <a:endParaRPr lang="ru-RU" sz="3000" b="1" dirty="0" smtClean="0"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897" y="269039"/>
            <a:ext cx="1172903" cy="14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09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12"/>
          <p:cNvSpPr>
            <a:spLocks noChangeShapeType="1"/>
          </p:cNvSpPr>
          <p:nvPr/>
        </p:nvSpPr>
        <p:spPr bwMode="auto">
          <a:xfrm>
            <a:off x="609600" y="44196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4101" name="AutoShape 5"/>
          <p:cNvCxnSpPr>
            <a:cxnSpLocks noChangeShapeType="1"/>
          </p:cNvCxnSpPr>
          <p:nvPr/>
        </p:nvCxnSpPr>
        <p:spPr bwMode="auto">
          <a:xfrm flipH="1">
            <a:off x="2590800" y="2133600"/>
            <a:ext cx="1447800" cy="2286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4" name="AutoShape 10"/>
          <p:cNvCxnSpPr>
            <a:cxnSpLocks noChangeShapeType="1"/>
          </p:cNvCxnSpPr>
          <p:nvPr/>
        </p:nvCxnSpPr>
        <p:spPr bwMode="auto">
          <a:xfrm flipH="1">
            <a:off x="2590800" y="4419600"/>
            <a:ext cx="14478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301875" y="439330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Cambria" panose="02040503050406030204" pitchFamily="18" charset="0"/>
              </a:rPr>
              <a:t>N</a:t>
            </a:r>
            <a:endParaRPr lang="ru-RU" sz="2400" b="1">
              <a:latin typeface="Cambria" panose="02040503050406030204" pitchFamily="18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898597" y="439330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Cambria" panose="02040503050406030204" pitchFamily="18" charset="0"/>
              </a:rPr>
              <a:t>H</a:t>
            </a:r>
            <a:endParaRPr lang="ru-RU" sz="2400" b="1">
              <a:latin typeface="Cambria" panose="02040503050406030204" pitchFamily="18" charset="0"/>
            </a:endParaRPr>
          </a:p>
        </p:txBody>
      </p:sp>
      <p:sp>
        <p:nvSpPr>
          <p:cNvPr id="10247" name="Text Box 19"/>
          <p:cNvSpPr txBox="1">
            <a:spLocks noChangeArrowheads="1"/>
          </p:cNvSpPr>
          <p:nvPr/>
        </p:nvSpPr>
        <p:spPr bwMode="auto">
          <a:xfrm>
            <a:off x="3761258" y="1688131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>
                <a:latin typeface="Cambria" panose="02040503050406030204" pitchFamily="18" charset="0"/>
              </a:rPr>
              <a:t>А</a:t>
            </a:r>
          </a:p>
        </p:txBody>
      </p:sp>
      <p:cxnSp>
        <p:nvCxnSpPr>
          <p:cNvPr id="10248" name="AutoShape 21"/>
          <p:cNvCxnSpPr>
            <a:cxnSpLocks noChangeShapeType="1"/>
          </p:cNvCxnSpPr>
          <p:nvPr/>
        </p:nvCxnSpPr>
        <p:spPr bwMode="auto">
          <a:xfrm flipH="1">
            <a:off x="2590800" y="4419600"/>
            <a:ext cx="14478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8" name="AutoShape 22"/>
          <p:cNvCxnSpPr>
            <a:cxnSpLocks noChangeShapeType="1"/>
          </p:cNvCxnSpPr>
          <p:nvPr/>
        </p:nvCxnSpPr>
        <p:spPr bwMode="auto">
          <a:xfrm>
            <a:off x="4038600" y="2133600"/>
            <a:ext cx="0" cy="2286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0" name="Text Box 23"/>
          <p:cNvSpPr txBox="1">
            <a:spLocks noChangeArrowheads="1"/>
          </p:cNvSpPr>
          <p:nvPr/>
        </p:nvSpPr>
        <p:spPr bwMode="auto">
          <a:xfrm>
            <a:off x="549557" y="396960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Cambria" panose="02040503050406030204" pitchFamily="18" charset="0"/>
              </a:rPr>
              <a:t>a</a:t>
            </a:r>
            <a:endParaRPr lang="ru-RU" sz="2400" b="1" i="1" dirty="0">
              <a:latin typeface="Cambria" panose="02040503050406030204" pitchFamily="18" charset="0"/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H="1">
            <a:off x="3810000" y="41910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 flipV="1">
            <a:off x="3810000" y="4191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AutoShape 32"/>
          <p:cNvSpPr>
            <a:spLocks noChangeArrowheads="1"/>
          </p:cNvSpPr>
          <p:nvPr/>
        </p:nvSpPr>
        <p:spPr bwMode="auto">
          <a:xfrm flipH="1">
            <a:off x="3994150" y="2057400"/>
            <a:ext cx="90488" cy="90488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>
              <a:latin typeface="Corbel" panose="020B0503020204020204" pitchFamily="34" charset="0"/>
            </a:endParaRPr>
          </a:p>
        </p:txBody>
      </p:sp>
      <p:sp>
        <p:nvSpPr>
          <p:cNvPr id="10254" name="Text Box 41"/>
          <p:cNvSpPr txBox="1">
            <a:spLocks noChangeArrowheads="1"/>
          </p:cNvSpPr>
          <p:nvPr/>
        </p:nvSpPr>
        <p:spPr bwMode="auto">
          <a:xfrm>
            <a:off x="533400" y="162709"/>
            <a:ext cx="8305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Определить </a:t>
            </a: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расстояние от точки А до прямой а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 rot="5400000">
            <a:off x="3120796" y="3058548"/>
            <a:ext cx="236900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solidFill>
                  <a:srgbClr val="002060"/>
                </a:solidFill>
                <a:latin typeface="Cambria" panose="02040503050406030204" pitchFamily="18" charset="0"/>
              </a:rPr>
              <a:t>перпендикуляр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269383" y="4807803"/>
            <a:ext cx="87576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latin typeface="Cambria" panose="02040503050406030204" pitchFamily="18" charset="0"/>
              </a:rPr>
              <a:t>АН – перпендикуляр, точка </a:t>
            </a:r>
            <a:r>
              <a:rPr lang="ru-RU" sz="2400" b="1" dirty="0">
                <a:latin typeface="Cambria" panose="02040503050406030204" pitchFamily="18" charset="0"/>
              </a:rPr>
              <a:t>Н – основание перпендикуляра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 rot="-3432136">
            <a:off x="2139764" y="3008451"/>
            <a:ext cx="194029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</a:rPr>
              <a:t>наклонная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269383" y="5741300"/>
            <a:ext cx="78395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>
                <a:latin typeface="Cambria" panose="02040503050406030204" pitchFamily="18" charset="0"/>
              </a:rPr>
              <a:t>А</a:t>
            </a:r>
            <a:r>
              <a:rPr lang="en-US" sz="2400" b="1" dirty="0" smtClean="0">
                <a:latin typeface="Cambria" panose="02040503050406030204" pitchFamily="18" charset="0"/>
              </a:rPr>
              <a:t>N</a:t>
            </a:r>
            <a:r>
              <a:rPr lang="ru-RU" sz="2400" b="1" dirty="0" smtClean="0">
                <a:latin typeface="Cambria" panose="02040503050406030204" pitchFamily="18" charset="0"/>
              </a:rPr>
              <a:t> – наклонная, точка </a:t>
            </a:r>
            <a:r>
              <a:rPr lang="en-US" sz="2400" b="1" dirty="0">
                <a:latin typeface="Cambria" panose="02040503050406030204" pitchFamily="18" charset="0"/>
              </a:rPr>
              <a:t>N</a:t>
            </a:r>
            <a:r>
              <a:rPr lang="ru-RU" sz="2400" b="1" dirty="0">
                <a:latin typeface="Cambria" panose="02040503050406030204" pitchFamily="18" charset="0"/>
              </a:rPr>
              <a:t> – основание наклонной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5029200" y="874550"/>
            <a:ext cx="3809999" cy="280692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sz="28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Расстоянием от</a:t>
            </a:r>
            <a:r>
              <a:rPr lang="en-US" sz="2800" i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точки </a:t>
            </a:r>
            <a:r>
              <a:rPr lang="ru-RU" sz="28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до </a:t>
            </a:r>
            <a:r>
              <a:rPr lang="ru-RU" sz="28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прямой</a:t>
            </a:r>
            <a:r>
              <a:rPr lang="en-US" sz="2800" b="1" i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 smtClean="0">
                <a:latin typeface="Cambria" panose="02040503050406030204" pitchFamily="18" charset="0"/>
              </a:rPr>
              <a:t>называется </a:t>
            </a:r>
            <a:r>
              <a:rPr lang="ru-RU" sz="2800" b="1" dirty="0">
                <a:latin typeface="Cambria" panose="02040503050406030204" pitchFamily="18" charset="0"/>
              </a:rPr>
              <a:t>длина </a:t>
            </a:r>
            <a:r>
              <a:rPr lang="ru-RU" sz="2800" b="1" dirty="0" smtClean="0">
                <a:latin typeface="Cambria" panose="02040503050406030204" pitchFamily="18" charset="0"/>
              </a:rPr>
              <a:t>перпендикуляра, </a:t>
            </a:r>
            <a:r>
              <a:rPr lang="ru-RU" sz="2800" b="1" dirty="0">
                <a:latin typeface="Cambria" panose="02040503050406030204" pitchFamily="18" charset="0"/>
              </a:rPr>
              <a:t>проведенного из </a:t>
            </a:r>
            <a:r>
              <a:rPr lang="ru-RU" sz="2800" b="1" dirty="0" smtClean="0">
                <a:latin typeface="Cambria" panose="02040503050406030204" pitchFamily="18" charset="0"/>
              </a:rPr>
              <a:t>данной точки к данной </a:t>
            </a:r>
            <a:r>
              <a:rPr lang="ru-RU" sz="2800" b="1" dirty="0">
                <a:latin typeface="Cambria" panose="02040503050406030204" pitchFamily="18" charset="0"/>
              </a:rPr>
              <a:t>прямой.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522" y="4600553"/>
            <a:ext cx="1245495" cy="124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9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1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  <p:bldP spid="4114" grpId="0"/>
      <p:bldP spid="4122" grpId="0" animBg="1"/>
      <p:bldP spid="4123" grpId="0" animBg="1"/>
      <p:bldP spid="4138" grpId="0"/>
      <p:bldP spid="4139" grpId="0"/>
      <p:bldP spid="4140" grpId="0"/>
      <p:bldP spid="4143" grpId="0"/>
      <p:bldP spid="4154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0"/>
          <p:cNvSpPr txBox="1">
            <a:spLocks noChangeArrowheads="1"/>
          </p:cNvSpPr>
          <p:nvPr/>
        </p:nvSpPr>
        <p:spPr bwMode="auto">
          <a:xfrm>
            <a:off x="7110462" y="1566624"/>
            <a:ext cx="1981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smtClean="0">
                <a:solidFill>
                  <a:srgbClr val="FF0000"/>
                </a:solidFill>
                <a:latin typeface="Cambria" panose="02040503050406030204" pitchFamily="18" charset="0"/>
              </a:rPr>
              <a:t>А</a:t>
            </a:r>
            <a:r>
              <a:rPr lang="en-US" sz="3200" b="1" smtClean="0">
                <a:solidFill>
                  <a:srgbClr val="FF0000"/>
                </a:solidFill>
                <a:latin typeface="Cambria" panose="02040503050406030204" pitchFamily="18" charset="0"/>
              </a:rPr>
              <a:t>H &lt; </a:t>
            </a:r>
            <a:r>
              <a:rPr lang="ru-RU" sz="3200" b="1" smtClean="0">
                <a:solidFill>
                  <a:srgbClr val="FF0000"/>
                </a:solidFill>
                <a:latin typeface="Cambria" panose="02040503050406030204" pitchFamily="18" charset="0"/>
              </a:rPr>
              <a:t>А</a:t>
            </a:r>
            <a:r>
              <a:rPr lang="en-US" sz="3200" b="1" smtClean="0">
                <a:solidFill>
                  <a:srgbClr val="FF0000"/>
                </a:solidFill>
                <a:latin typeface="Cambria" panose="02040503050406030204" pitchFamily="18" charset="0"/>
              </a:rPr>
              <a:t>N</a:t>
            </a:r>
            <a:endParaRPr lang="ru-RU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4146996" y="3029896"/>
            <a:ext cx="4604197" cy="116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6" name="AutoShape 5"/>
          <p:cNvCxnSpPr>
            <a:cxnSpLocks noChangeShapeType="1"/>
          </p:cNvCxnSpPr>
          <p:nvPr/>
        </p:nvCxnSpPr>
        <p:spPr bwMode="auto">
          <a:xfrm flipH="1">
            <a:off x="4788794" y="755561"/>
            <a:ext cx="1447800" cy="2286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10"/>
          <p:cNvCxnSpPr>
            <a:cxnSpLocks noChangeShapeType="1"/>
          </p:cNvCxnSpPr>
          <p:nvPr/>
        </p:nvCxnSpPr>
        <p:spPr bwMode="auto">
          <a:xfrm flipH="1">
            <a:off x="4788794" y="3041561"/>
            <a:ext cx="14478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4499869" y="3015266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Cambria" panose="02040503050406030204" pitchFamily="18" charset="0"/>
              </a:rPr>
              <a:t>N</a:t>
            </a:r>
            <a:endParaRPr lang="ru-RU" sz="2400" b="1">
              <a:latin typeface="Cambria" panose="02040503050406030204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096591" y="3015266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Cambria" panose="02040503050406030204" pitchFamily="18" charset="0"/>
              </a:rPr>
              <a:t>H</a:t>
            </a:r>
            <a:endParaRPr lang="ru-RU" sz="2400" b="1">
              <a:latin typeface="Cambria" panose="02040503050406030204" pitchFamily="18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5959252" y="310092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>
                <a:latin typeface="Cambria" panose="02040503050406030204" pitchFamily="18" charset="0"/>
              </a:rPr>
              <a:t>А</a:t>
            </a:r>
          </a:p>
        </p:txBody>
      </p:sp>
      <p:cxnSp>
        <p:nvCxnSpPr>
          <p:cNvPr id="11" name="AutoShape 21"/>
          <p:cNvCxnSpPr>
            <a:cxnSpLocks noChangeShapeType="1"/>
          </p:cNvCxnSpPr>
          <p:nvPr/>
        </p:nvCxnSpPr>
        <p:spPr bwMode="auto">
          <a:xfrm flipH="1">
            <a:off x="4788794" y="3041561"/>
            <a:ext cx="14478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2"/>
          <p:cNvCxnSpPr>
            <a:cxnSpLocks noChangeShapeType="1"/>
          </p:cNvCxnSpPr>
          <p:nvPr/>
        </p:nvCxnSpPr>
        <p:spPr bwMode="auto">
          <a:xfrm>
            <a:off x="6236594" y="755561"/>
            <a:ext cx="0" cy="2286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4114384" y="2650902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Cambria" panose="02040503050406030204" pitchFamily="18" charset="0"/>
              </a:rPr>
              <a:t>a</a:t>
            </a:r>
            <a:endParaRPr lang="ru-RU" sz="2400" b="1" i="1" dirty="0">
              <a:latin typeface="Cambria" panose="02040503050406030204" pitchFamily="18" charset="0"/>
            </a:endParaRPr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 flipH="1">
            <a:off x="6007994" y="2812961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 flipH="1" flipV="1">
            <a:off x="6007994" y="2812961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AutoShape 32"/>
          <p:cNvSpPr>
            <a:spLocks noChangeArrowheads="1"/>
          </p:cNvSpPr>
          <p:nvPr/>
        </p:nvSpPr>
        <p:spPr bwMode="auto">
          <a:xfrm flipH="1">
            <a:off x="6192144" y="679361"/>
            <a:ext cx="90488" cy="90488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>
              <a:latin typeface="Corbel" panose="020B0503020204020204" pitchFamily="34" charset="0"/>
            </a:endParaRPr>
          </a:p>
        </p:txBody>
      </p:sp>
      <p:sp>
        <p:nvSpPr>
          <p:cNvPr id="17" name="Text Box 42"/>
          <p:cNvSpPr txBox="1">
            <a:spLocks noChangeArrowheads="1"/>
          </p:cNvSpPr>
          <p:nvPr/>
        </p:nvSpPr>
        <p:spPr bwMode="auto">
          <a:xfrm rot="5400000">
            <a:off x="5318790" y="1680509"/>
            <a:ext cx="236900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solidFill>
                  <a:srgbClr val="002060"/>
                </a:solidFill>
                <a:latin typeface="Cambria" panose="02040503050406030204" pitchFamily="18" charset="0"/>
              </a:rPr>
              <a:t>перпендикуляр</a:t>
            </a:r>
          </a:p>
        </p:txBody>
      </p:sp>
      <p:sp>
        <p:nvSpPr>
          <p:cNvPr id="18" name="Text Box 44"/>
          <p:cNvSpPr txBox="1">
            <a:spLocks noChangeArrowheads="1"/>
          </p:cNvSpPr>
          <p:nvPr/>
        </p:nvSpPr>
        <p:spPr bwMode="auto">
          <a:xfrm rot="18167864">
            <a:off x="4337758" y="1630412"/>
            <a:ext cx="194029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</a:rPr>
              <a:t>наклонная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54958" y="3733258"/>
            <a:ext cx="8185651" cy="206210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Перпендикуляр, проведённый из точки к прямой, меньше любой наклонной, проведённой из той же точки к этой прямой.</a:t>
            </a:r>
          </a:p>
        </p:txBody>
      </p:sp>
      <p:sp>
        <p:nvSpPr>
          <p:cNvPr id="20" name="Text Box 60"/>
          <p:cNvSpPr txBox="1">
            <a:spLocks noChangeArrowheads="1"/>
          </p:cNvSpPr>
          <p:nvPr/>
        </p:nvSpPr>
        <p:spPr bwMode="auto">
          <a:xfrm>
            <a:off x="522281" y="780620"/>
            <a:ext cx="46294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Сравнить отрезки А</a:t>
            </a:r>
            <a:r>
              <a:rPr lang="en-US" sz="36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H </a:t>
            </a:r>
            <a:r>
              <a:rPr lang="ru-RU" sz="36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и</a:t>
            </a:r>
            <a:r>
              <a:rPr lang="en-US" sz="36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ru-RU" sz="36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А</a:t>
            </a:r>
            <a:r>
              <a:rPr lang="en-US" sz="36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N</a:t>
            </a:r>
            <a:endParaRPr lang="ru-RU" sz="3600" b="1" i="1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27" y="5346852"/>
            <a:ext cx="1245495" cy="124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08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244699" y="931881"/>
            <a:ext cx="861596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ambria" panose="02040503050406030204" pitchFamily="18" charset="0"/>
              </a:rPr>
              <a:t>Используя рисунок, указать: </a:t>
            </a:r>
            <a:endParaRPr lang="ru-RU" sz="2800" b="1" dirty="0">
              <a:latin typeface="Cambria" panose="02040503050406030204" pitchFamily="18" charset="0"/>
            </a:endParaRPr>
          </a:p>
          <a:p>
            <a:r>
              <a:rPr lang="ru-RU" sz="2800" b="1" dirty="0">
                <a:latin typeface="Cambria" panose="02040503050406030204" pitchFamily="18" charset="0"/>
              </a:rPr>
              <a:t>а) отрезок, который </a:t>
            </a:r>
            <a:r>
              <a:rPr lang="ru-RU" sz="2800" b="1" dirty="0" smtClean="0">
                <a:latin typeface="Cambria" panose="02040503050406030204" pitchFamily="18" charset="0"/>
              </a:rPr>
              <a:t>является перпендикуляром, проведенным из </a:t>
            </a:r>
            <a:r>
              <a:rPr lang="ru-RU" sz="2800" b="1" dirty="0">
                <a:latin typeface="Cambria" panose="02040503050406030204" pitchFamily="18" charset="0"/>
              </a:rPr>
              <a:t>точки А к прямой а; </a:t>
            </a:r>
          </a:p>
          <a:p>
            <a:r>
              <a:rPr lang="ru-RU" sz="2800" b="1" dirty="0">
                <a:latin typeface="Cambria" panose="02040503050406030204" pitchFamily="18" charset="0"/>
              </a:rPr>
              <a:t>б) </a:t>
            </a:r>
            <a:r>
              <a:rPr lang="ru-RU" sz="2800" b="1" dirty="0" smtClean="0">
                <a:latin typeface="Cambria" panose="02040503050406030204" pitchFamily="18" charset="0"/>
              </a:rPr>
              <a:t>отрезки, </a:t>
            </a:r>
            <a:r>
              <a:rPr lang="ru-RU" sz="2800" b="1" dirty="0">
                <a:latin typeface="Cambria" panose="02040503050406030204" pitchFamily="18" charset="0"/>
              </a:rPr>
              <a:t>не </a:t>
            </a:r>
            <a:r>
              <a:rPr lang="ru-RU" sz="2800" b="1" dirty="0" smtClean="0">
                <a:latin typeface="Cambria" panose="02040503050406030204" pitchFamily="18" charset="0"/>
              </a:rPr>
              <a:t>являющиеся перпендикулярами</a:t>
            </a:r>
            <a:r>
              <a:rPr lang="ru-RU" sz="2800" b="1" dirty="0">
                <a:latin typeface="Cambria" panose="02040503050406030204" pitchFamily="18" charset="0"/>
              </a:rPr>
              <a:t>, </a:t>
            </a:r>
            <a:r>
              <a:rPr lang="ru-RU" sz="2800" b="1" dirty="0" smtClean="0">
                <a:latin typeface="Cambria" panose="02040503050406030204" pitchFamily="18" charset="0"/>
              </a:rPr>
              <a:t>проведенными из </a:t>
            </a:r>
            <a:r>
              <a:rPr lang="ru-RU" sz="2800" b="1" dirty="0">
                <a:latin typeface="Cambria" panose="02040503050406030204" pitchFamily="18" charset="0"/>
              </a:rPr>
              <a:t>точки А к прямой а; </a:t>
            </a:r>
          </a:p>
          <a:p>
            <a:r>
              <a:rPr lang="ru-RU" sz="2800" b="1" dirty="0">
                <a:latin typeface="Cambria" panose="02040503050406030204" pitchFamily="18" charset="0"/>
              </a:rPr>
              <a:t>в) основание </a:t>
            </a:r>
            <a:r>
              <a:rPr lang="ru-RU" sz="2800" b="1" dirty="0" smtClean="0">
                <a:latin typeface="Cambria" panose="02040503050406030204" pitchFamily="18" charset="0"/>
              </a:rPr>
              <a:t>перпендикуляра, проведенного </a:t>
            </a:r>
            <a:r>
              <a:rPr lang="ru-RU" sz="2800" b="1" dirty="0">
                <a:latin typeface="Cambria" panose="02040503050406030204" pitchFamily="18" charset="0"/>
              </a:rPr>
              <a:t>из точки А к прямой а; </a:t>
            </a:r>
          </a:p>
          <a:p>
            <a:r>
              <a:rPr lang="ru-RU" sz="2800" b="1" dirty="0">
                <a:latin typeface="Cambria" panose="02040503050406030204" pitchFamily="18" charset="0"/>
              </a:rPr>
              <a:t>г) отрезок наименьшей длины,</a:t>
            </a:r>
          </a:p>
          <a:p>
            <a:r>
              <a:rPr lang="ru-RU" sz="2800" b="1" dirty="0">
                <a:latin typeface="Cambria" panose="02040503050406030204" pitchFamily="18" charset="0"/>
              </a:rPr>
              <a:t>проведенный из точки А к прямой а. </a:t>
            </a:r>
          </a:p>
        </p:txBody>
      </p:sp>
      <p:pic>
        <p:nvPicPr>
          <p:cNvPr id="120843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318" y="4043967"/>
            <a:ext cx="2997378" cy="2492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72108" y="100884"/>
            <a:ext cx="4770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Устная работа</a:t>
            </a:r>
            <a:endParaRPr lang="ru-RU" sz="4800" b="1" i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5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295958" y="81952"/>
            <a:ext cx="8888412" cy="1596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E4DCA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108000" rIns="144000" bIns="108000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 u="sng" dirty="0" smtClean="0">
                <a:solidFill>
                  <a:srgbClr val="002060"/>
                </a:solidFill>
                <a:latin typeface="Cambria" panose="02040503050406030204" pitchFamily="18" charset="0"/>
              </a:rPr>
              <a:t>Теорема: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Все точки каждой из двух параллельных прямых равноудалены от другой прямой.</a:t>
            </a:r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8291513" y="44926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1">
                <a:latin typeface="Times New Roman" panose="02020603050405020304" pitchFamily="18" charset="0"/>
              </a:rPr>
              <a:t>B</a:t>
            </a:r>
            <a:endParaRPr lang="ru-RU" sz="2000" b="0" i="1">
              <a:latin typeface="Times New Roman" panose="02020603050405020304" pitchFamily="18" charset="0"/>
            </a:endParaRP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8302625" y="24145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i="1">
                <a:latin typeface="Times New Roman" panose="02020603050405020304" pitchFamily="18" charset="0"/>
              </a:rPr>
              <a:t>A</a:t>
            </a:r>
            <a:endParaRPr lang="ru-RU" sz="2000" b="0" i="1">
              <a:latin typeface="Times New Roman" panose="02020603050405020304" pitchFamily="18" charset="0"/>
            </a:endParaRPr>
          </a:p>
        </p:txBody>
      </p:sp>
      <p:sp>
        <p:nvSpPr>
          <p:cNvPr id="125963" name="Line 11"/>
          <p:cNvSpPr>
            <a:spLocks noChangeShapeType="1"/>
          </p:cNvSpPr>
          <p:nvPr/>
        </p:nvSpPr>
        <p:spPr bwMode="auto">
          <a:xfrm flipH="1">
            <a:off x="6526213" y="4476750"/>
            <a:ext cx="2171700" cy="1588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5967" name="Text Box 15"/>
          <p:cNvSpPr txBox="1">
            <a:spLocks noChangeArrowheads="1"/>
          </p:cNvSpPr>
          <p:nvPr/>
        </p:nvSpPr>
        <p:spPr bwMode="auto">
          <a:xfrm>
            <a:off x="6434138" y="4097338"/>
            <a:ext cx="38417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0800" bIns="10800">
            <a:spAutoFit/>
          </a:bodyPr>
          <a:lstStyle/>
          <a:p>
            <a:r>
              <a:rPr lang="en-US" sz="2000" b="0" i="1">
                <a:latin typeface="Times New Roman" panose="02020603050405020304" pitchFamily="18" charset="0"/>
              </a:rPr>
              <a:t>b</a:t>
            </a:r>
            <a:endParaRPr lang="ru-RU" sz="2000" b="0" i="1">
              <a:latin typeface="Times New Roman" panose="02020603050405020304" pitchFamily="18" charset="0"/>
            </a:endParaRPr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531590" y="1721162"/>
            <a:ext cx="87122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Если 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a || b, AB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b, MN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b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то 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AB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MN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 flipH="1">
            <a:off x="6518275" y="2871788"/>
            <a:ext cx="2216150" cy="1587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5983" name="Text Box 31"/>
          <p:cNvSpPr txBox="1">
            <a:spLocks noChangeArrowheads="1"/>
          </p:cNvSpPr>
          <p:nvPr/>
        </p:nvSpPr>
        <p:spPr bwMode="auto">
          <a:xfrm>
            <a:off x="6426200" y="2490788"/>
            <a:ext cx="301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0800" bIns="10800">
            <a:spAutoFit/>
          </a:bodyPr>
          <a:lstStyle/>
          <a:p>
            <a:r>
              <a:rPr lang="en-US" sz="2000" b="0" i="1">
                <a:latin typeface="Times New Roman" panose="02020603050405020304" pitchFamily="18" charset="0"/>
              </a:rPr>
              <a:t>a</a:t>
            </a:r>
            <a:endParaRPr lang="ru-RU" sz="2000" b="0" i="1">
              <a:latin typeface="Times New Roman" panose="02020603050405020304" pitchFamily="18" charset="0"/>
            </a:endParaRPr>
          </a:p>
        </p:txBody>
      </p:sp>
      <p:sp>
        <p:nvSpPr>
          <p:cNvPr id="125984" name="Text Box 32"/>
          <p:cNvSpPr txBox="1">
            <a:spLocks noChangeArrowheads="1"/>
          </p:cNvSpPr>
          <p:nvPr/>
        </p:nvSpPr>
        <p:spPr bwMode="auto">
          <a:xfrm>
            <a:off x="408782" y="3231569"/>
            <a:ext cx="4392612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800" b="1" dirty="0">
                <a:latin typeface="Times New Roman" panose="02020603050405020304" pitchFamily="18" charset="0"/>
              </a:rPr>
              <a:t>Если </a:t>
            </a:r>
            <a:r>
              <a:rPr lang="en-US" sz="2800" b="1" i="1" dirty="0">
                <a:latin typeface="Times New Roman" panose="02020603050405020304" pitchFamily="18" charset="0"/>
              </a:rPr>
              <a:t>MN </a:t>
            </a:r>
            <a:r>
              <a:rPr lang="en-US" sz="2800" b="1" dirty="0">
                <a:latin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en-US" sz="2800" b="1" i="1" dirty="0">
                <a:latin typeface="Times New Roman" panose="02020603050405020304" pitchFamily="18" charset="0"/>
              </a:rPr>
              <a:t> b</a:t>
            </a:r>
            <a:r>
              <a:rPr lang="ru-RU" sz="2800" b="1" dirty="0">
                <a:latin typeface="Times New Roman" panose="02020603050405020304" pitchFamily="18" charset="0"/>
              </a:rPr>
              <a:t>,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</a:rPr>
              <a:t>то </a:t>
            </a:r>
            <a:r>
              <a:rPr lang="en-US" sz="2800" b="1" i="1" dirty="0">
                <a:latin typeface="Times New Roman" panose="02020603050405020304" pitchFamily="18" charset="0"/>
              </a:rPr>
              <a:t>MN </a:t>
            </a:r>
            <a:r>
              <a:rPr lang="en-US" sz="2800" b="1" dirty="0">
                <a:latin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en-US" sz="2800" b="1" i="1" dirty="0">
                <a:latin typeface="Times New Roman" panose="02020603050405020304" pitchFamily="18" charset="0"/>
              </a:rPr>
              <a:t> a</a:t>
            </a:r>
            <a:r>
              <a:rPr lang="ru-RU" sz="28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</p:txBody>
      </p:sp>
      <p:grpSp>
        <p:nvGrpSpPr>
          <p:cNvPr id="125960" name="Group 8"/>
          <p:cNvGrpSpPr>
            <a:grpSpLocks/>
          </p:cNvGrpSpPr>
          <p:nvPr/>
        </p:nvGrpSpPr>
        <p:grpSpPr bwMode="auto">
          <a:xfrm flipH="1">
            <a:off x="8243888" y="4205288"/>
            <a:ext cx="274637" cy="271462"/>
            <a:chOff x="3936" y="3295"/>
            <a:chExt cx="115" cy="114"/>
          </a:xfrm>
        </p:grpSpPr>
        <p:sp>
          <p:nvSpPr>
            <p:cNvPr id="125961" name="Line 9"/>
            <p:cNvSpPr>
              <a:spLocks noChangeShapeType="1"/>
            </p:cNvSpPr>
            <p:nvPr/>
          </p:nvSpPr>
          <p:spPr bwMode="auto">
            <a:xfrm>
              <a:off x="4050" y="3295"/>
              <a:ext cx="1" cy="114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962" name="Line 10"/>
            <p:cNvSpPr>
              <a:spLocks noChangeShapeType="1"/>
            </p:cNvSpPr>
            <p:nvPr/>
          </p:nvSpPr>
          <p:spPr bwMode="auto">
            <a:xfrm>
              <a:off x="3936" y="3295"/>
              <a:ext cx="114" cy="1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5964" name="Line 12"/>
          <p:cNvSpPr>
            <a:spLocks noChangeShapeType="1"/>
          </p:cNvSpPr>
          <p:nvPr/>
        </p:nvSpPr>
        <p:spPr bwMode="auto">
          <a:xfrm flipH="1">
            <a:off x="7102475" y="2852738"/>
            <a:ext cx="1387475" cy="16017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5965" name="Line 13"/>
          <p:cNvSpPr>
            <a:spLocks noChangeShapeType="1"/>
          </p:cNvSpPr>
          <p:nvPr/>
        </p:nvSpPr>
        <p:spPr bwMode="auto">
          <a:xfrm flipH="1">
            <a:off x="8531225" y="2873375"/>
            <a:ext cx="1588" cy="15970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5966" name="Oval 14"/>
          <p:cNvSpPr>
            <a:spLocks noChangeArrowheads="1"/>
          </p:cNvSpPr>
          <p:nvPr/>
        </p:nvSpPr>
        <p:spPr bwMode="auto">
          <a:xfrm flipH="1">
            <a:off x="8461375" y="4449763"/>
            <a:ext cx="47625" cy="47625"/>
          </a:xfrm>
          <a:prstGeom prst="ellipse">
            <a:avLst/>
          </a:prstGeom>
          <a:solidFill>
            <a:srgbClr val="FFFF99"/>
          </a:solidFill>
          <a:ln w="28575" algn="ctr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70" name="Oval 18"/>
          <p:cNvSpPr>
            <a:spLocks noChangeArrowheads="1"/>
          </p:cNvSpPr>
          <p:nvPr/>
        </p:nvSpPr>
        <p:spPr bwMode="auto">
          <a:xfrm flipH="1">
            <a:off x="8461375" y="2854325"/>
            <a:ext cx="47625" cy="47625"/>
          </a:xfrm>
          <a:prstGeom prst="ellipse">
            <a:avLst/>
          </a:prstGeom>
          <a:solidFill>
            <a:srgbClr val="FFFF99"/>
          </a:solidFill>
          <a:ln w="28575" algn="ctr">
            <a:solidFill>
              <a:srgbClr val="A5002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6012" name="Group 60"/>
          <p:cNvGrpSpPr>
            <a:grpSpLocks/>
          </p:cNvGrpSpPr>
          <p:nvPr/>
        </p:nvGrpSpPr>
        <p:grpSpPr bwMode="auto">
          <a:xfrm>
            <a:off x="6794500" y="2276475"/>
            <a:ext cx="514350" cy="2613025"/>
            <a:chOff x="4295" y="1434"/>
            <a:chExt cx="324" cy="1646"/>
          </a:xfrm>
        </p:grpSpPr>
        <p:grpSp>
          <p:nvGrpSpPr>
            <p:cNvPr id="125980" name="Group 28"/>
            <p:cNvGrpSpPr>
              <a:grpSpLocks/>
            </p:cNvGrpSpPr>
            <p:nvPr/>
          </p:nvGrpSpPr>
          <p:grpSpPr bwMode="auto">
            <a:xfrm flipH="1">
              <a:off x="4295" y="2649"/>
              <a:ext cx="173" cy="171"/>
              <a:chOff x="3936" y="3295"/>
              <a:chExt cx="115" cy="114"/>
            </a:xfrm>
          </p:grpSpPr>
          <p:sp>
            <p:nvSpPr>
              <p:cNvPr id="125981" name="Line 29"/>
              <p:cNvSpPr>
                <a:spLocks noChangeShapeType="1"/>
              </p:cNvSpPr>
              <p:nvPr/>
            </p:nvSpPr>
            <p:spPr bwMode="auto">
              <a:xfrm>
                <a:off x="4050" y="3295"/>
                <a:ext cx="1" cy="114"/>
              </a:xfrm>
              <a:prstGeom prst="line">
                <a:avLst/>
              </a:prstGeom>
              <a:noFill/>
              <a:ln w="285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982" name="Line 30"/>
              <p:cNvSpPr>
                <a:spLocks noChangeShapeType="1"/>
              </p:cNvSpPr>
              <p:nvPr/>
            </p:nvSpPr>
            <p:spPr bwMode="auto">
              <a:xfrm>
                <a:off x="3936" y="3295"/>
                <a:ext cx="114" cy="1"/>
              </a:xfrm>
              <a:prstGeom prst="line">
                <a:avLst/>
              </a:prstGeom>
              <a:noFill/>
              <a:ln w="285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5975" name="Text Box 23"/>
            <p:cNvSpPr txBox="1">
              <a:spLocks noChangeArrowheads="1"/>
            </p:cNvSpPr>
            <p:nvPr/>
          </p:nvSpPr>
          <p:spPr bwMode="auto">
            <a:xfrm>
              <a:off x="4365" y="2830"/>
              <a:ext cx="2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0" i="1">
                  <a:latin typeface="Times New Roman" panose="02020603050405020304" pitchFamily="18" charset="0"/>
                </a:rPr>
                <a:t>N</a:t>
              </a:r>
              <a:endParaRPr lang="en-US" sz="2000" b="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976" name="Line 24"/>
            <p:cNvSpPr>
              <a:spLocks noChangeShapeType="1"/>
            </p:cNvSpPr>
            <p:nvPr/>
          </p:nvSpPr>
          <p:spPr bwMode="auto">
            <a:xfrm flipH="1">
              <a:off x="4472" y="1804"/>
              <a:ext cx="1" cy="101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977" name="Oval 25"/>
            <p:cNvSpPr>
              <a:spLocks noChangeArrowheads="1"/>
            </p:cNvSpPr>
            <p:nvPr/>
          </p:nvSpPr>
          <p:spPr bwMode="auto">
            <a:xfrm flipH="1">
              <a:off x="4457" y="1797"/>
              <a:ext cx="30" cy="30"/>
            </a:xfrm>
            <a:prstGeom prst="ellipse">
              <a:avLst/>
            </a:prstGeom>
            <a:solidFill>
              <a:srgbClr val="FFFF99"/>
            </a:solidFill>
            <a:ln w="28575" algn="ctr">
              <a:solidFill>
                <a:srgbClr val="A5002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78" name="Oval 26"/>
            <p:cNvSpPr>
              <a:spLocks noChangeArrowheads="1"/>
            </p:cNvSpPr>
            <p:nvPr/>
          </p:nvSpPr>
          <p:spPr bwMode="auto">
            <a:xfrm flipH="1">
              <a:off x="4457" y="2808"/>
              <a:ext cx="30" cy="30"/>
            </a:xfrm>
            <a:prstGeom prst="ellipse">
              <a:avLst/>
            </a:prstGeom>
            <a:solidFill>
              <a:srgbClr val="FFFF99"/>
            </a:solidFill>
            <a:ln w="28575" algn="ctr">
              <a:solidFill>
                <a:srgbClr val="A5002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79" name="Text Box 27"/>
            <p:cNvSpPr txBox="1">
              <a:spLocks noChangeArrowheads="1"/>
            </p:cNvSpPr>
            <p:nvPr/>
          </p:nvSpPr>
          <p:spPr bwMode="auto">
            <a:xfrm>
              <a:off x="4370" y="1434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 i="1">
                  <a:latin typeface="Times New Roman" panose="02020603050405020304" pitchFamily="18" charset="0"/>
                </a:rPr>
                <a:t>M</a:t>
              </a:r>
              <a:endParaRPr lang="ru-RU" sz="2000" b="0" i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5971" name="Group 19"/>
          <p:cNvGrpSpPr>
            <a:grpSpLocks/>
          </p:cNvGrpSpPr>
          <p:nvPr/>
        </p:nvGrpSpPr>
        <p:grpSpPr bwMode="auto">
          <a:xfrm flipV="1">
            <a:off x="7105650" y="2868613"/>
            <a:ext cx="274638" cy="271462"/>
            <a:chOff x="3936" y="3295"/>
            <a:chExt cx="115" cy="114"/>
          </a:xfrm>
        </p:grpSpPr>
        <p:sp>
          <p:nvSpPr>
            <p:cNvPr id="125972" name="Line 20"/>
            <p:cNvSpPr>
              <a:spLocks noChangeShapeType="1"/>
            </p:cNvSpPr>
            <p:nvPr/>
          </p:nvSpPr>
          <p:spPr bwMode="auto">
            <a:xfrm>
              <a:off x="4050" y="3295"/>
              <a:ext cx="1" cy="114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973" name="Line 21"/>
            <p:cNvSpPr>
              <a:spLocks noChangeShapeType="1"/>
            </p:cNvSpPr>
            <p:nvPr/>
          </p:nvSpPr>
          <p:spPr bwMode="auto">
            <a:xfrm>
              <a:off x="3936" y="3295"/>
              <a:ext cx="114" cy="1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6015" name="Group 63"/>
          <p:cNvGrpSpPr>
            <a:grpSpLocks/>
          </p:cNvGrpSpPr>
          <p:nvPr/>
        </p:nvGrpSpPr>
        <p:grpSpPr bwMode="auto">
          <a:xfrm>
            <a:off x="7073898" y="2874962"/>
            <a:ext cx="1412874" cy="1609724"/>
            <a:chOff x="4456" y="1811"/>
            <a:chExt cx="890" cy="1014"/>
          </a:xfrm>
        </p:grpSpPr>
        <p:sp>
          <p:nvSpPr>
            <p:cNvPr id="125986" name="Arc 34"/>
            <p:cNvSpPr>
              <a:spLocks/>
            </p:cNvSpPr>
            <p:nvPr/>
          </p:nvSpPr>
          <p:spPr bwMode="auto">
            <a:xfrm flipH="1" flipV="1">
              <a:off x="5118" y="1811"/>
              <a:ext cx="228" cy="171"/>
            </a:xfrm>
            <a:custGeom>
              <a:avLst/>
              <a:gdLst>
                <a:gd name="G0" fmla="+- 0 0 0"/>
                <a:gd name="G1" fmla="+- 16223 0 0"/>
                <a:gd name="G2" fmla="+- 21600 0 0"/>
                <a:gd name="T0" fmla="*/ 14261 w 21600"/>
                <a:gd name="T1" fmla="*/ 0 h 16223"/>
                <a:gd name="T2" fmla="*/ 21600 w 21600"/>
                <a:gd name="T3" fmla="*/ 16223 h 16223"/>
                <a:gd name="T4" fmla="*/ 0 w 21600"/>
                <a:gd name="T5" fmla="*/ 16223 h 16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223" fill="none" extrusionOk="0">
                  <a:moveTo>
                    <a:pt x="14260" y="0"/>
                  </a:moveTo>
                  <a:cubicBezTo>
                    <a:pt x="18926" y="4100"/>
                    <a:pt x="21600" y="10011"/>
                    <a:pt x="21600" y="16223"/>
                  </a:cubicBezTo>
                </a:path>
                <a:path w="21600" h="16223" stroke="0" extrusionOk="0">
                  <a:moveTo>
                    <a:pt x="14260" y="0"/>
                  </a:moveTo>
                  <a:cubicBezTo>
                    <a:pt x="18926" y="4100"/>
                    <a:pt x="21600" y="10011"/>
                    <a:pt x="21600" y="16223"/>
                  </a:cubicBezTo>
                  <a:lnTo>
                    <a:pt x="0" y="16223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87" name="Arc 35"/>
            <p:cNvSpPr>
              <a:spLocks/>
            </p:cNvSpPr>
            <p:nvPr/>
          </p:nvSpPr>
          <p:spPr bwMode="auto">
            <a:xfrm>
              <a:off x="4456" y="2652"/>
              <a:ext cx="228" cy="173"/>
            </a:xfrm>
            <a:custGeom>
              <a:avLst/>
              <a:gdLst>
                <a:gd name="G0" fmla="+- 0 0 0"/>
                <a:gd name="G1" fmla="+- 16392 0 0"/>
                <a:gd name="G2" fmla="+- 21600 0 0"/>
                <a:gd name="T0" fmla="*/ 14067 w 21600"/>
                <a:gd name="T1" fmla="*/ 0 h 16392"/>
                <a:gd name="T2" fmla="*/ 21600 w 21600"/>
                <a:gd name="T3" fmla="*/ 16392 h 16392"/>
                <a:gd name="T4" fmla="*/ 0 w 21600"/>
                <a:gd name="T5" fmla="*/ 16392 h 16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392" fill="none" extrusionOk="0">
                  <a:moveTo>
                    <a:pt x="14066" y="0"/>
                  </a:moveTo>
                  <a:cubicBezTo>
                    <a:pt x="18848" y="4103"/>
                    <a:pt x="21600" y="10090"/>
                    <a:pt x="21600" y="16392"/>
                  </a:cubicBezTo>
                </a:path>
                <a:path w="21600" h="16392" stroke="0" extrusionOk="0">
                  <a:moveTo>
                    <a:pt x="14066" y="0"/>
                  </a:moveTo>
                  <a:cubicBezTo>
                    <a:pt x="18848" y="4103"/>
                    <a:pt x="21600" y="10090"/>
                    <a:pt x="21600" y="16392"/>
                  </a:cubicBezTo>
                  <a:lnTo>
                    <a:pt x="0" y="16392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88" name="WordArt 36"/>
            <p:cNvSpPr>
              <a:spLocks noChangeArrowheads="1" noChangeShapeType="1" noTextEdit="1"/>
            </p:cNvSpPr>
            <p:nvPr/>
          </p:nvSpPr>
          <p:spPr bwMode="auto">
            <a:xfrm rot="19543747">
              <a:off x="4799" y="2233"/>
              <a:ext cx="220" cy="182"/>
            </a:xfrm>
            <a:prstGeom prst="rect">
              <a:avLst/>
            </a:prstGeom>
            <a:ln w="9525">
              <a:noFill/>
              <a:round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SlantUp">
                <a:avLst>
                  <a:gd name="adj" fmla="val 14762"/>
                </a:avLst>
              </a:prstTxWarp>
            </a:bodyPr>
            <a:lstStyle/>
            <a:p>
              <a:pPr algn="ctr"/>
              <a:r>
                <a:rPr lang="ru-RU" sz="1200" kern="10" dirty="0">
                  <a:solidFill>
                    <a:srgbClr val="FF6699"/>
                  </a:solidFill>
                  <a:cs typeface="Arial" panose="020B0604020202020204" pitchFamily="34" charset="0"/>
                </a:rPr>
                <a:t>~</a:t>
              </a:r>
            </a:p>
          </p:txBody>
        </p:sp>
      </p:grpSp>
      <p:sp>
        <p:nvSpPr>
          <p:cNvPr id="125989" name="Text Box 37"/>
          <p:cNvSpPr txBox="1">
            <a:spLocks noChangeArrowheads="1"/>
          </p:cNvSpPr>
          <p:nvPr/>
        </p:nvSpPr>
        <p:spPr bwMode="auto">
          <a:xfrm>
            <a:off x="389618" y="3741952"/>
            <a:ext cx="5522912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Euclid Extra" pitchFamily="18" charset="2"/>
              </a:rPr>
              <a:t>Δ</a:t>
            </a:r>
            <a:r>
              <a:rPr lang="en-US" sz="2800" b="1" i="1" dirty="0">
                <a:latin typeface="Times New Roman" panose="02020603050405020304" pitchFamily="18" charset="0"/>
              </a:rPr>
              <a:t>ABN </a:t>
            </a:r>
            <a:r>
              <a:rPr lang="en-US" sz="28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sz="2800" b="1" i="1" dirty="0">
                <a:latin typeface="Times New Roman" panose="02020603050405020304" pitchFamily="18" charset="0"/>
              </a:rPr>
              <a:t>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b="1" i="1" dirty="0">
                <a:latin typeface="Times New Roman" panose="02020603050405020304" pitchFamily="18" charset="0"/>
              </a:rPr>
              <a:t>NMA</a:t>
            </a:r>
            <a:r>
              <a:rPr lang="ru-RU" sz="2800" b="1" i="1" dirty="0">
                <a:latin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</a:rPr>
              <a:t>(по гипотенузе и острому углу)</a:t>
            </a:r>
          </a:p>
        </p:txBody>
      </p:sp>
      <p:sp>
        <p:nvSpPr>
          <p:cNvPr id="125990" name="Text Box 38"/>
          <p:cNvSpPr txBox="1">
            <a:spLocks noChangeArrowheads="1"/>
          </p:cNvSpPr>
          <p:nvPr/>
        </p:nvSpPr>
        <p:spPr bwMode="auto">
          <a:xfrm>
            <a:off x="531590" y="2189980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 smtClean="0">
                <a:latin typeface="Cambria" panose="02040503050406030204" pitchFamily="18" charset="0"/>
              </a:rPr>
              <a:t>Доказательство:</a:t>
            </a:r>
            <a:endParaRPr lang="ru-RU" sz="2400" b="1" i="1" dirty="0">
              <a:latin typeface="Cambria" panose="02040503050406030204" pitchFamily="18" charset="0"/>
            </a:endParaRPr>
          </a:p>
        </p:txBody>
      </p:sp>
      <p:sp>
        <p:nvSpPr>
          <p:cNvPr id="125991" name="Text Box 39"/>
          <p:cNvSpPr txBox="1">
            <a:spLocks noChangeArrowheads="1"/>
          </p:cNvSpPr>
          <p:nvPr/>
        </p:nvSpPr>
        <p:spPr bwMode="auto">
          <a:xfrm>
            <a:off x="360364" y="4609882"/>
            <a:ext cx="54721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</a:rPr>
              <a:t>Следовательно,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AB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MN</a:t>
            </a:r>
            <a:r>
              <a:rPr lang="ru-RU" sz="2800" b="1" dirty="0"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125992" name="Group 40"/>
          <p:cNvGrpSpPr>
            <a:grpSpLocks/>
          </p:cNvGrpSpPr>
          <p:nvPr/>
        </p:nvGrpSpPr>
        <p:grpSpPr bwMode="auto">
          <a:xfrm>
            <a:off x="7000875" y="3676650"/>
            <a:ext cx="1584325" cy="0"/>
            <a:chOff x="4361" y="2703"/>
            <a:chExt cx="998" cy="0"/>
          </a:xfrm>
        </p:grpSpPr>
        <p:sp>
          <p:nvSpPr>
            <p:cNvPr id="125993" name="Line 41"/>
            <p:cNvSpPr>
              <a:spLocks noChangeShapeType="1"/>
            </p:cNvSpPr>
            <p:nvPr/>
          </p:nvSpPr>
          <p:spPr bwMode="auto">
            <a:xfrm>
              <a:off x="4361" y="2703"/>
              <a:ext cx="125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994" name="Line 42"/>
            <p:cNvSpPr>
              <a:spLocks noChangeShapeType="1"/>
            </p:cNvSpPr>
            <p:nvPr/>
          </p:nvSpPr>
          <p:spPr bwMode="auto">
            <a:xfrm>
              <a:off x="5234" y="2703"/>
              <a:ext cx="125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" name="Text Box 38"/>
          <p:cNvSpPr txBox="1">
            <a:spLocks noChangeArrowheads="1"/>
          </p:cNvSpPr>
          <p:nvPr/>
        </p:nvSpPr>
        <p:spPr bwMode="auto">
          <a:xfrm>
            <a:off x="423662" y="2659560"/>
            <a:ext cx="53230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latin typeface="Cambria" panose="02040503050406030204" pitchFamily="18" charset="0"/>
              </a:rPr>
              <a:t>Доп. построение: А</a:t>
            </a:r>
            <a:r>
              <a:rPr lang="en-US" sz="2800" b="1" dirty="0" smtClean="0">
                <a:latin typeface="Cambria" panose="02040503050406030204" pitchFamily="18" charset="0"/>
              </a:rPr>
              <a:t>N</a:t>
            </a:r>
            <a:endParaRPr lang="ru-RU" sz="2800" b="1" dirty="0">
              <a:latin typeface="Cambria" panose="02040503050406030204" pitchFamily="18" charset="0"/>
            </a:endParaRP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5467137" y="5210830"/>
            <a:ext cx="32941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Теорема доказана.</a:t>
            </a:r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14" y="5265204"/>
            <a:ext cx="1634398" cy="101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6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6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6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68" grpId="0"/>
      <p:bldP spid="125984" grpId="0"/>
      <p:bldP spid="125964" grpId="0" animBg="1"/>
      <p:bldP spid="125965" grpId="0" animBg="1"/>
      <p:bldP spid="125989" grpId="0"/>
      <p:bldP spid="125990" grpId="0"/>
      <p:bldP spid="125991" grpId="0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224486" y="992434"/>
            <a:ext cx="7996887" cy="112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E4DCA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4000" tIns="72000" rIns="144000" bIns="108000" anchor="ctr">
            <a:spAutoFit/>
          </a:bodyPr>
          <a:lstStyle/>
          <a:p>
            <a:pPr algn="r">
              <a:spcBef>
                <a:spcPct val="20000"/>
              </a:spcBef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̶</a:t>
            </a:r>
            <a:r>
              <a:rPr lang="ru-RU" sz="2800" b="1" dirty="0" smtClean="0">
                <a:latin typeface="Cambria" panose="02040503050406030204" pitchFamily="18" charset="0"/>
              </a:rPr>
              <a:t>   это расстояние</a:t>
            </a:r>
            <a:r>
              <a:rPr lang="ru-RU" sz="2800" b="1" i="1" dirty="0" smtClean="0">
                <a:latin typeface="Cambria" panose="02040503050406030204" pitchFamily="18" charset="0"/>
              </a:rPr>
              <a:t> </a:t>
            </a:r>
            <a:r>
              <a:rPr lang="ru-RU" sz="2800" b="1" dirty="0">
                <a:latin typeface="Cambria" panose="02040503050406030204" pitchFamily="18" charset="0"/>
              </a:rPr>
              <a:t>от</a:t>
            </a:r>
            <a:r>
              <a:rPr lang="en-US" sz="2800" b="1" dirty="0">
                <a:latin typeface="Cambria" panose="02040503050406030204" pitchFamily="18" charset="0"/>
              </a:rPr>
              <a:t> </a:t>
            </a:r>
            <a:r>
              <a:rPr lang="ru-RU" sz="2800" b="1" dirty="0">
                <a:latin typeface="Cambria" panose="02040503050406030204" pitchFamily="18" charset="0"/>
              </a:rPr>
              <a:t>любой </a:t>
            </a:r>
            <a:endParaRPr lang="ru-RU" sz="2800" b="1" dirty="0" smtClean="0">
              <a:latin typeface="Cambria" panose="02040503050406030204" pitchFamily="18" charset="0"/>
            </a:endParaRPr>
          </a:p>
          <a:p>
            <a:pPr algn="r">
              <a:spcBef>
                <a:spcPct val="20000"/>
              </a:spcBef>
            </a:pPr>
            <a:r>
              <a:rPr lang="ru-RU" sz="2800" b="1" dirty="0" smtClean="0">
                <a:latin typeface="Cambria" panose="02040503050406030204" pitchFamily="18" charset="0"/>
              </a:rPr>
              <a:t>точки </a:t>
            </a:r>
            <a:r>
              <a:rPr lang="ru-RU" sz="2800" b="1" dirty="0">
                <a:latin typeface="Cambria" panose="02040503050406030204" pitchFamily="18" charset="0"/>
              </a:rPr>
              <a:t>одной из них до другой.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304800" y="2460247"/>
            <a:ext cx="562292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41275" algn="ctr">
                <a:solidFill>
                  <a:srgbClr val="FF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Cambria" panose="02040503050406030204" pitchFamily="18" charset="0"/>
              </a:rPr>
              <a:t>Расстояние между параллельными прямыми равно наименьшему из расстояний от</a:t>
            </a:r>
            <a:r>
              <a:rPr lang="en-US" sz="2800" b="0" dirty="0">
                <a:latin typeface="Cambria" panose="02040503050406030204" pitchFamily="18" charset="0"/>
              </a:rPr>
              <a:t> </a:t>
            </a:r>
            <a:r>
              <a:rPr lang="ru-RU" sz="2800" dirty="0">
                <a:latin typeface="Cambria" panose="02040503050406030204" pitchFamily="18" charset="0"/>
              </a:rPr>
              <a:t>точек одной </a:t>
            </a:r>
            <a:r>
              <a:rPr lang="ru-RU" sz="2800" dirty="0" smtClean="0">
                <a:latin typeface="Cambria" panose="02040503050406030204" pitchFamily="18" charset="0"/>
              </a:rPr>
              <a:t>прямой до </a:t>
            </a:r>
            <a:r>
              <a:rPr lang="ru-RU" sz="2800" dirty="0">
                <a:latin typeface="Cambria" panose="02040503050406030204" pitchFamily="18" charset="0"/>
              </a:rPr>
              <a:t>точек </a:t>
            </a:r>
            <a:r>
              <a:rPr lang="ru-RU" sz="2800" dirty="0" smtClean="0">
                <a:latin typeface="Cambria" panose="02040503050406030204" pitchFamily="18" charset="0"/>
              </a:rPr>
              <a:t>другой прямой</a:t>
            </a:r>
            <a:r>
              <a:rPr lang="ru-RU" sz="2800" dirty="0" smtClean="0">
                <a:latin typeface="Cambria" panose="02040503050406030204" pitchFamily="18" charset="0"/>
                <a:sym typeface="Symbol" panose="05050102010706020507" pitchFamily="18" charset="2"/>
              </a:rPr>
              <a:t>:</a:t>
            </a:r>
            <a:r>
              <a:rPr lang="en-US" sz="2800" dirty="0" smtClean="0">
                <a:latin typeface="Cambria" panose="02040503050406030204" pitchFamily="18" charset="0"/>
                <a:sym typeface="Symbol" panose="05050102010706020507" pitchFamily="18" charset="2"/>
              </a:rPr>
              <a:t> </a:t>
            </a:r>
            <a:r>
              <a:rPr lang="en-US" sz="2800" i="1" dirty="0">
                <a:latin typeface="Cambria" panose="02040503050406030204" pitchFamily="18" charset="0"/>
                <a:sym typeface="Symbol" panose="05050102010706020507" pitchFamily="18" charset="2"/>
              </a:rPr>
              <a:t>AB </a:t>
            </a:r>
            <a:r>
              <a:rPr lang="en-US" sz="2800" dirty="0">
                <a:latin typeface="Cambria" panose="02040503050406030204" pitchFamily="18" charset="0"/>
                <a:sym typeface="Euclid Math Two" pitchFamily="18" charset="2"/>
              </a:rPr>
              <a:t>&lt;</a:t>
            </a:r>
            <a:r>
              <a:rPr lang="en-US" sz="2800" i="1" dirty="0">
                <a:latin typeface="Cambria" panose="02040503050406030204" pitchFamily="18" charset="0"/>
                <a:sym typeface="Euclid Math Two" pitchFamily="18" charset="2"/>
              </a:rPr>
              <a:t> MN.</a:t>
            </a:r>
            <a:endParaRPr lang="ru-RU" sz="2800" i="1" dirty="0">
              <a:latin typeface="Cambria" panose="02040503050406030204" pitchFamily="18" charset="0"/>
              <a:sym typeface="Euclid Math Two" pitchFamily="18" charset="2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783778" y="367184"/>
            <a:ext cx="87852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Расстояние между параллельными прямыми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7786688" y="4884738"/>
            <a:ext cx="354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anose="02020603050405020304" pitchFamily="18" charset="0"/>
              </a:rPr>
              <a:t>B</a:t>
            </a:r>
            <a:endParaRPr lang="ru-RU" sz="2000" i="1">
              <a:latin typeface="Times New Roman" panose="02020603050405020304" pitchFamily="18" charset="0"/>
            </a:endParaRPr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7797800" y="28067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anose="02020603050405020304" pitchFamily="18" charset="0"/>
              </a:rPr>
              <a:t>A</a:t>
            </a:r>
            <a:endParaRPr lang="ru-RU" sz="2000" i="1">
              <a:latin typeface="Times New Roman" panose="02020603050405020304" pitchFamily="18" charset="0"/>
            </a:endParaRPr>
          </a:p>
        </p:txBody>
      </p:sp>
      <p:grpSp>
        <p:nvGrpSpPr>
          <p:cNvPr id="128009" name="Group 9"/>
          <p:cNvGrpSpPr>
            <a:grpSpLocks/>
          </p:cNvGrpSpPr>
          <p:nvPr/>
        </p:nvGrpSpPr>
        <p:grpSpPr bwMode="auto">
          <a:xfrm flipH="1">
            <a:off x="7699375" y="4597400"/>
            <a:ext cx="274638" cy="271463"/>
            <a:chOff x="3936" y="3295"/>
            <a:chExt cx="115" cy="114"/>
          </a:xfrm>
        </p:grpSpPr>
        <p:sp>
          <p:nvSpPr>
            <p:cNvPr id="128010" name="Line 10"/>
            <p:cNvSpPr>
              <a:spLocks noChangeShapeType="1"/>
            </p:cNvSpPr>
            <p:nvPr/>
          </p:nvSpPr>
          <p:spPr bwMode="auto">
            <a:xfrm>
              <a:off x="4050" y="3295"/>
              <a:ext cx="1" cy="11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8011" name="Line 11"/>
            <p:cNvSpPr>
              <a:spLocks noChangeShapeType="1"/>
            </p:cNvSpPr>
            <p:nvPr/>
          </p:nvSpPr>
          <p:spPr bwMode="auto">
            <a:xfrm>
              <a:off x="3936" y="3295"/>
              <a:ext cx="114" cy="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12" name="Line 12"/>
          <p:cNvSpPr>
            <a:spLocks noChangeShapeType="1"/>
          </p:cNvSpPr>
          <p:nvPr/>
        </p:nvSpPr>
        <p:spPr bwMode="auto">
          <a:xfrm flipH="1">
            <a:off x="6245225" y="4868863"/>
            <a:ext cx="2171700" cy="1587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 flipH="1">
            <a:off x="7972425" y="3265488"/>
            <a:ext cx="1588" cy="15970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6356350" y="4489450"/>
            <a:ext cx="38417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0800" bIns="10800">
            <a:spAutoFit/>
          </a:bodyPr>
          <a:lstStyle/>
          <a:p>
            <a:r>
              <a:rPr lang="en-US" sz="2000" i="1">
                <a:latin typeface="Times New Roman" panose="02020603050405020304" pitchFamily="18" charset="0"/>
              </a:rPr>
              <a:t>b</a:t>
            </a:r>
            <a:endParaRPr lang="ru-RU" sz="2000" i="1">
              <a:latin typeface="Times New Roman" panose="02020603050405020304" pitchFamily="18" charset="0"/>
            </a:endParaRPr>
          </a:p>
        </p:txBody>
      </p:sp>
      <p:sp>
        <p:nvSpPr>
          <p:cNvPr id="128015" name="Line 15"/>
          <p:cNvSpPr>
            <a:spLocks noChangeShapeType="1"/>
          </p:cNvSpPr>
          <p:nvPr/>
        </p:nvSpPr>
        <p:spPr bwMode="auto">
          <a:xfrm flipH="1">
            <a:off x="6237288" y="3263900"/>
            <a:ext cx="2216150" cy="1588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16" name="Text Box 16"/>
          <p:cNvSpPr txBox="1">
            <a:spLocks noChangeArrowheads="1"/>
          </p:cNvSpPr>
          <p:nvPr/>
        </p:nvSpPr>
        <p:spPr bwMode="auto">
          <a:xfrm>
            <a:off x="6348413" y="2882900"/>
            <a:ext cx="301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0800" bIns="10800">
            <a:spAutoFit/>
          </a:bodyPr>
          <a:lstStyle/>
          <a:p>
            <a:r>
              <a:rPr lang="en-US" sz="2000" i="1">
                <a:latin typeface="Times New Roman" panose="02020603050405020304" pitchFamily="18" charset="0"/>
              </a:rPr>
              <a:t>a</a:t>
            </a:r>
            <a:endParaRPr lang="ru-RU" sz="2000" i="1">
              <a:latin typeface="Times New Roman" panose="02020603050405020304" pitchFamily="18" charset="0"/>
            </a:endParaRPr>
          </a:p>
        </p:txBody>
      </p:sp>
      <p:grpSp>
        <p:nvGrpSpPr>
          <p:cNvPr id="128029" name="Group 29"/>
          <p:cNvGrpSpPr>
            <a:grpSpLocks/>
          </p:cNvGrpSpPr>
          <p:nvPr/>
        </p:nvGrpSpPr>
        <p:grpSpPr bwMode="auto">
          <a:xfrm>
            <a:off x="6670675" y="2830513"/>
            <a:ext cx="981075" cy="2451100"/>
            <a:chOff x="4202" y="1783"/>
            <a:chExt cx="618" cy="1544"/>
          </a:xfrm>
        </p:grpSpPr>
        <p:grpSp>
          <p:nvGrpSpPr>
            <p:cNvPr id="128030" name="Group 30"/>
            <p:cNvGrpSpPr>
              <a:grpSpLocks/>
            </p:cNvGrpSpPr>
            <p:nvPr/>
          </p:nvGrpSpPr>
          <p:grpSpPr bwMode="auto">
            <a:xfrm>
              <a:off x="4319" y="2045"/>
              <a:ext cx="401" cy="1035"/>
              <a:chOff x="4319" y="2045"/>
              <a:chExt cx="401" cy="1035"/>
            </a:xfrm>
          </p:grpSpPr>
          <p:sp>
            <p:nvSpPr>
              <p:cNvPr id="128031" name="Oval 31"/>
              <p:cNvSpPr>
                <a:spLocks noChangeArrowheads="1"/>
              </p:cNvSpPr>
              <p:nvPr/>
            </p:nvSpPr>
            <p:spPr bwMode="auto">
              <a:xfrm flipH="1">
                <a:off x="4690" y="3050"/>
                <a:ext cx="30" cy="30"/>
              </a:xfrm>
              <a:prstGeom prst="ellipse">
                <a:avLst/>
              </a:prstGeom>
              <a:solidFill>
                <a:srgbClr val="FFFF99"/>
              </a:solidFill>
              <a:ln w="28575" algn="ctr">
                <a:solidFill>
                  <a:srgbClr val="FF99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8032" name="Oval 32"/>
              <p:cNvSpPr>
                <a:spLocks noChangeArrowheads="1"/>
              </p:cNvSpPr>
              <p:nvPr/>
            </p:nvSpPr>
            <p:spPr bwMode="auto">
              <a:xfrm flipH="1">
                <a:off x="4319" y="2045"/>
                <a:ext cx="30" cy="30"/>
              </a:xfrm>
              <a:prstGeom prst="ellipse">
                <a:avLst/>
              </a:prstGeom>
              <a:solidFill>
                <a:srgbClr val="FFFF99"/>
              </a:solidFill>
              <a:ln w="28575" algn="ctr">
                <a:solidFill>
                  <a:srgbClr val="FF99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8033" name="Line 33"/>
              <p:cNvSpPr>
                <a:spLocks noChangeShapeType="1"/>
              </p:cNvSpPr>
              <p:nvPr/>
            </p:nvSpPr>
            <p:spPr bwMode="auto">
              <a:xfrm>
                <a:off x="4336" y="2061"/>
                <a:ext cx="368" cy="1004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8034" name="Text Box 34"/>
            <p:cNvSpPr txBox="1">
              <a:spLocks noChangeArrowheads="1"/>
            </p:cNvSpPr>
            <p:nvPr/>
          </p:nvSpPr>
          <p:spPr bwMode="auto">
            <a:xfrm>
              <a:off x="4202" y="1783"/>
              <a:ext cx="2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panose="02020603050405020304" pitchFamily="18" charset="0"/>
                </a:rPr>
                <a:t>M</a:t>
              </a:r>
              <a:endParaRPr lang="ru-RU" sz="2000" i="1">
                <a:latin typeface="Times New Roman" panose="02020603050405020304" pitchFamily="18" charset="0"/>
              </a:endParaRPr>
            </a:p>
          </p:txBody>
        </p:sp>
        <p:sp>
          <p:nvSpPr>
            <p:cNvPr id="128035" name="Text Box 35"/>
            <p:cNvSpPr txBox="1">
              <a:spLocks noChangeArrowheads="1"/>
            </p:cNvSpPr>
            <p:nvPr/>
          </p:nvSpPr>
          <p:spPr bwMode="auto">
            <a:xfrm>
              <a:off x="4588" y="3077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panose="02020603050405020304" pitchFamily="18" charset="0"/>
                </a:rPr>
                <a:t>N</a:t>
              </a:r>
              <a:endParaRPr lang="ru-RU" sz="2000" i="1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04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/>
      <p:bldP spid="128004" grpId="0"/>
      <p:bldP spid="1280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5263" y="113763"/>
            <a:ext cx="63353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Решение задач</a:t>
            </a:r>
          </a:p>
          <a:p>
            <a:pPr algn="ctr"/>
            <a:r>
              <a:rPr lang="ru-RU" sz="4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оформить в тетрадь</a:t>
            </a:r>
            <a:endParaRPr lang="ru-RU" sz="4400" b="1" i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6209" y="1824830"/>
                <a:ext cx="8010659" cy="452431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ru-RU" sz="2400" dirty="0" smtClean="0">
                    <a:latin typeface="Cambria" panose="02040503050406030204" pitchFamily="18" charset="0"/>
                  </a:rPr>
                  <a:t>В треугольнике АВС АВ = ВС = 20 см,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400" dirty="0" smtClean="0">
                    <a:latin typeface="Cambria" panose="02040503050406030204" pitchFamily="18" charset="0"/>
                  </a:rPr>
                  <a:t>АВС = 120°. Найти расстояние от вершины В до прямой АС.</a:t>
                </a:r>
              </a:p>
              <a:p>
                <a:pPr marL="514350" indent="-514350">
                  <a:buAutoNum type="arabicParenR"/>
                </a:pPr>
                <a:endParaRPr lang="ru-RU" sz="2400" dirty="0" smtClean="0">
                  <a:latin typeface="Cambria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ru-RU" sz="2400" dirty="0" smtClean="0">
                    <a:latin typeface="Cambria" panose="02040503050406030204" pitchFamily="18" charset="0"/>
                  </a:rPr>
                  <a:t>В</a:t>
                </a:r>
                <a:r>
                  <a:rPr lang="en-US" sz="2400" dirty="0" smtClean="0">
                    <a:latin typeface="Cambria" panose="02040503050406030204" pitchFamily="18" charset="0"/>
                  </a:rPr>
                  <a:t>D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 – биссектриса прямоугольного треугольника АВС с прямым углом С. Доказать, что точка </a:t>
                </a:r>
                <a:r>
                  <a:rPr lang="en-US" sz="2400" dirty="0" smtClean="0">
                    <a:latin typeface="Cambria" panose="02040503050406030204" pitchFamily="18" charset="0"/>
                  </a:rPr>
                  <a:t>D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 равноудалена от прямых ВС и АВ. (</a:t>
                </a:r>
                <a:r>
                  <a:rPr lang="ru-RU" sz="2400" i="1" dirty="0" smtClean="0">
                    <a:latin typeface="Cambria" panose="02040503050406030204" pitchFamily="18" charset="0"/>
                  </a:rPr>
                  <a:t>из точки </a:t>
                </a:r>
                <a:r>
                  <a:rPr lang="en-US" sz="2400" i="1" dirty="0" smtClean="0">
                    <a:latin typeface="Cambria" panose="02040503050406030204" pitchFamily="18" charset="0"/>
                  </a:rPr>
                  <a:t>D </a:t>
                </a:r>
                <a:r>
                  <a:rPr lang="ru-RU" sz="2400" i="1" dirty="0" smtClean="0">
                    <a:latin typeface="Cambria" panose="02040503050406030204" pitchFamily="18" charset="0"/>
                  </a:rPr>
                  <a:t>проведите перпендикуляр к </a:t>
                </a:r>
                <a:r>
                  <a:rPr lang="en-US" sz="2400" i="1" dirty="0" smtClean="0">
                    <a:latin typeface="Cambria" panose="02040503050406030204" pitchFamily="18" charset="0"/>
                  </a:rPr>
                  <a:t>AB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).</a:t>
                </a:r>
              </a:p>
              <a:p>
                <a:pPr marL="514350" indent="-514350">
                  <a:buAutoNum type="arabicParenR"/>
                </a:pPr>
                <a:endParaRPr lang="ru-RU" sz="2400" dirty="0" smtClean="0">
                  <a:latin typeface="Cambria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ru-RU" sz="2400" dirty="0" smtClean="0">
                    <a:latin typeface="Cambria" panose="02040503050406030204" pitchFamily="18" charset="0"/>
                  </a:rPr>
                  <a:t>На рисунке С</a:t>
                </a:r>
                <a:r>
                  <a:rPr lang="en-US" sz="2400" dirty="0" smtClean="0">
                    <a:latin typeface="Cambria" panose="02040503050406030204" pitchFamily="18" charset="0"/>
                  </a:rPr>
                  <a:t>F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 – биссектриса </a:t>
                </a:r>
              </a:p>
              <a:p>
                <a:r>
                  <a:rPr lang="ru-RU" sz="2400" dirty="0">
                    <a:latin typeface="Cambria" panose="02040503050406030204" pitchFamily="18" charset="0"/>
                  </a:rPr>
                  <a:t> 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     ∆С</a:t>
                </a:r>
                <a:r>
                  <a:rPr lang="en-US" sz="2400" dirty="0" smtClean="0">
                    <a:latin typeface="Cambria" panose="02040503050406030204" pitchFamily="18" charset="0"/>
                  </a:rPr>
                  <a:t>D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Е, </a:t>
                </a:r>
                <a:r>
                  <a:rPr lang="en-US" sz="2400" dirty="0" smtClean="0">
                    <a:latin typeface="Cambria" panose="02040503050406030204" pitchFamily="18" charset="0"/>
                  </a:rPr>
                  <a:t>DH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 – высота,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400" dirty="0" smtClean="0">
                    <a:latin typeface="Cambria" panose="02040503050406030204" pitchFamily="18" charset="0"/>
                  </a:rPr>
                  <a:t>С = 60°, </a:t>
                </a:r>
              </a:p>
              <a:p>
                <a:r>
                  <a:rPr lang="ru-RU" sz="2400" dirty="0">
                    <a:latin typeface="Cambria" panose="02040503050406030204" pitchFamily="18" charset="0"/>
                  </a:rPr>
                  <a:t> 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      СО = 12 см. Найти расстояние </a:t>
                </a:r>
              </a:p>
              <a:p>
                <a:r>
                  <a:rPr lang="ru-RU" sz="2400" dirty="0">
                    <a:latin typeface="Cambria" panose="02040503050406030204" pitchFamily="18" charset="0"/>
                  </a:rPr>
                  <a:t> 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      от точки О до прямых СЕ и С</a:t>
                </a:r>
                <a:r>
                  <a:rPr lang="en-US" sz="2400" dirty="0" smtClean="0">
                    <a:latin typeface="Cambria" panose="02040503050406030204" pitchFamily="18" charset="0"/>
                  </a:rPr>
                  <a:t>D</a:t>
                </a:r>
                <a:r>
                  <a:rPr lang="ru-RU" sz="2400" dirty="0" smtClean="0">
                    <a:latin typeface="Cambria" panose="02040503050406030204" pitchFamily="18" charset="0"/>
                  </a:rPr>
                  <a:t>.</a:t>
                </a:r>
                <a:endParaRPr lang="ru-RU" sz="2400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09" y="1824830"/>
                <a:ext cx="8010659" cy="4524315"/>
              </a:xfrm>
              <a:prstGeom prst="rect">
                <a:avLst/>
              </a:prstGeom>
              <a:blipFill rotWithShape="1">
                <a:blip r:embed="rId2"/>
                <a:stretch>
                  <a:fillRect l="-1065" t="-1077" b="-2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659" y="1946044"/>
            <a:ext cx="1369054" cy="1142704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339" t="9956" r="1005" b="39073"/>
          <a:stretch/>
        </p:blipFill>
        <p:spPr bwMode="auto">
          <a:xfrm>
            <a:off x="5548086" y="4151587"/>
            <a:ext cx="3286824" cy="2333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82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5443" y="384219"/>
            <a:ext cx="25346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Задание:</a:t>
            </a:r>
            <a:endParaRPr lang="ru-RU" sz="4400" b="1" i="1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8507" y="1760725"/>
            <a:ext cx="54091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Изучить материал п.39 на стр. 81 – 83, выучить правила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Решить № 271, 272.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98" y="1584100"/>
            <a:ext cx="2502785" cy="262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14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6e5c0df7522d46eb05cce83429eecf5454242e1"/>
</p:tagLst>
</file>

<file path=ppt/theme/theme1.xml><?xml version="1.0" encoding="utf-8"?>
<a:theme xmlns:a="http://schemas.openxmlformats.org/drawingml/2006/main" name="Тема24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Тема24" id="{86ABD074-897A-42C4-9436-B9B05592E4FA}" vid="{EB2EF3B2-8D33-446F-A82C-2913144298A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Тема24</Template>
  <TotalTime>583</TotalTime>
  <Words>431</Words>
  <Application>Microsoft Office PowerPoint</Application>
  <PresentationFormat>Экран (4:3)</PresentationFormat>
  <Paragraphs>74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Тема24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Кабинет317</dc:creator>
  <cp:lastModifiedBy>130</cp:lastModifiedBy>
  <cp:revision>25</cp:revision>
  <dcterms:created xsi:type="dcterms:W3CDTF">2019-03-30T14:46:04Z</dcterms:created>
  <dcterms:modified xsi:type="dcterms:W3CDTF">2025-02-06T06:59:26Z</dcterms:modified>
</cp:coreProperties>
</file>