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2"/>
    <p:sldMasterId id="2147483674" r:id="rId3"/>
  </p:sldMasterIdLst>
  <p:notesMasterIdLst>
    <p:notesMasterId r:id="rId22"/>
  </p:notesMasterIdLst>
  <p:handoutMasterIdLst>
    <p:handoutMasterId r:id="rId23"/>
  </p:handoutMasterIdLst>
  <p:sldIdLst>
    <p:sldId id="256" r:id="rId4"/>
    <p:sldId id="257" r:id="rId5"/>
    <p:sldId id="266" r:id="rId6"/>
    <p:sldId id="258" r:id="rId7"/>
    <p:sldId id="267" r:id="rId8"/>
    <p:sldId id="261" r:id="rId9"/>
    <p:sldId id="262" r:id="rId10"/>
    <p:sldId id="259" r:id="rId11"/>
    <p:sldId id="260" r:id="rId12"/>
    <p:sldId id="270" r:id="rId13"/>
    <p:sldId id="276" r:id="rId14"/>
    <p:sldId id="264" r:id="rId15"/>
    <p:sldId id="268" r:id="rId16"/>
    <p:sldId id="269" r:id="rId17"/>
    <p:sldId id="271" r:id="rId18"/>
    <p:sldId id="274" r:id="rId19"/>
    <p:sldId id="278" r:id="rId20"/>
    <p:sldId id="279" r:id="rId21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sng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sng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sng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sng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sng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sng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sng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sng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sng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75"/>
    <a:srgbClr val="FFFFFF"/>
    <a:srgbClr val="FFDC79"/>
    <a:srgbClr val="DCDCDC"/>
    <a:srgbClr val="99FFCC"/>
    <a:srgbClr val="FFDBFF"/>
    <a:srgbClr val="0000FF"/>
    <a:srgbClr val="A5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26"/>
    <p:restoredTop sz="94581"/>
  </p:normalViewPr>
  <p:slideViewPr>
    <p:cSldViewPr showGuides="1">
      <p:cViewPr varScale="1">
        <p:scale>
          <a:sx n="69" d="100"/>
          <a:sy n="69" d="100"/>
        </p:scale>
        <p:origin x="-1422" y="-90"/>
      </p:cViewPr>
      <p:guideLst>
        <p:guide orient="horz" pos="2160"/>
        <p:guide pos="28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kumimoji="1" sz="1200" u="none"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kumimoji="1" sz="1200" u="none">
                <a:latin typeface="Times New Roman" panose="02020603050405020304" pitchFamily="18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kumimoji="1" sz="1200" u="none"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/>
          <a:lstStyle/>
          <a:p>
            <a:pPr lvl="0" algn="r" eaLnBrk="1" hangingPunct="1"/>
            <a:fld id="{9A0DB2DC-4C9A-4742-B13C-FB6460FD3503}" type="slidenum">
              <a:rPr lang="ru-RU" altLang="x-none" sz="1200" u="none" dirty="0">
                <a:latin typeface="Times New Roman" panose="02020603050405020304" pitchFamily="18" charset="0"/>
              </a:rPr>
              <a:t>‹#›</a:t>
            </a:fld>
            <a:endParaRPr lang="ru-RU" altLang="x-none" sz="1200" u="none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4684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kumimoji="1" sz="1200" u="none"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435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kumimoji="1" sz="1200" u="none">
                <a:latin typeface="Times New Roman" panose="02020603050405020304" pitchFamily="18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0484" name="Rectangle 1028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8437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Образец текста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Второй уровень</a:t>
            </a:r>
          </a:p>
          <a:p>
            <a:pPr marL="914400" marR="0" lvl="2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Третий уровень</a:t>
            </a:r>
          </a:p>
          <a:p>
            <a:pPr marL="1371600" marR="0" lvl="3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Четвертый уровень</a:t>
            </a:r>
          </a:p>
          <a:p>
            <a:pPr marL="1828800" marR="0" lvl="4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Пятый уровень</a:t>
            </a:r>
          </a:p>
        </p:txBody>
      </p:sp>
      <p:sp>
        <p:nvSpPr>
          <p:cNvPr id="18438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kumimoji="1" sz="1200" u="none"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439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/>
          <a:lstStyle/>
          <a:p>
            <a:pPr lvl="0" algn="r" eaLnBrk="1" hangingPunct="1"/>
            <a:fld id="{9A0DB2DC-4C9A-4742-B13C-FB6460FD3503}" type="slidenum">
              <a:rPr lang="ru-RU" altLang="x-none" sz="1200" u="none" dirty="0">
                <a:latin typeface="Times New Roman" panose="02020603050405020304" pitchFamily="18" charset="0"/>
              </a:rPr>
              <a:t>‹#›</a:t>
            </a:fld>
            <a:endParaRPr lang="ru-RU" altLang="x-none" sz="1200" u="none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27345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031"/>
          <p:cNvSpPr txBox="1">
            <a:spLocks noGrp="1"/>
          </p:cNvSpPr>
          <p:nvPr>
            <p:ph type="sldNum" sz="quarter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x-none" sz="1200" u="none" dirty="0">
                <a:latin typeface="Times New Roman" panose="02020603050405020304" pitchFamily="18" charset="0"/>
              </a:rPr>
              <a:t>1</a:t>
            </a:fld>
            <a:endParaRPr lang="ru-RU" altLang="x-none" sz="1200" u="none" dirty="0">
              <a:latin typeface="Times New Roman" panose="02020603050405020304" pitchFamily="18" charset="0"/>
            </a:endParaRPr>
          </a:p>
        </p:txBody>
      </p:sp>
      <p:sp>
        <p:nvSpPr>
          <p:cNvPr id="21507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1508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lang="ru-RU" altLang="x-none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31"/>
          <p:cNvSpPr txBox="1">
            <a:spLocks noGrp="1"/>
          </p:cNvSpPr>
          <p:nvPr>
            <p:ph type="sldNum" sz="quarter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x-none" sz="1200" u="none" dirty="0">
                <a:latin typeface="Times New Roman" panose="02020603050405020304" pitchFamily="18" charset="0"/>
              </a:rPr>
              <a:t>2</a:t>
            </a:fld>
            <a:endParaRPr lang="ru-RU" altLang="x-none" sz="1200" u="none" dirty="0">
              <a:latin typeface="Times New Roman" panose="02020603050405020304" pitchFamily="18" charset="0"/>
            </a:endParaRPr>
          </a:p>
        </p:txBody>
      </p:sp>
      <p:sp>
        <p:nvSpPr>
          <p:cNvPr id="22531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2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lang="ru-RU" altLang="x-none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31"/>
          <p:cNvSpPr txBox="1">
            <a:spLocks noGrp="1"/>
          </p:cNvSpPr>
          <p:nvPr>
            <p:ph type="sldNum" sz="quarter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x-none" sz="1200" u="none" dirty="0">
                <a:latin typeface="Times New Roman" panose="02020603050405020304" pitchFamily="18" charset="0"/>
              </a:rPr>
              <a:t>4</a:t>
            </a:fld>
            <a:endParaRPr lang="ru-RU" altLang="x-none" sz="1200" u="none" dirty="0">
              <a:latin typeface="Times New Roman" panose="02020603050405020304" pitchFamily="18" charset="0"/>
            </a:endParaRPr>
          </a:p>
        </p:txBody>
      </p:sp>
      <p:sp>
        <p:nvSpPr>
          <p:cNvPr id="23555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6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lang="ru-RU" altLang="x-none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31"/>
          <p:cNvSpPr txBox="1">
            <a:spLocks noGrp="1"/>
          </p:cNvSpPr>
          <p:nvPr>
            <p:ph type="sldNum" sz="quarter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x-none" sz="1200" u="none" dirty="0">
                <a:latin typeface="Times New Roman" panose="02020603050405020304" pitchFamily="18" charset="0"/>
              </a:rPr>
              <a:t>6</a:t>
            </a:fld>
            <a:endParaRPr lang="ru-RU" altLang="x-none" sz="1200" u="none" dirty="0">
              <a:latin typeface="Times New Roman" panose="02020603050405020304" pitchFamily="18" charset="0"/>
            </a:endParaRPr>
          </a:p>
        </p:txBody>
      </p:sp>
      <p:sp>
        <p:nvSpPr>
          <p:cNvPr id="24579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4580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lang="ru-RU" altLang="x-none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31"/>
          <p:cNvSpPr txBox="1">
            <a:spLocks noGrp="1"/>
          </p:cNvSpPr>
          <p:nvPr>
            <p:ph type="sldNum" sz="quarter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x-none" sz="1200" u="none" dirty="0">
                <a:latin typeface="Times New Roman" panose="02020603050405020304" pitchFamily="18" charset="0"/>
              </a:rPr>
              <a:t>7</a:t>
            </a:fld>
            <a:endParaRPr lang="ru-RU" altLang="x-none" sz="1200" u="none" dirty="0">
              <a:latin typeface="Times New Roman" panose="02020603050405020304" pitchFamily="18" charset="0"/>
            </a:endParaRPr>
          </a:p>
        </p:txBody>
      </p:sp>
      <p:sp>
        <p:nvSpPr>
          <p:cNvPr id="25603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5604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lang="ru-RU" altLang="x-none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031"/>
          <p:cNvSpPr txBox="1">
            <a:spLocks noGrp="1"/>
          </p:cNvSpPr>
          <p:nvPr>
            <p:ph type="sldNum" sz="quarter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x-none" sz="1200" u="none" dirty="0">
                <a:latin typeface="Times New Roman" panose="02020603050405020304" pitchFamily="18" charset="0"/>
              </a:rPr>
              <a:t>8</a:t>
            </a:fld>
            <a:endParaRPr lang="ru-RU" altLang="x-none" sz="1200" u="none" dirty="0">
              <a:latin typeface="Times New Roman" panose="02020603050405020304" pitchFamily="18" charset="0"/>
            </a:endParaRPr>
          </a:p>
        </p:txBody>
      </p:sp>
      <p:sp>
        <p:nvSpPr>
          <p:cNvPr id="26627" name="Rectangle 1026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6628" name="Rectangle 1027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lang="ru-RU" altLang="x-none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31"/>
          <p:cNvSpPr txBox="1">
            <a:spLocks noGrp="1"/>
          </p:cNvSpPr>
          <p:nvPr>
            <p:ph type="sldNum" sz="quarter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x-none" sz="1200" u="none" dirty="0">
                <a:latin typeface="Times New Roman" panose="02020603050405020304" pitchFamily="18" charset="0"/>
              </a:rPr>
              <a:t>9</a:t>
            </a:fld>
            <a:endParaRPr lang="ru-RU" altLang="x-none" sz="1200" u="none" dirty="0">
              <a:latin typeface="Times New Roman" panose="02020603050405020304" pitchFamily="18" charset="0"/>
            </a:endParaRPr>
          </a:p>
        </p:txBody>
      </p:sp>
      <p:sp>
        <p:nvSpPr>
          <p:cNvPr id="27651" name="Rectangle 1026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7652" name="Rectangle 1027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lang="ru-RU" altLang="x-none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31"/>
          <p:cNvSpPr txBox="1">
            <a:spLocks noGrp="1"/>
          </p:cNvSpPr>
          <p:nvPr>
            <p:ph type="sldNum" sz="quarter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ru-RU" altLang="x-none" sz="1200" u="none" dirty="0">
                <a:latin typeface="Times New Roman" panose="02020603050405020304" pitchFamily="18" charset="0"/>
              </a:rPr>
              <a:t>12</a:t>
            </a:fld>
            <a:endParaRPr lang="ru-RU" altLang="x-none" sz="1200" u="none" dirty="0">
              <a:latin typeface="Times New Roman" panose="02020603050405020304" pitchFamily="18" charset="0"/>
            </a:endParaRPr>
          </a:p>
        </p:txBody>
      </p:sp>
      <p:sp>
        <p:nvSpPr>
          <p:cNvPr id="28675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8676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lang="ru-RU" altLang="x-none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5"/>
          <p:cNvGrpSpPr/>
          <p:nvPr/>
        </p:nvGrpSpPr>
        <p:grpSpPr>
          <a:xfrm>
            <a:off x="0" y="0"/>
            <a:ext cx="1557338" cy="6878638"/>
            <a:chOff x="0" y="-6"/>
            <a:chExt cx="981" cy="4333"/>
          </a:xfrm>
        </p:grpSpPr>
        <p:sp>
          <p:nvSpPr>
            <p:cNvPr id="38" name="Rectangle 6"/>
            <p:cNvSpPr>
              <a:spLocks noChangeArrowheads="1"/>
            </p:cNvSpPr>
            <p:nvPr/>
          </p:nvSpPr>
          <p:spPr bwMode="auto">
            <a:xfrm>
              <a:off x="453" y="2151"/>
              <a:ext cx="114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" name="Rectangle 7"/>
            <p:cNvSpPr>
              <a:spLocks noChangeArrowheads="1"/>
            </p:cNvSpPr>
            <p:nvPr/>
          </p:nvSpPr>
          <p:spPr bwMode="auto">
            <a:xfrm>
              <a:off x="0" y="2151"/>
              <a:ext cx="221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 wrap="none" lIns="92075" tIns="46038" rIns="92075" bIns="46038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0" name="Rectangle 8"/>
            <p:cNvSpPr>
              <a:spLocks noChangeArrowheads="1"/>
            </p:cNvSpPr>
            <p:nvPr/>
          </p:nvSpPr>
          <p:spPr bwMode="auto">
            <a:xfrm>
              <a:off x="222" y="2151"/>
              <a:ext cx="231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1" name="Rectangle 9"/>
            <p:cNvSpPr>
              <a:spLocks noChangeArrowheads="1"/>
            </p:cNvSpPr>
            <p:nvPr/>
          </p:nvSpPr>
          <p:spPr bwMode="auto">
            <a:xfrm>
              <a:off x="567" y="2160"/>
              <a:ext cx="204" cy="2161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 wrap="none" lIns="92075" tIns="46038" rIns="92075" bIns="46038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2" name="Freeform 10"/>
            <p:cNvSpPr/>
            <p:nvPr/>
          </p:nvSpPr>
          <p:spPr bwMode="auto">
            <a:xfrm>
              <a:off x="222" y="2636"/>
              <a:ext cx="344" cy="647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1"/>
                </a:cxn>
                <a:cxn ang="0">
                  <a:pos x="146" y="366"/>
                </a:cxn>
                <a:cxn ang="0">
                  <a:pos x="50" y="475"/>
                </a:cxn>
                <a:cxn ang="0">
                  <a:pos x="30" y="505"/>
                </a:cxn>
                <a:cxn ang="0">
                  <a:pos x="17" y="535"/>
                </a:cxn>
                <a:cxn ang="0">
                  <a:pos x="10" y="582"/>
                </a:cxn>
                <a:cxn ang="0">
                  <a:pos x="0" y="646"/>
                </a:cxn>
                <a:cxn ang="0">
                  <a:pos x="0" y="365"/>
                </a:cxn>
                <a:cxn ang="0">
                  <a:pos x="5" y="392"/>
                </a:cxn>
                <a:cxn ang="0">
                  <a:pos x="10" y="404"/>
                </a:cxn>
                <a:cxn ang="0">
                  <a:pos x="20" y="410"/>
                </a:cxn>
                <a:cxn ang="0">
                  <a:pos x="30" y="413"/>
                </a:cxn>
                <a:cxn ang="0">
                  <a:pos x="45" y="413"/>
                </a:cxn>
                <a:cxn ang="0">
                  <a:pos x="60" y="407"/>
                </a:cxn>
                <a:cxn ang="0">
                  <a:pos x="257" y="190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7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1"/>
                  </a:lnTo>
                  <a:lnTo>
                    <a:pt x="146" y="366"/>
                  </a:lnTo>
                  <a:lnTo>
                    <a:pt x="50" y="475"/>
                  </a:lnTo>
                  <a:lnTo>
                    <a:pt x="30" y="505"/>
                  </a:lnTo>
                  <a:lnTo>
                    <a:pt x="17" y="535"/>
                  </a:lnTo>
                  <a:lnTo>
                    <a:pt x="10" y="582"/>
                  </a:lnTo>
                  <a:lnTo>
                    <a:pt x="0" y="646"/>
                  </a:lnTo>
                  <a:lnTo>
                    <a:pt x="0" y="365"/>
                  </a:lnTo>
                  <a:lnTo>
                    <a:pt x="5" y="392"/>
                  </a:lnTo>
                  <a:lnTo>
                    <a:pt x="10" y="404"/>
                  </a:lnTo>
                  <a:lnTo>
                    <a:pt x="20" y="410"/>
                  </a:lnTo>
                  <a:lnTo>
                    <a:pt x="30" y="413"/>
                  </a:lnTo>
                  <a:lnTo>
                    <a:pt x="45" y="413"/>
                  </a:lnTo>
                  <a:lnTo>
                    <a:pt x="60" y="407"/>
                  </a:lnTo>
                  <a:lnTo>
                    <a:pt x="257" y="190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3" name="Freeform 11"/>
            <p:cNvSpPr/>
            <p:nvPr/>
          </p:nvSpPr>
          <p:spPr bwMode="auto">
            <a:xfrm>
              <a:off x="222" y="2908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4" name="Freeform 12"/>
            <p:cNvSpPr/>
            <p:nvPr/>
          </p:nvSpPr>
          <p:spPr bwMode="auto">
            <a:xfrm>
              <a:off x="222" y="3165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5" name="Freeform 13"/>
            <p:cNvSpPr/>
            <p:nvPr/>
          </p:nvSpPr>
          <p:spPr bwMode="auto">
            <a:xfrm>
              <a:off x="222" y="3420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6" name="Freeform 14"/>
            <p:cNvSpPr/>
            <p:nvPr/>
          </p:nvSpPr>
          <p:spPr bwMode="auto">
            <a:xfrm>
              <a:off x="222" y="3677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7" name="Freeform 15"/>
            <p:cNvSpPr/>
            <p:nvPr/>
          </p:nvSpPr>
          <p:spPr bwMode="auto">
            <a:xfrm>
              <a:off x="301" y="3932"/>
              <a:ext cx="265" cy="392"/>
            </a:xfrm>
            <a:custGeom>
              <a:avLst/>
              <a:gdLst/>
              <a:ahLst/>
              <a:cxnLst>
                <a:cxn ang="0">
                  <a:pos x="264" y="52"/>
                </a:cxn>
                <a:cxn ang="0">
                  <a:pos x="264" y="194"/>
                </a:cxn>
                <a:cxn ang="0">
                  <a:pos x="256" y="188"/>
                </a:cxn>
                <a:cxn ang="0">
                  <a:pos x="236" y="188"/>
                </a:cxn>
                <a:cxn ang="0">
                  <a:pos x="221" y="194"/>
                </a:cxn>
                <a:cxn ang="0">
                  <a:pos x="205" y="209"/>
                </a:cxn>
                <a:cxn ang="0">
                  <a:pos x="162" y="261"/>
                </a:cxn>
                <a:cxn ang="0">
                  <a:pos x="66" y="366"/>
                </a:cxn>
                <a:cxn ang="0">
                  <a:pos x="45" y="391"/>
                </a:cxn>
                <a:cxn ang="0">
                  <a:pos x="0" y="391"/>
                </a:cxn>
                <a:cxn ang="0">
                  <a:pos x="178" y="190"/>
                </a:cxn>
                <a:cxn ang="0">
                  <a:pos x="218" y="138"/>
                </a:cxn>
                <a:cxn ang="0">
                  <a:pos x="233" y="111"/>
                </a:cxn>
                <a:cxn ang="0">
                  <a:pos x="246" y="84"/>
                </a:cxn>
                <a:cxn ang="0">
                  <a:pos x="256" y="39"/>
                </a:cxn>
                <a:cxn ang="0">
                  <a:pos x="264" y="0"/>
                </a:cxn>
                <a:cxn ang="0">
                  <a:pos x="264" y="117"/>
                </a:cxn>
              </a:cxnLst>
              <a:rect l="0" t="0" r="r" b="b"/>
              <a:pathLst>
                <a:path w="265" h="392">
                  <a:moveTo>
                    <a:pt x="264" y="52"/>
                  </a:moveTo>
                  <a:lnTo>
                    <a:pt x="264" y="194"/>
                  </a:lnTo>
                  <a:lnTo>
                    <a:pt x="256" y="188"/>
                  </a:lnTo>
                  <a:lnTo>
                    <a:pt x="236" y="188"/>
                  </a:lnTo>
                  <a:lnTo>
                    <a:pt x="221" y="194"/>
                  </a:lnTo>
                  <a:lnTo>
                    <a:pt x="205" y="209"/>
                  </a:lnTo>
                  <a:lnTo>
                    <a:pt x="162" y="261"/>
                  </a:lnTo>
                  <a:lnTo>
                    <a:pt x="66" y="366"/>
                  </a:lnTo>
                  <a:lnTo>
                    <a:pt x="45" y="391"/>
                  </a:lnTo>
                  <a:lnTo>
                    <a:pt x="0" y="391"/>
                  </a:lnTo>
                  <a:lnTo>
                    <a:pt x="178" y="190"/>
                  </a:lnTo>
                  <a:lnTo>
                    <a:pt x="218" y="138"/>
                  </a:lnTo>
                  <a:lnTo>
                    <a:pt x="233" y="111"/>
                  </a:lnTo>
                  <a:lnTo>
                    <a:pt x="246" y="84"/>
                  </a:lnTo>
                  <a:lnTo>
                    <a:pt x="256" y="39"/>
                  </a:lnTo>
                  <a:lnTo>
                    <a:pt x="264" y="0"/>
                  </a:lnTo>
                  <a:lnTo>
                    <a:pt x="264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8" name="Freeform 16"/>
            <p:cNvSpPr/>
            <p:nvPr/>
          </p:nvSpPr>
          <p:spPr bwMode="auto">
            <a:xfrm>
              <a:off x="222" y="2366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9" name="Freeform 17"/>
            <p:cNvSpPr/>
            <p:nvPr/>
          </p:nvSpPr>
          <p:spPr bwMode="auto">
            <a:xfrm>
              <a:off x="222" y="2151"/>
              <a:ext cx="346" cy="575"/>
            </a:xfrm>
            <a:custGeom>
              <a:avLst/>
              <a:gdLst/>
              <a:ahLst/>
              <a:cxnLst>
                <a:cxn ang="0">
                  <a:pos x="345" y="0"/>
                </a:cxn>
                <a:cxn ang="0">
                  <a:pos x="343" y="122"/>
                </a:cxn>
                <a:cxn ang="0">
                  <a:pos x="336" y="116"/>
                </a:cxn>
                <a:cxn ang="0">
                  <a:pos x="315" y="116"/>
                </a:cxn>
                <a:cxn ang="0">
                  <a:pos x="300" y="122"/>
                </a:cxn>
                <a:cxn ang="0">
                  <a:pos x="285" y="137"/>
                </a:cxn>
                <a:cxn ang="0">
                  <a:pos x="242" y="188"/>
                </a:cxn>
                <a:cxn ang="0">
                  <a:pos x="146" y="294"/>
                </a:cxn>
                <a:cxn ang="0">
                  <a:pos x="50" y="403"/>
                </a:cxn>
                <a:cxn ang="0">
                  <a:pos x="30" y="433"/>
                </a:cxn>
                <a:cxn ang="0">
                  <a:pos x="17" y="463"/>
                </a:cxn>
                <a:cxn ang="0">
                  <a:pos x="10" y="510"/>
                </a:cxn>
                <a:cxn ang="0">
                  <a:pos x="0" y="574"/>
                </a:cxn>
                <a:cxn ang="0">
                  <a:pos x="0" y="293"/>
                </a:cxn>
                <a:cxn ang="0">
                  <a:pos x="5" y="320"/>
                </a:cxn>
                <a:cxn ang="0">
                  <a:pos x="10" y="332"/>
                </a:cxn>
                <a:cxn ang="0">
                  <a:pos x="20" y="338"/>
                </a:cxn>
                <a:cxn ang="0">
                  <a:pos x="30" y="341"/>
                </a:cxn>
                <a:cxn ang="0">
                  <a:pos x="45" y="341"/>
                </a:cxn>
                <a:cxn ang="0">
                  <a:pos x="60" y="335"/>
                </a:cxn>
                <a:cxn ang="0">
                  <a:pos x="257" y="117"/>
                </a:cxn>
                <a:cxn ang="0">
                  <a:pos x="298" y="66"/>
                </a:cxn>
                <a:cxn ang="0">
                  <a:pos x="313" y="39"/>
                </a:cxn>
                <a:cxn ang="0">
                  <a:pos x="326" y="12"/>
                </a:cxn>
                <a:cxn ang="0">
                  <a:pos x="329" y="0"/>
                </a:cxn>
                <a:cxn ang="0">
                  <a:pos x="345" y="3"/>
                </a:cxn>
                <a:cxn ang="0">
                  <a:pos x="343" y="45"/>
                </a:cxn>
              </a:cxnLst>
              <a:rect l="0" t="0" r="r" b="b"/>
              <a:pathLst>
                <a:path w="346" h="575">
                  <a:moveTo>
                    <a:pt x="345" y="0"/>
                  </a:moveTo>
                  <a:lnTo>
                    <a:pt x="343" y="122"/>
                  </a:lnTo>
                  <a:lnTo>
                    <a:pt x="336" y="116"/>
                  </a:lnTo>
                  <a:lnTo>
                    <a:pt x="315" y="116"/>
                  </a:lnTo>
                  <a:lnTo>
                    <a:pt x="300" y="122"/>
                  </a:lnTo>
                  <a:lnTo>
                    <a:pt x="285" y="137"/>
                  </a:lnTo>
                  <a:lnTo>
                    <a:pt x="242" y="188"/>
                  </a:lnTo>
                  <a:lnTo>
                    <a:pt x="146" y="294"/>
                  </a:lnTo>
                  <a:lnTo>
                    <a:pt x="50" y="403"/>
                  </a:lnTo>
                  <a:lnTo>
                    <a:pt x="30" y="433"/>
                  </a:lnTo>
                  <a:lnTo>
                    <a:pt x="17" y="463"/>
                  </a:lnTo>
                  <a:lnTo>
                    <a:pt x="10" y="510"/>
                  </a:lnTo>
                  <a:lnTo>
                    <a:pt x="0" y="574"/>
                  </a:lnTo>
                  <a:lnTo>
                    <a:pt x="0" y="293"/>
                  </a:lnTo>
                  <a:lnTo>
                    <a:pt x="5" y="320"/>
                  </a:lnTo>
                  <a:lnTo>
                    <a:pt x="10" y="332"/>
                  </a:lnTo>
                  <a:lnTo>
                    <a:pt x="20" y="338"/>
                  </a:lnTo>
                  <a:lnTo>
                    <a:pt x="30" y="341"/>
                  </a:lnTo>
                  <a:lnTo>
                    <a:pt x="45" y="341"/>
                  </a:lnTo>
                  <a:lnTo>
                    <a:pt x="60" y="335"/>
                  </a:lnTo>
                  <a:lnTo>
                    <a:pt x="257" y="117"/>
                  </a:lnTo>
                  <a:lnTo>
                    <a:pt x="298" y="66"/>
                  </a:lnTo>
                  <a:lnTo>
                    <a:pt x="313" y="39"/>
                  </a:lnTo>
                  <a:lnTo>
                    <a:pt x="326" y="12"/>
                  </a:lnTo>
                  <a:lnTo>
                    <a:pt x="329" y="0"/>
                  </a:lnTo>
                  <a:lnTo>
                    <a:pt x="345" y="3"/>
                  </a:lnTo>
                  <a:lnTo>
                    <a:pt x="343" y="45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0" name="Rectangle 18"/>
            <p:cNvSpPr>
              <a:spLocks noChangeArrowheads="1"/>
            </p:cNvSpPr>
            <p:nvPr/>
          </p:nvSpPr>
          <p:spPr bwMode="auto">
            <a:xfrm>
              <a:off x="453" y="-3"/>
              <a:ext cx="114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1" name="Rectangle 19"/>
            <p:cNvSpPr>
              <a:spLocks noChangeArrowheads="1"/>
            </p:cNvSpPr>
            <p:nvPr/>
          </p:nvSpPr>
          <p:spPr bwMode="auto">
            <a:xfrm>
              <a:off x="0" y="-3"/>
              <a:ext cx="221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 wrap="none" lIns="92075" tIns="46038" rIns="92075" bIns="46038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52" name="Rectangle 20"/>
            <p:cNvSpPr>
              <a:spLocks noChangeArrowheads="1"/>
            </p:cNvSpPr>
            <p:nvPr/>
          </p:nvSpPr>
          <p:spPr bwMode="auto">
            <a:xfrm>
              <a:off x="222" y="-3"/>
              <a:ext cx="231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3" name="Rectangle 21"/>
            <p:cNvSpPr>
              <a:spLocks noChangeArrowheads="1"/>
            </p:cNvSpPr>
            <p:nvPr/>
          </p:nvSpPr>
          <p:spPr bwMode="auto">
            <a:xfrm>
              <a:off x="567" y="-3"/>
              <a:ext cx="204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 wrap="none" lIns="92075" tIns="46038" rIns="92075" bIns="46038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54" name="Freeform 22"/>
            <p:cNvSpPr/>
            <p:nvPr/>
          </p:nvSpPr>
          <p:spPr bwMode="auto">
            <a:xfrm>
              <a:off x="222" y="497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5" name="Freeform 23"/>
            <p:cNvSpPr/>
            <p:nvPr/>
          </p:nvSpPr>
          <p:spPr bwMode="auto">
            <a:xfrm>
              <a:off x="222" y="754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6" name="Freeform 24"/>
            <p:cNvSpPr/>
            <p:nvPr/>
          </p:nvSpPr>
          <p:spPr bwMode="auto">
            <a:xfrm>
              <a:off x="222" y="1010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7" name="Freeform 25"/>
            <p:cNvSpPr/>
            <p:nvPr/>
          </p:nvSpPr>
          <p:spPr bwMode="auto">
            <a:xfrm>
              <a:off x="222" y="1266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8" name="Freeform 26"/>
            <p:cNvSpPr/>
            <p:nvPr/>
          </p:nvSpPr>
          <p:spPr bwMode="auto">
            <a:xfrm>
              <a:off x="222" y="1522"/>
              <a:ext cx="344" cy="647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1"/>
                </a:cxn>
                <a:cxn ang="0">
                  <a:pos x="146" y="366"/>
                </a:cxn>
                <a:cxn ang="0">
                  <a:pos x="50" y="475"/>
                </a:cxn>
                <a:cxn ang="0">
                  <a:pos x="30" y="505"/>
                </a:cxn>
                <a:cxn ang="0">
                  <a:pos x="17" y="535"/>
                </a:cxn>
                <a:cxn ang="0">
                  <a:pos x="10" y="582"/>
                </a:cxn>
                <a:cxn ang="0">
                  <a:pos x="0" y="646"/>
                </a:cxn>
                <a:cxn ang="0">
                  <a:pos x="0" y="365"/>
                </a:cxn>
                <a:cxn ang="0">
                  <a:pos x="5" y="392"/>
                </a:cxn>
                <a:cxn ang="0">
                  <a:pos x="10" y="404"/>
                </a:cxn>
                <a:cxn ang="0">
                  <a:pos x="20" y="410"/>
                </a:cxn>
                <a:cxn ang="0">
                  <a:pos x="30" y="413"/>
                </a:cxn>
                <a:cxn ang="0">
                  <a:pos x="45" y="413"/>
                </a:cxn>
                <a:cxn ang="0">
                  <a:pos x="60" y="407"/>
                </a:cxn>
                <a:cxn ang="0">
                  <a:pos x="257" y="190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7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1"/>
                  </a:lnTo>
                  <a:lnTo>
                    <a:pt x="146" y="366"/>
                  </a:lnTo>
                  <a:lnTo>
                    <a:pt x="50" y="475"/>
                  </a:lnTo>
                  <a:lnTo>
                    <a:pt x="30" y="505"/>
                  </a:lnTo>
                  <a:lnTo>
                    <a:pt x="17" y="535"/>
                  </a:lnTo>
                  <a:lnTo>
                    <a:pt x="10" y="582"/>
                  </a:lnTo>
                  <a:lnTo>
                    <a:pt x="0" y="646"/>
                  </a:lnTo>
                  <a:lnTo>
                    <a:pt x="0" y="365"/>
                  </a:lnTo>
                  <a:lnTo>
                    <a:pt x="5" y="392"/>
                  </a:lnTo>
                  <a:lnTo>
                    <a:pt x="10" y="404"/>
                  </a:lnTo>
                  <a:lnTo>
                    <a:pt x="20" y="410"/>
                  </a:lnTo>
                  <a:lnTo>
                    <a:pt x="30" y="413"/>
                  </a:lnTo>
                  <a:lnTo>
                    <a:pt x="45" y="413"/>
                  </a:lnTo>
                  <a:lnTo>
                    <a:pt x="60" y="407"/>
                  </a:lnTo>
                  <a:lnTo>
                    <a:pt x="257" y="190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9" name="Freeform 27"/>
            <p:cNvSpPr/>
            <p:nvPr/>
          </p:nvSpPr>
          <p:spPr bwMode="auto">
            <a:xfrm>
              <a:off x="219" y="4178"/>
              <a:ext cx="349" cy="149"/>
            </a:xfrm>
            <a:custGeom>
              <a:avLst/>
              <a:gdLst/>
              <a:ahLst/>
              <a:cxnLst>
                <a:cxn ang="0">
                  <a:pos x="345" y="52"/>
                </a:cxn>
                <a:cxn ang="0">
                  <a:pos x="348" y="144"/>
                </a:cxn>
                <a:cxn ang="0">
                  <a:pos x="0" y="148"/>
                </a:cxn>
                <a:cxn ang="0">
                  <a:pos x="299" y="143"/>
                </a:cxn>
                <a:cxn ang="0">
                  <a:pos x="315" y="111"/>
                </a:cxn>
                <a:cxn ang="0">
                  <a:pos x="328" y="84"/>
                </a:cxn>
                <a:cxn ang="0">
                  <a:pos x="338" y="39"/>
                </a:cxn>
                <a:cxn ang="0">
                  <a:pos x="345" y="0"/>
                </a:cxn>
                <a:cxn ang="0">
                  <a:pos x="345" y="117"/>
                </a:cxn>
              </a:cxnLst>
              <a:rect l="0" t="0" r="r" b="b"/>
              <a:pathLst>
                <a:path w="349" h="149">
                  <a:moveTo>
                    <a:pt x="345" y="52"/>
                  </a:moveTo>
                  <a:lnTo>
                    <a:pt x="348" y="144"/>
                  </a:lnTo>
                  <a:lnTo>
                    <a:pt x="0" y="148"/>
                  </a:lnTo>
                  <a:lnTo>
                    <a:pt x="299" y="143"/>
                  </a:lnTo>
                  <a:lnTo>
                    <a:pt x="315" y="111"/>
                  </a:lnTo>
                  <a:lnTo>
                    <a:pt x="328" y="84"/>
                  </a:lnTo>
                  <a:lnTo>
                    <a:pt x="338" y="39"/>
                  </a:lnTo>
                  <a:lnTo>
                    <a:pt x="345" y="0"/>
                  </a:lnTo>
                  <a:lnTo>
                    <a:pt x="345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0" name="Freeform 28"/>
            <p:cNvSpPr/>
            <p:nvPr/>
          </p:nvSpPr>
          <p:spPr bwMode="auto">
            <a:xfrm>
              <a:off x="222" y="211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" name="Freeform 29"/>
            <p:cNvSpPr/>
            <p:nvPr/>
          </p:nvSpPr>
          <p:spPr bwMode="auto">
            <a:xfrm>
              <a:off x="222" y="-3"/>
              <a:ext cx="346" cy="574"/>
            </a:xfrm>
            <a:custGeom>
              <a:avLst/>
              <a:gdLst/>
              <a:ahLst/>
              <a:cxnLst>
                <a:cxn ang="0">
                  <a:pos x="345" y="0"/>
                </a:cxn>
                <a:cxn ang="0">
                  <a:pos x="343" y="122"/>
                </a:cxn>
                <a:cxn ang="0">
                  <a:pos x="336" y="116"/>
                </a:cxn>
                <a:cxn ang="0">
                  <a:pos x="315" y="116"/>
                </a:cxn>
                <a:cxn ang="0">
                  <a:pos x="300" y="122"/>
                </a:cxn>
                <a:cxn ang="0">
                  <a:pos x="285" y="137"/>
                </a:cxn>
                <a:cxn ang="0">
                  <a:pos x="242" y="188"/>
                </a:cxn>
                <a:cxn ang="0">
                  <a:pos x="146" y="294"/>
                </a:cxn>
                <a:cxn ang="0">
                  <a:pos x="50" y="402"/>
                </a:cxn>
                <a:cxn ang="0">
                  <a:pos x="30" y="432"/>
                </a:cxn>
                <a:cxn ang="0">
                  <a:pos x="17" y="462"/>
                </a:cxn>
                <a:cxn ang="0">
                  <a:pos x="10" y="509"/>
                </a:cxn>
                <a:cxn ang="0">
                  <a:pos x="0" y="573"/>
                </a:cxn>
                <a:cxn ang="0">
                  <a:pos x="0" y="292"/>
                </a:cxn>
                <a:cxn ang="0">
                  <a:pos x="5" y="319"/>
                </a:cxn>
                <a:cxn ang="0">
                  <a:pos x="10" y="331"/>
                </a:cxn>
                <a:cxn ang="0">
                  <a:pos x="20" y="337"/>
                </a:cxn>
                <a:cxn ang="0">
                  <a:pos x="30" y="340"/>
                </a:cxn>
                <a:cxn ang="0">
                  <a:pos x="45" y="340"/>
                </a:cxn>
                <a:cxn ang="0">
                  <a:pos x="60" y="334"/>
                </a:cxn>
                <a:cxn ang="0">
                  <a:pos x="257" y="117"/>
                </a:cxn>
                <a:cxn ang="0">
                  <a:pos x="298" y="66"/>
                </a:cxn>
                <a:cxn ang="0">
                  <a:pos x="313" y="39"/>
                </a:cxn>
                <a:cxn ang="0">
                  <a:pos x="326" y="12"/>
                </a:cxn>
                <a:cxn ang="0">
                  <a:pos x="329" y="0"/>
                </a:cxn>
                <a:cxn ang="0">
                  <a:pos x="345" y="3"/>
                </a:cxn>
                <a:cxn ang="0">
                  <a:pos x="343" y="45"/>
                </a:cxn>
              </a:cxnLst>
              <a:rect l="0" t="0" r="r" b="b"/>
              <a:pathLst>
                <a:path w="346" h="574">
                  <a:moveTo>
                    <a:pt x="345" y="0"/>
                  </a:moveTo>
                  <a:lnTo>
                    <a:pt x="343" y="122"/>
                  </a:lnTo>
                  <a:lnTo>
                    <a:pt x="336" y="116"/>
                  </a:lnTo>
                  <a:lnTo>
                    <a:pt x="315" y="116"/>
                  </a:lnTo>
                  <a:lnTo>
                    <a:pt x="300" y="122"/>
                  </a:lnTo>
                  <a:lnTo>
                    <a:pt x="285" y="137"/>
                  </a:lnTo>
                  <a:lnTo>
                    <a:pt x="242" y="188"/>
                  </a:lnTo>
                  <a:lnTo>
                    <a:pt x="146" y="294"/>
                  </a:lnTo>
                  <a:lnTo>
                    <a:pt x="50" y="402"/>
                  </a:lnTo>
                  <a:lnTo>
                    <a:pt x="30" y="432"/>
                  </a:lnTo>
                  <a:lnTo>
                    <a:pt x="17" y="462"/>
                  </a:lnTo>
                  <a:lnTo>
                    <a:pt x="10" y="509"/>
                  </a:lnTo>
                  <a:lnTo>
                    <a:pt x="0" y="573"/>
                  </a:lnTo>
                  <a:lnTo>
                    <a:pt x="0" y="292"/>
                  </a:lnTo>
                  <a:lnTo>
                    <a:pt x="5" y="319"/>
                  </a:lnTo>
                  <a:lnTo>
                    <a:pt x="10" y="331"/>
                  </a:lnTo>
                  <a:lnTo>
                    <a:pt x="20" y="337"/>
                  </a:lnTo>
                  <a:lnTo>
                    <a:pt x="30" y="340"/>
                  </a:lnTo>
                  <a:lnTo>
                    <a:pt x="45" y="340"/>
                  </a:lnTo>
                  <a:lnTo>
                    <a:pt x="60" y="334"/>
                  </a:lnTo>
                  <a:lnTo>
                    <a:pt x="257" y="117"/>
                  </a:lnTo>
                  <a:lnTo>
                    <a:pt x="298" y="66"/>
                  </a:lnTo>
                  <a:lnTo>
                    <a:pt x="313" y="39"/>
                  </a:lnTo>
                  <a:lnTo>
                    <a:pt x="326" y="12"/>
                  </a:lnTo>
                  <a:lnTo>
                    <a:pt x="329" y="0"/>
                  </a:lnTo>
                  <a:lnTo>
                    <a:pt x="345" y="3"/>
                  </a:lnTo>
                  <a:lnTo>
                    <a:pt x="343" y="45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" name="Freeform 30"/>
            <p:cNvSpPr/>
            <p:nvPr/>
          </p:nvSpPr>
          <p:spPr bwMode="auto">
            <a:xfrm>
              <a:off x="224" y="-6"/>
              <a:ext cx="154" cy="294"/>
            </a:xfrm>
            <a:custGeom>
              <a:avLst/>
              <a:gdLst/>
              <a:ahLst/>
              <a:cxnLst>
                <a:cxn ang="0">
                  <a:pos x="153" y="3"/>
                </a:cxn>
                <a:cxn ang="0">
                  <a:pos x="50" y="122"/>
                </a:cxn>
                <a:cxn ang="0">
                  <a:pos x="30" y="152"/>
                </a:cxn>
                <a:cxn ang="0">
                  <a:pos x="17" y="182"/>
                </a:cxn>
                <a:cxn ang="0">
                  <a:pos x="10" y="229"/>
                </a:cxn>
                <a:cxn ang="0">
                  <a:pos x="0" y="293"/>
                </a:cxn>
                <a:cxn ang="0">
                  <a:pos x="0" y="12"/>
                </a:cxn>
                <a:cxn ang="0">
                  <a:pos x="5" y="39"/>
                </a:cxn>
                <a:cxn ang="0">
                  <a:pos x="10" y="51"/>
                </a:cxn>
                <a:cxn ang="0">
                  <a:pos x="20" y="57"/>
                </a:cxn>
                <a:cxn ang="0">
                  <a:pos x="30" y="60"/>
                </a:cxn>
                <a:cxn ang="0">
                  <a:pos x="45" y="60"/>
                </a:cxn>
                <a:cxn ang="0">
                  <a:pos x="60" y="54"/>
                </a:cxn>
                <a:cxn ang="0">
                  <a:pos x="110" y="0"/>
                </a:cxn>
              </a:cxnLst>
              <a:rect l="0" t="0" r="r" b="b"/>
              <a:pathLst>
                <a:path w="154" h="294">
                  <a:moveTo>
                    <a:pt x="153" y="3"/>
                  </a:moveTo>
                  <a:lnTo>
                    <a:pt x="50" y="122"/>
                  </a:lnTo>
                  <a:lnTo>
                    <a:pt x="30" y="152"/>
                  </a:lnTo>
                  <a:lnTo>
                    <a:pt x="17" y="182"/>
                  </a:lnTo>
                  <a:lnTo>
                    <a:pt x="10" y="229"/>
                  </a:lnTo>
                  <a:lnTo>
                    <a:pt x="0" y="293"/>
                  </a:lnTo>
                  <a:lnTo>
                    <a:pt x="0" y="12"/>
                  </a:lnTo>
                  <a:lnTo>
                    <a:pt x="5" y="39"/>
                  </a:lnTo>
                  <a:lnTo>
                    <a:pt x="10" y="51"/>
                  </a:lnTo>
                  <a:lnTo>
                    <a:pt x="20" y="57"/>
                  </a:lnTo>
                  <a:lnTo>
                    <a:pt x="30" y="60"/>
                  </a:lnTo>
                  <a:lnTo>
                    <a:pt x="45" y="60"/>
                  </a:lnTo>
                  <a:lnTo>
                    <a:pt x="60" y="54"/>
                  </a:lnTo>
                  <a:lnTo>
                    <a:pt x="110" y="0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3" name="Freeform 31"/>
            <p:cNvSpPr/>
            <p:nvPr/>
          </p:nvSpPr>
          <p:spPr bwMode="auto">
            <a:xfrm>
              <a:off x="222" y="1796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4" name="Rectangle 32"/>
            <p:cNvSpPr>
              <a:spLocks noChangeArrowheads="1"/>
            </p:cNvSpPr>
            <p:nvPr/>
          </p:nvSpPr>
          <p:spPr bwMode="auto">
            <a:xfrm>
              <a:off x="771" y="0"/>
              <a:ext cx="210" cy="4319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5" name="Line 33"/>
            <p:cNvSpPr>
              <a:spLocks noChangeShapeType="1"/>
            </p:cNvSpPr>
            <p:nvPr/>
          </p:nvSpPr>
          <p:spPr bwMode="auto">
            <a:xfrm>
              <a:off x="135" y="0"/>
              <a:ext cx="0" cy="4319"/>
            </a:xfrm>
            <a:prstGeom prst="line">
              <a:avLst/>
            </a:prstGeom>
            <a:noFill/>
            <a:ln w="12700" cap="sq">
              <a:solidFill>
                <a:schemeClr val="accent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6" name="Line 34"/>
            <p:cNvSpPr>
              <a:spLocks noChangeShapeType="1"/>
            </p:cNvSpPr>
            <p:nvPr/>
          </p:nvSpPr>
          <p:spPr bwMode="auto">
            <a:xfrm>
              <a:off x="645" y="0"/>
              <a:ext cx="0" cy="4319"/>
            </a:xfrm>
            <a:prstGeom prst="line">
              <a:avLst/>
            </a:prstGeom>
            <a:noFill/>
            <a:ln w="12700" cap="sq">
              <a:solidFill>
                <a:schemeClr val="accent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5123" name="Group 35"/>
          <p:cNvGrpSpPr/>
          <p:nvPr/>
        </p:nvGrpSpPr>
        <p:grpSpPr>
          <a:xfrm>
            <a:off x="523875" y="1428750"/>
            <a:ext cx="2095500" cy="2095500"/>
            <a:chOff x="330" y="900"/>
            <a:chExt cx="1320" cy="1320"/>
          </a:xfrm>
        </p:grpSpPr>
        <p:sp>
          <p:nvSpPr>
            <p:cNvPr id="68" name="Rectangle 36"/>
            <p:cNvSpPr>
              <a:spLocks noChangeArrowheads="1"/>
            </p:cNvSpPr>
            <p:nvPr/>
          </p:nvSpPr>
          <p:spPr bwMode="auto">
            <a:xfrm>
              <a:off x="975" y="900"/>
              <a:ext cx="675" cy="132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5130" name="Group 37"/>
            <p:cNvGrpSpPr/>
            <p:nvPr/>
          </p:nvGrpSpPr>
          <p:grpSpPr>
            <a:xfrm>
              <a:off x="330" y="1015"/>
              <a:ext cx="1079" cy="1060"/>
              <a:chOff x="330" y="1015"/>
              <a:chExt cx="1079" cy="1060"/>
            </a:xfrm>
          </p:grpSpPr>
          <p:grpSp>
            <p:nvGrpSpPr>
              <p:cNvPr id="5131" name="Group 38"/>
              <p:cNvGrpSpPr/>
              <p:nvPr/>
            </p:nvGrpSpPr>
            <p:grpSpPr>
              <a:xfrm>
                <a:off x="330" y="1015"/>
                <a:ext cx="1079" cy="1060"/>
                <a:chOff x="330" y="1015"/>
                <a:chExt cx="1079" cy="1060"/>
              </a:xfrm>
            </p:grpSpPr>
            <p:grpSp>
              <p:nvGrpSpPr>
                <p:cNvPr id="5139" name="Group 39"/>
                <p:cNvGrpSpPr/>
                <p:nvPr/>
              </p:nvGrpSpPr>
              <p:grpSpPr>
                <a:xfrm>
                  <a:off x="330" y="1015"/>
                  <a:ext cx="1079" cy="1060"/>
                  <a:chOff x="330" y="1015"/>
                  <a:chExt cx="1079" cy="1060"/>
                </a:xfrm>
              </p:grpSpPr>
              <p:sp>
                <p:nvSpPr>
                  <p:cNvPr id="83" name="Rectangle 40"/>
                  <p:cNvSpPr>
                    <a:spLocks noChangeArrowheads="1"/>
                  </p:cNvSpPr>
                  <p:nvPr/>
                </p:nvSpPr>
                <p:spPr bwMode="auto">
                  <a:xfrm>
                    <a:off x="333" y="1910"/>
                    <a:ext cx="1074" cy="16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miter lim="800000"/>
                  </a:ln>
                  <a:effectLst/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ru-RU" sz="1800" b="0" i="0" u="sng" strike="noStrike" kern="1200" cap="none" spc="0" normalizeH="0" baseline="0" noProof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4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333" y="1015"/>
                    <a:ext cx="1074" cy="16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chemeClr val="accent1">
                          <a:gamma/>
                          <a:shade val="46275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5400000" scaled="1"/>
                  </a:gradFill>
                  <a:ln w="9525">
                    <a:noFill/>
                    <a:miter lim="800000"/>
                  </a:ln>
                  <a:effectLst/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ru-RU" sz="1800" b="0" i="0" u="sng" strike="noStrike" kern="1200" cap="none" spc="0" normalizeH="0" baseline="0" noProof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5" name="AutoShape 42"/>
                  <p:cNvSpPr>
                    <a:spLocks noChangeArrowheads="1"/>
                  </p:cNvSpPr>
                  <p:nvPr/>
                </p:nvSpPr>
                <p:spPr bwMode="auto">
                  <a:xfrm rot="5400000" flipV="1">
                    <a:off x="-91" y="1446"/>
                    <a:ext cx="1028" cy="186"/>
                  </a:xfrm>
                  <a:custGeom>
                    <a:avLst/>
                    <a:gdLst>
                      <a:gd name="G0" fmla="+- 2645 0 0"/>
                      <a:gd name="G1" fmla="+- 21600 0 2645"/>
                      <a:gd name="G2" fmla="*/ 2645 1 2"/>
                      <a:gd name="G3" fmla="+- 21600 0 G2"/>
                      <a:gd name="G4" fmla="+/ 2645 21600 2"/>
                      <a:gd name="G5" fmla="+/ G1 0 2"/>
                      <a:gd name="G6" fmla="*/ 21600 21600 2645"/>
                      <a:gd name="G7" fmla="*/ G6 1 2"/>
                      <a:gd name="G8" fmla="+- 21600 0 G7"/>
                      <a:gd name="G9" fmla="*/ 21600 1 2"/>
                      <a:gd name="G10" fmla="+- 2645 0 G9"/>
                      <a:gd name="G11" fmla="?: G10 G8 0"/>
                      <a:gd name="G12" fmla="?: G10 G7 21600"/>
                      <a:gd name="T0" fmla="*/ 20277 w 21600"/>
                      <a:gd name="T1" fmla="*/ 10800 h 21600"/>
                      <a:gd name="T2" fmla="*/ 10800 w 21600"/>
                      <a:gd name="T3" fmla="*/ 21600 h 21600"/>
                      <a:gd name="T4" fmla="*/ 1323 w 21600"/>
                      <a:gd name="T5" fmla="*/ 10800 h 21600"/>
                      <a:gd name="T6" fmla="*/ 10800 w 21600"/>
                      <a:gd name="T7" fmla="*/ 0 h 21600"/>
                      <a:gd name="T8" fmla="*/ 3123 w 21600"/>
                      <a:gd name="T9" fmla="*/ 3123 h 21600"/>
                      <a:gd name="T10" fmla="*/ 18477 w 21600"/>
                      <a:gd name="T11" fmla="*/ 18477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T8" t="T9" r="T10" b="T11"/>
                    <a:pathLst>
                      <a:path w="21600" h="21600">
                        <a:moveTo>
                          <a:pt x="0" y="0"/>
                        </a:moveTo>
                        <a:lnTo>
                          <a:pt x="2645" y="21600"/>
                        </a:lnTo>
                        <a:lnTo>
                          <a:pt x="18955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1">
                          <a:gamma/>
                          <a:shade val="46275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0" scaled="1"/>
                  </a:gradFill>
                  <a:ln w="9525">
                    <a:noFill/>
                    <a:miter lim="800000"/>
                  </a:ln>
                  <a:effectLst/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ru-RU" sz="1800" b="0" i="0" u="sng" strike="noStrike" kern="1200" cap="none" spc="0" normalizeH="0" baseline="0" noProof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6" name="AutoShape 43"/>
                  <p:cNvSpPr>
                    <a:spLocks noChangeArrowheads="1"/>
                  </p:cNvSpPr>
                  <p:nvPr/>
                </p:nvSpPr>
                <p:spPr bwMode="auto">
                  <a:xfrm rot="-5400000" flipH="1" flipV="1">
                    <a:off x="802" y="1436"/>
                    <a:ext cx="1028" cy="186"/>
                  </a:xfrm>
                  <a:custGeom>
                    <a:avLst/>
                    <a:gdLst>
                      <a:gd name="G0" fmla="+- 2645 0 0"/>
                      <a:gd name="G1" fmla="+- 21600 0 2645"/>
                      <a:gd name="G2" fmla="*/ 2645 1 2"/>
                      <a:gd name="G3" fmla="+- 21600 0 G2"/>
                      <a:gd name="G4" fmla="+/ 2645 21600 2"/>
                      <a:gd name="G5" fmla="+/ G1 0 2"/>
                      <a:gd name="G6" fmla="*/ 21600 21600 2645"/>
                      <a:gd name="G7" fmla="*/ G6 1 2"/>
                      <a:gd name="G8" fmla="+- 21600 0 G7"/>
                      <a:gd name="G9" fmla="*/ 21600 1 2"/>
                      <a:gd name="G10" fmla="+- 2645 0 G9"/>
                      <a:gd name="G11" fmla="?: G10 G8 0"/>
                      <a:gd name="G12" fmla="?: G10 G7 21600"/>
                      <a:gd name="T0" fmla="*/ 20277 w 21600"/>
                      <a:gd name="T1" fmla="*/ 10800 h 21600"/>
                      <a:gd name="T2" fmla="*/ 10800 w 21600"/>
                      <a:gd name="T3" fmla="*/ 21600 h 21600"/>
                      <a:gd name="T4" fmla="*/ 1323 w 21600"/>
                      <a:gd name="T5" fmla="*/ 10800 h 21600"/>
                      <a:gd name="T6" fmla="*/ 10800 w 21600"/>
                      <a:gd name="T7" fmla="*/ 0 h 21600"/>
                      <a:gd name="T8" fmla="*/ 3123 w 21600"/>
                      <a:gd name="T9" fmla="*/ 3123 h 21600"/>
                      <a:gd name="T10" fmla="*/ 18477 w 21600"/>
                      <a:gd name="T11" fmla="*/ 18477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T8" t="T9" r="T10" b="T11"/>
                    <a:pathLst>
                      <a:path w="21600" h="21600">
                        <a:moveTo>
                          <a:pt x="0" y="0"/>
                        </a:moveTo>
                        <a:lnTo>
                          <a:pt x="2645" y="21600"/>
                        </a:lnTo>
                        <a:lnTo>
                          <a:pt x="18955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0" scaled="1"/>
                  </a:gradFill>
                  <a:ln w="9525">
                    <a:noFill/>
                    <a:miter lim="800000"/>
                  </a:ln>
                  <a:effectLst/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ru-RU" sz="1800" b="0" i="0" u="sng" strike="noStrike" kern="1200" cap="none" spc="0" normalizeH="0" baseline="0" noProof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79" name="Rectangle 44"/>
                <p:cNvSpPr>
                  <a:spLocks noChangeArrowheads="1"/>
                </p:cNvSpPr>
                <p:nvPr/>
              </p:nvSpPr>
              <p:spPr bwMode="auto">
                <a:xfrm>
                  <a:off x="433" y="1111"/>
                  <a:ext cx="874" cy="868"/>
                </a:xfrm>
                <a:prstGeom prst="rect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miter lim="800000"/>
                </a:ln>
                <a:effectLst/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ru-RU" sz="1800" b="0" i="0" u="sng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80" name="Oval 45"/>
                <p:cNvSpPr>
                  <a:spLocks noChangeArrowheads="1"/>
                </p:cNvSpPr>
                <p:nvPr/>
              </p:nvSpPr>
              <p:spPr bwMode="auto">
                <a:xfrm>
                  <a:off x="484" y="1170"/>
                  <a:ext cx="772" cy="750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9525">
                  <a:noFill/>
                  <a:round/>
                </a:ln>
                <a:effectLst/>
              </p:spPr>
              <p:txBody>
                <a:bodyPr wrap="none" lIns="92075" tIns="46038" rIns="92075" bIns="46038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ru-RU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81" name="Oval 46"/>
                <p:cNvSpPr>
                  <a:spLocks noChangeArrowheads="1"/>
                </p:cNvSpPr>
                <p:nvPr/>
              </p:nvSpPr>
              <p:spPr bwMode="auto">
                <a:xfrm>
                  <a:off x="559" y="1241"/>
                  <a:ext cx="622" cy="608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0" scaled="1"/>
                </a:gradFill>
                <a:ln w="9525">
                  <a:noFill/>
                  <a:round/>
                </a:ln>
                <a:effectLst/>
              </p:spPr>
              <p:txBody>
                <a:bodyPr wrap="none" lIns="92075" tIns="46038" rIns="92075" bIns="46038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ru-RU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82" name="Oval 47"/>
                <p:cNvSpPr>
                  <a:spLocks noChangeArrowheads="1"/>
                </p:cNvSpPr>
                <p:nvPr/>
              </p:nvSpPr>
              <p:spPr bwMode="auto">
                <a:xfrm>
                  <a:off x="624" y="1303"/>
                  <a:ext cx="492" cy="48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9525">
                  <a:noFill/>
                  <a:round/>
                </a:ln>
                <a:effectLst/>
              </p:spPr>
              <p:txBody>
                <a:bodyPr wrap="none" lIns="92075" tIns="46038" rIns="92075" bIns="46038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ru-RU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132" name="Group 48"/>
              <p:cNvGrpSpPr/>
              <p:nvPr/>
            </p:nvGrpSpPr>
            <p:grpSpPr>
              <a:xfrm>
                <a:off x="634" y="1345"/>
                <a:ext cx="447" cy="402"/>
                <a:chOff x="634" y="1345"/>
                <a:chExt cx="447" cy="402"/>
              </a:xfrm>
            </p:grpSpPr>
            <p:sp>
              <p:nvSpPr>
                <p:cNvPr id="72" name="Arc 49"/>
                <p:cNvSpPr/>
                <p:nvPr/>
              </p:nvSpPr>
              <p:spPr bwMode="auto">
                <a:xfrm>
                  <a:off x="856" y="1409"/>
                  <a:ext cx="34" cy="288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43200"/>
                    <a:gd name="T2" fmla="*/ 0 w 21600"/>
                    <a:gd name="T3" fmla="*/ 43200 h 43200"/>
                    <a:gd name="T4" fmla="*/ 0 w 21600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432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33529"/>
                        <a:pt x="11929" y="43199"/>
                        <a:pt x="0" y="43200"/>
                      </a:cubicBezTo>
                    </a:path>
                    <a:path w="21600" h="432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33529"/>
                        <a:pt x="11929" y="43199"/>
                        <a:pt x="0" y="432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9525">
                  <a:noFill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ru-RU" sz="1800" b="0" i="0" u="sng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73" name="Arc 50"/>
                <p:cNvSpPr/>
                <p:nvPr/>
              </p:nvSpPr>
              <p:spPr bwMode="auto">
                <a:xfrm>
                  <a:off x="827" y="1409"/>
                  <a:ext cx="34" cy="288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21600 w 21600"/>
                    <a:gd name="T1" fmla="*/ 43200 h 43200"/>
                    <a:gd name="T2" fmla="*/ 21600 w 21600"/>
                    <a:gd name="T3" fmla="*/ 0 h 43200"/>
                    <a:gd name="T4" fmla="*/ 21600 w 21600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43200" fill="none" extrusionOk="0">
                      <a:moveTo>
                        <a:pt x="21600" y="43200"/>
                      </a:move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-1" y="9670"/>
                        <a:pt x="9670" y="0"/>
                        <a:pt x="21599" y="0"/>
                      </a:cubicBezTo>
                    </a:path>
                    <a:path w="21600" h="43200" stroke="0" extrusionOk="0">
                      <a:moveTo>
                        <a:pt x="21600" y="43200"/>
                      </a:move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-1" y="9670"/>
                        <a:pt x="9670" y="0"/>
                        <a:pt x="21599" y="0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0" scaled="1"/>
                </a:gradFill>
                <a:ln w="9525">
                  <a:noFill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ru-RU" sz="1800" b="0" i="0" u="sng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AutoShape 51"/>
                <p:cNvSpPr>
                  <a:spLocks noChangeArrowheads="1"/>
                </p:cNvSpPr>
                <p:nvPr/>
              </p:nvSpPr>
              <p:spPr bwMode="auto">
                <a:xfrm>
                  <a:off x="798" y="1694"/>
                  <a:ext cx="122" cy="53"/>
                </a:xfrm>
                <a:prstGeom prst="roundRect">
                  <a:avLst>
                    <a:gd name="adj" fmla="val 49995"/>
                  </a:avLst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9525">
                  <a:noFill/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ru-RU" sz="1800" b="0" i="0" u="sng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Freeform 52"/>
                <p:cNvSpPr/>
                <p:nvPr/>
              </p:nvSpPr>
              <p:spPr bwMode="auto">
                <a:xfrm>
                  <a:off x="634" y="1467"/>
                  <a:ext cx="221" cy="230"/>
                </a:xfrm>
                <a:custGeom>
                  <a:avLst/>
                  <a:gdLst/>
                  <a:ahLst/>
                  <a:cxnLst>
                    <a:cxn ang="0">
                      <a:pos x="212" y="204"/>
                    </a:cxn>
                    <a:cxn ang="0">
                      <a:pos x="194" y="158"/>
                    </a:cxn>
                    <a:cxn ang="0">
                      <a:pos x="188" y="111"/>
                    </a:cxn>
                    <a:cxn ang="0">
                      <a:pos x="183" y="72"/>
                    </a:cxn>
                    <a:cxn ang="0">
                      <a:pos x="178" y="52"/>
                    </a:cxn>
                    <a:cxn ang="0">
                      <a:pos x="169" y="37"/>
                    </a:cxn>
                    <a:cxn ang="0">
                      <a:pos x="157" y="24"/>
                    </a:cxn>
                    <a:cxn ang="0">
                      <a:pos x="143" y="13"/>
                    </a:cxn>
                    <a:cxn ang="0">
                      <a:pos x="124" y="5"/>
                    </a:cxn>
                    <a:cxn ang="0">
                      <a:pos x="100" y="0"/>
                    </a:cxn>
                    <a:cxn ang="0">
                      <a:pos x="76" y="0"/>
                    </a:cxn>
                    <a:cxn ang="0">
                      <a:pos x="54" y="7"/>
                    </a:cxn>
                    <a:cxn ang="0">
                      <a:pos x="35" y="16"/>
                    </a:cxn>
                    <a:cxn ang="0">
                      <a:pos x="18" y="31"/>
                    </a:cxn>
                    <a:cxn ang="0">
                      <a:pos x="5" y="51"/>
                    </a:cxn>
                    <a:cxn ang="0">
                      <a:pos x="0" y="73"/>
                    </a:cxn>
                    <a:cxn ang="0">
                      <a:pos x="3" y="72"/>
                    </a:cxn>
                    <a:cxn ang="0">
                      <a:pos x="15" y="64"/>
                    </a:cxn>
                    <a:cxn ang="0">
                      <a:pos x="35" y="58"/>
                    </a:cxn>
                    <a:cxn ang="0">
                      <a:pos x="56" y="57"/>
                    </a:cxn>
                    <a:cxn ang="0">
                      <a:pos x="74" y="63"/>
                    </a:cxn>
                    <a:cxn ang="0">
                      <a:pos x="87" y="73"/>
                    </a:cxn>
                    <a:cxn ang="0">
                      <a:pos x="93" y="85"/>
                    </a:cxn>
                    <a:cxn ang="0">
                      <a:pos x="96" y="102"/>
                    </a:cxn>
                    <a:cxn ang="0">
                      <a:pos x="100" y="124"/>
                    </a:cxn>
                    <a:cxn ang="0">
                      <a:pos x="106" y="147"/>
                    </a:cxn>
                    <a:cxn ang="0">
                      <a:pos x="116" y="168"/>
                    </a:cxn>
                    <a:cxn ang="0">
                      <a:pos x="131" y="190"/>
                    </a:cxn>
                    <a:cxn ang="0">
                      <a:pos x="150" y="207"/>
                    </a:cxn>
                    <a:cxn ang="0">
                      <a:pos x="172" y="219"/>
                    </a:cxn>
                    <a:cxn ang="0">
                      <a:pos x="194" y="226"/>
                    </a:cxn>
                    <a:cxn ang="0">
                      <a:pos x="220" y="229"/>
                    </a:cxn>
                  </a:cxnLst>
                  <a:rect l="0" t="0" r="r" b="b"/>
                  <a:pathLst>
                    <a:path w="221" h="230">
                      <a:moveTo>
                        <a:pt x="220" y="229"/>
                      </a:moveTo>
                      <a:lnTo>
                        <a:pt x="212" y="204"/>
                      </a:lnTo>
                      <a:lnTo>
                        <a:pt x="202" y="180"/>
                      </a:lnTo>
                      <a:lnTo>
                        <a:pt x="194" y="158"/>
                      </a:lnTo>
                      <a:lnTo>
                        <a:pt x="190" y="136"/>
                      </a:lnTo>
                      <a:lnTo>
                        <a:pt x="188" y="111"/>
                      </a:lnTo>
                      <a:lnTo>
                        <a:pt x="185" y="85"/>
                      </a:lnTo>
                      <a:lnTo>
                        <a:pt x="183" y="72"/>
                      </a:lnTo>
                      <a:lnTo>
                        <a:pt x="181" y="61"/>
                      </a:lnTo>
                      <a:lnTo>
                        <a:pt x="178" y="52"/>
                      </a:lnTo>
                      <a:lnTo>
                        <a:pt x="173" y="43"/>
                      </a:lnTo>
                      <a:lnTo>
                        <a:pt x="169" y="37"/>
                      </a:lnTo>
                      <a:lnTo>
                        <a:pt x="164" y="30"/>
                      </a:lnTo>
                      <a:lnTo>
                        <a:pt x="157" y="24"/>
                      </a:lnTo>
                      <a:lnTo>
                        <a:pt x="150" y="18"/>
                      </a:lnTo>
                      <a:lnTo>
                        <a:pt x="143" y="13"/>
                      </a:lnTo>
                      <a:lnTo>
                        <a:pt x="134" y="9"/>
                      </a:lnTo>
                      <a:lnTo>
                        <a:pt x="124" y="5"/>
                      </a:lnTo>
                      <a:lnTo>
                        <a:pt x="112" y="2"/>
                      </a:lnTo>
                      <a:lnTo>
                        <a:pt x="100" y="0"/>
                      </a:lnTo>
                      <a:lnTo>
                        <a:pt x="88" y="0"/>
                      </a:lnTo>
                      <a:lnTo>
                        <a:pt x="76" y="0"/>
                      </a:lnTo>
                      <a:lnTo>
                        <a:pt x="65" y="2"/>
                      </a:lnTo>
                      <a:lnTo>
                        <a:pt x="54" y="7"/>
                      </a:lnTo>
                      <a:lnTo>
                        <a:pt x="45" y="10"/>
                      </a:lnTo>
                      <a:lnTo>
                        <a:pt x="35" y="16"/>
                      </a:lnTo>
                      <a:lnTo>
                        <a:pt x="25" y="24"/>
                      </a:lnTo>
                      <a:lnTo>
                        <a:pt x="18" y="31"/>
                      </a:lnTo>
                      <a:lnTo>
                        <a:pt x="11" y="41"/>
                      </a:lnTo>
                      <a:lnTo>
                        <a:pt x="5" y="51"/>
                      </a:lnTo>
                      <a:lnTo>
                        <a:pt x="1" y="63"/>
                      </a:lnTo>
                      <a:lnTo>
                        <a:pt x="0" y="73"/>
                      </a:lnTo>
                      <a:lnTo>
                        <a:pt x="0" y="79"/>
                      </a:lnTo>
                      <a:lnTo>
                        <a:pt x="3" y="72"/>
                      </a:lnTo>
                      <a:lnTo>
                        <a:pt x="8" y="67"/>
                      </a:lnTo>
                      <a:lnTo>
                        <a:pt x="15" y="64"/>
                      </a:lnTo>
                      <a:lnTo>
                        <a:pt x="25" y="60"/>
                      </a:lnTo>
                      <a:lnTo>
                        <a:pt x="35" y="58"/>
                      </a:lnTo>
                      <a:lnTo>
                        <a:pt x="46" y="57"/>
                      </a:lnTo>
                      <a:lnTo>
                        <a:pt x="56" y="57"/>
                      </a:lnTo>
                      <a:lnTo>
                        <a:pt x="67" y="60"/>
                      </a:lnTo>
                      <a:lnTo>
                        <a:pt x="74" y="63"/>
                      </a:lnTo>
                      <a:lnTo>
                        <a:pt x="81" y="67"/>
                      </a:lnTo>
                      <a:lnTo>
                        <a:pt x="87" y="73"/>
                      </a:lnTo>
                      <a:lnTo>
                        <a:pt x="91" y="78"/>
                      </a:lnTo>
                      <a:lnTo>
                        <a:pt x="93" y="85"/>
                      </a:lnTo>
                      <a:lnTo>
                        <a:pt x="95" y="92"/>
                      </a:lnTo>
                      <a:lnTo>
                        <a:pt x="96" y="102"/>
                      </a:lnTo>
                      <a:lnTo>
                        <a:pt x="98" y="112"/>
                      </a:lnTo>
                      <a:lnTo>
                        <a:pt x="100" y="124"/>
                      </a:lnTo>
                      <a:lnTo>
                        <a:pt x="103" y="135"/>
                      </a:lnTo>
                      <a:lnTo>
                        <a:pt x="106" y="147"/>
                      </a:lnTo>
                      <a:lnTo>
                        <a:pt x="111" y="158"/>
                      </a:lnTo>
                      <a:lnTo>
                        <a:pt x="116" y="168"/>
                      </a:lnTo>
                      <a:lnTo>
                        <a:pt x="123" y="180"/>
                      </a:lnTo>
                      <a:lnTo>
                        <a:pt x="131" y="190"/>
                      </a:lnTo>
                      <a:lnTo>
                        <a:pt x="140" y="199"/>
                      </a:lnTo>
                      <a:lnTo>
                        <a:pt x="150" y="207"/>
                      </a:lnTo>
                      <a:lnTo>
                        <a:pt x="163" y="215"/>
                      </a:lnTo>
                      <a:lnTo>
                        <a:pt x="172" y="219"/>
                      </a:lnTo>
                      <a:lnTo>
                        <a:pt x="183" y="223"/>
                      </a:lnTo>
                      <a:lnTo>
                        <a:pt x="194" y="226"/>
                      </a:lnTo>
                      <a:lnTo>
                        <a:pt x="207" y="228"/>
                      </a:lnTo>
                      <a:lnTo>
                        <a:pt x="220" y="229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9525">
                  <a:noFill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ru-RU" sz="1800" b="0" i="0" u="sng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Freeform 53"/>
                <p:cNvSpPr/>
                <p:nvPr/>
              </p:nvSpPr>
              <p:spPr bwMode="auto">
                <a:xfrm>
                  <a:off x="859" y="1467"/>
                  <a:ext cx="222" cy="230"/>
                </a:xfrm>
                <a:custGeom>
                  <a:avLst/>
                  <a:gdLst/>
                  <a:ahLst/>
                  <a:cxnLst>
                    <a:cxn ang="0">
                      <a:pos x="7" y="204"/>
                    </a:cxn>
                    <a:cxn ang="0">
                      <a:pos x="25" y="158"/>
                    </a:cxn>
                    <a:cxn ang="0">
                      <a:pos x="31" y="111"/>
                    </a:cxn>
                    <a:cxn ang="0">
                      <a:pos x="36" y="72"/>
                    </a:cxn>
                    <a:cxn ang="0">
                      <a:pos x="41" y="52"/>
                    </a:cxn>
                    <a:cxn ang="0">
                      <a:pos x="50" y="37"/>
                    </a:cxn>
                    <a:cxn ang="0">
                      <a:pos x="62" y="24"/>
                    </a:cxn>
                    <a:cxn ang="0">
                      <a:pos x="77" y="13"/>
                    </a:cxn>
                    <a:cxn ang="0">
                      <a:pos x="96" y="5"/>
                    </a:cxn>
                    <a:cxn ang="0">
                      <a:pos x="120" y="0"/>
                    </a:cxn>
                    <a:cxn ang="0">
                      <a:pos x="143" y="0"/>
                    </a:cxn>
                    <a:cxn ang="0">
                      <a:pos x="165" y="7"/>
                    </a:cxn>
                    <a:cxn ang="0">
                      <a:pos x="184" y="16"/>
                    </a:cxn>
                    <a:cxn ang="0">
                      <a:pos x="201" y="31"/>
                    </a:cxn>
                    <a:cxn ang="0">
                      <a:pos x="215" y="51"/>
                    </a:cxn>
                    <a:cxn ang="0">
                      <a:pos x="221" y="73"/>
                    </a:cxn>
                    <a:cxn ang="0">
                      <a:pos x="217" y="72"/>
                    </a:cxn>
                    <a:cxn ang="0">
                      <a:pos x="205" y="64"/>
                    </a:cxn>
                    <a:cxn ang="0">
                      <a:pos x="184" y="58"/>
                    </a:cxn>
                    <a:cxn ang="0">
                      <a:pos x="164" y="57"/>
                    </a:cxn>
                    <a:cxn ang="0">
                      <a:pos x="145" y="63"/>
                    </a:cxn>
                    <a:cxn ang="0">
                      <a:pos x="132" y="73"/>
                    </a:cxn>
                    <a:cxn ang="0">
                      <a:pos x="127" y="85"/>
                    </a:cxn>
                    <a:cxn ang="0">
                      <a:pos x="123" y="102"/>
                    </a:cxn>
                    <a:cxn ang="0">
                      <a:pos x="120" y="124"/>
                    </a:cxn>
                    <a:cxn ang="0">
                      <a:pos x="113" y="147"/>
                    </a:cxn>
                    <a:cxn ang="0">
                      <a:pos x="104" y="168"/>
                    </a:cxn>
                    <a:cxn ang="0">
                      <a:pos x="89" y="190"/>
                    </a:cxn>
                    <a:cxn ang="0">
                      <a:pos x="69" y="207"/>
                    </a:cxn>
                    <a:cxn ang="0">
                      <a:pos x="47" y="219"/>
                    </a:cxn>
                    <a:cxn ang="0">
                      <a:pos x="25" y="226"/>
                    </a:cxn>
                    <a:cxn ang="0">
                      <a:pos x="0" y="229"/>
                    </a:cxn>
                  </a:cxnLst>
                  <a:rect l="0" t="0" r="r" b="b"/>
                  <a:pathLst>
                    <a:path w="222" h="230">
                      <a:moveTo>
                        <a:pt x="0" y="229"/>
                      </a:moveTo>
                      <a:lnTo>
                        <a:pt x="7" y="204"/>
                      </a:lnTo>
                      <a:lnTo>
                        <a:pt x="17" y="180"/>
                      </a:lnTo>
                      <a:lnTo>
                        <a:pt x="25" y="158"/>
                      </a:lnTo>
                      <a:lnTo>
                        <a:pt x="29" y="136"/>
                      </a:lnTo>
                      <a:lnTo>
                        <a:pt x="31" y="111"/>
                      </a:lnTo>
                      <a:lnTo>
                        <a:pt x="34" y="85"/>
                      </a:lnTo>
                      <a:lnTo>
                        <a:pt x="36" y="72"/>
                      </a:lnTo>
                      <a:lnTo>
                        <a:pt x="38" y="61"/>
                      </a:lnTo>
                      <a:lnTo>
                        <a:pt x="41" y="52"/>
                      </a:lnTo>
                      <a:lnTo>
                        <a:pt x="46" y="43"/>
                      </a:lnTo>
                      <a:lnTo>
                        <a:pt x="50" y="37"/>
                      </a:lnTo>
                      <a:lnTo>
                        <a:pt x="56" y="30"/>
                      </a:lnTo>
                      <a:lnTo>
                        <a:pt x="62" y="24"/>
                      </a:lnTo>
                      <a:lnTo>
                        <a:pt x="69" y="18"/>
                      </a:lnTo>
                      <a:lnTo>
                        <a:pt x="77" y="13"/>
                      </a:lnTo>
                      <a:lnTo>
                        <a:pt x="86" y="9"/>
                      </a:lnTo>
                      <a:lnTo>
                        <a:pt x="96" y="5"/>
                      </a:lnTo>
                      <a:lnTo>
                        <a:pt x="108" y="2"/>
                      </a:lnTo>
                      <a:lnTo>
                        <a:pt x="120" y="0"/>
                      </a:lnTo>
                      <a:lnTo>
                        <a:pt x="132" y="0"/>
                      </a:lnTo>
                      <a:lnTo>
                        <a:pt x="143" y="0"/>
                      </a:lnTo>
                      <a:lnTo>
                        <a:pt x="155" y="2"/>
                      </a:lnTo>
                      <a:lnTo>
                        <a:pt x="165" y="7"/>
                      </a:lnTo>
                      <a:lnTo>
                        <a:pt x="175" y="10"/>
                      </a:lnTo>
                      <a:lnTo>
                        <a:pt x="184" y="16"/>
                      </a:lnTo>
                      <a:lnTo>
                        <a:pt x="195" y="24"/>
                      </a:lnTo>
                      <a:lnTo>
                        <a:pt x="201" y="31"/>
                      </a:lnTo>
                      <a:lnTo>
                        <a:pt x="209" y="41"/>
                      </a:lnTo>
                      <a:lnTo>
                        <a:pt x="215" y="51"/>
                      </a:lnTo>
                      <a:lnTo>
                        <a:pt x="219" y="63"/>
                      </a:lnTo>
                      <a:lnTo>
                        <a:pt x="221" y="73"/>
                      </a:lnTo>
                      <a:lnTo>
                        <a:pt x="220" y="79"/>
                      </a:lnTo>
                      <a:lnTo>
                        <a:pt x="217" y="72"/>
                      </a:lnTo>
                      <a:lnTo>
                        <a:pt x="212" y="67"/>
                      </a:lnTo>
                      <a:lnTo>
                        <a:pt x="205" y="64"/>
                      </a:lnTo>
                      <a:lnTo>
                        <a:pt x="195" y="60"/>
                      </a:lnTo>
                      <a:lnTo>
                        <a:pt x="184" y="58"/>
                      </a:lnTo>
                      <a:lnTo>
                        <a:pt x="174" y="57"/>
                      </a:lnTo>
                      <a:lnTo>
                        <a:pt x="164" y="57"/>
                      </a:lnTo>
                      <a:lnTo>
                        <a:pt x="153" y="60"/>
                      </a:lnTo>
                      <a:lnTo>
                        <a:pt x="145" y="63"/>
                      </a:lnTo>
                      <a:lnTo>
                        <a:pt x="139" y="67"/>
                      </a:lnTo>
                      <a:lnTo>
                        <a:pt x="132" y="73"/>
                      </a:lnTo>
                      <a:lnTo>
                        <a:pt x="129" y="78"/>
                      </a:lnTo>
                      <a:lnTo>
                        <a:pt x="127" y="85"/>
                      </a:lnTo>
                      <a:lnTo>
                        <a:pt x="125" y="92"/>
                      </a:lnTo>
                      <a:lnTo>
                        <a:pt x="123" y="102"/>
                      </a:lnTo>
                      <a:lnTo>
                        <a:pt x="122" y="112"/>
                      </a:lnTo>
                      <a:lnTo>
                        <a:pt x="120" y="124"/>
                      </a:lnTo>
                      <a:lnTo>
                        <a:pt x="117" y="135"/>
                      </a:lnTo>
                      <a:lnTo>
                        <a:pt x="113" y="147"/>
                      </a:lnTo>
                      <a:lnTo>
                        <a:pt x="109" y="158"/>
                      </a:lnTo>
                      <a:lnTo>
                        <a:pt x="104" y="168"/>
                      </a:lnTo>
                      <a:lnTo>
                        <a:pt x="97" y="180"/>
                      </a:lnTo>
                      <a:lnTo>
                        <a:pt x="89" y="190"/>
                      </a:lnTo>
                      <a:lnTo>
                        <a:pt x="79" y="199"/>
                      </a:lnTo>
                      <a:lnTo>
                        <a:pt x="69" y="207"/>
                      </a:lnTo>
                      <a:lnTo>
                        <a:pt x="57" y="215"/>
                      </a:lnTo>
                      <a:lnTo>
                        <a:pt x="47" y="219"/>
                      </a:lnTo>
                      <a:lnTo>
                        <a:pt x="37" y="223"/>
                      </a:lnTo>
                      <a:lnTo>
                        <a:pt x="25" y="226"/>
                      </a:lnTo>
                      <a:lnTo>
                        <a:pt x="12" y="228"/>
                      </a:lnTo>
                      <a:lnTo>
                        <a:pt x="0" y="229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9525">
                  <a:noFill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ru-RU" sz="1800" b="0" i="0" u="sng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77" name="Oval 54"/>
                <p:cNvSpPr>
                  <a:spLocks noChangeArrowheads="1"/>
                </p:cNvSpPr>
                <p:nvPr/>
              </p:nvSpPr>
              <p:spPr bwMode="auto">
                <a:xfrm>
                  <a:off x="829" y="1345"/>
                  <a:ext cx="56" cy="5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9525">
                  <a:noFill/>
                  <a:round/>
                </a:ln>
                <a:effectLst/>
              </p:spPr>
              <p:txBody>
                <a:bodyPr wrap="none" lIns="92075" tIns="46038" rIns="92075" bIns="46038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ru-RU" sz="24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891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2738438" y="1381125"/>
            <a:ext cx="6253162" cy="233362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741613" y="4124325"/>
            <a:ext cx="6249987" cy="1285875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7" name="Rectangle 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2743200" y="5410200"/>
            <a:ext cx="62484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none" lIns="92075" tIns="46038" rIns="92075" bIns="46038" numCol="1" anchor="ctr" anchorCtr="0" compatLnSpc="1"/>
          <a:lstStyle>
            <a:lvl1pPr>
              <a:defRPr sz="3200" b="1"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32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8" name="Rectangle 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324600"/>
            <a:ext cx="28956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2075" tIns="46038" rIns="92075" bIns="46038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9" name="Rectangle 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324600"/>
            <a:ext cx="1905000" cy="457200"/>
          </a:xfrm>
          <a:prstGeom prst="rect">
            <a:avLst/>
          </a:prstGeom>
          <a:noFill/>
          <a:ln>
            <a:miter lim="800000"/>
          </a:ln>
        </p:spPr>
        <p:txBody>
          <a:bodyPr vert="horz" wrap="none" lIns="92075" tIns="46038" rIns="92075" bIns="46038" numCol="1" anchor="ctr" anchorCtr="0" compatLnSpc="1"/>
          <a:lstStyle/>
          <a:p>
            <a:pPr algn="r" eaLnBrk="1" hangingPunct="1"/>
            <a:fld id="{9A0DB2DC-4C9A-4742-B13C-FB6460FD3503}" type="slidenum">
              <a:rPr lang="ru-RU" altLang="x-none" dirty="0">
                <a:latin typeface="Times New Roman" panose="02020603050405020304" pitchFamily="18" charset="0"/>
              </a:rPr>
              <a:t>‹#›</a:t>
            </a:fld>
            <a:endParaRPr lang="ru-RU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/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19938" y="228600"/>
            <a:ext cx="1871662" cy="60102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00188" y="228600"/>
            <a:ext cx="5467350" cy="60102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/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1500188" y="228600"/>
            <a:ext cx="7491412" cy="6010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/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1500188" y="228600"/>
            <a:ext cx="7491412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500188" y="1524000"/>
            <a:ext cx="3668712" cy="22812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321300" y="1524000"/>
            <a:ext cx="3670300" cy="22812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1500188" y="3957638"/>
            <a:ext cx="3668712" cy="22812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321300" y="3957638"/>
            <a:ext cx="3670300" cy="22812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/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/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/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00188" y="1524000"/>
            <a:ext cx="3668712" cy="4714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21300" y="1524000"/>
            <a:ext cx="3670300" cy="4714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/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/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/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/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/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2075" tIns="46038" rIns="92075" bIns="46038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  <a:defRPr/>
            </a:pPr>
            <a:endParaRPr kumimoji="0" lang="ru-RU" sz="32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x-none" dirty="0"/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/>
          <p:nvPr/>
        </p:nvGrpSpPr>
        <p:grpSpPr>
          <a:xfrm>
            <a:off x="0" y="-9525"/>
            <a:ext cx="1557338" cy="6878638"/>
            <a:chOff x="0" y="-6"/>
            <a:chExt cx="981" cy="4333"/>
          </a:xfrm>
        </p:grpSpPr>
        <p:sp>
          <p:nvSpPr>
            <p:cNvPr id="37891" name="Rectangle 3"/>
            <p:cNvSpPr>
              <a:spLocks noChangeArrowheads="1"/>
            </p:cNvSpPr>
            <p:nvPr/>
          </p:nvSpPr>
          <p:spPr bwMode="auto">
            <a:xfrm>
              <a:off x="453" y="2151"/>
              <a:ext cx="114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892" name="Rectangle 4"/>
            <p:cNvSpPr>
              <a:spLocks noChangeArrowheads="1"/>
            </p:cNvSpPr>
            <p:nvPr/>
          </p:nvSpPr>
          <p:spPr bwMode="auto">
            <a:xfrm>
              <a:off x="0" y="2151"/>
              <a:ext cx="221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 wrap="none" lIns="92075" tIns="46038" rIns="92075" bIns="46038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37893" name="Rectangle 5"/>
            <p:cNvSpPr>
              <a:spLocks noChangeArrowheads="1"/>
            </p:cNvSpPr>
            <p:nvPr/>
          </p:nvSpPr>
          <p:spPr bwMode="auto">
            <a:xfrm>
              <a:off x="222" y="2151"/>
              <a:ext cx="231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894" name="Rectangle 6"/>
            <p:cNvSpPr>
              <a:spLocks noChangeArrowheads="1"/>
            </p:cNvSpPr>
            <p:nvPr/>
          </p:nvSpPr>
          <p:spPr bwMode="auto">
            <a:xfrm>
              <a:off x="567" y="2160"/>
              <a:ext cx="204" cy="2161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 wrap="none" lIns="92075" tIns="46038" rIns="92075" bIns="46038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37895" name="Freeform 7"/>
            <p:cNvSpPr/>
            <p:nvPr/>
          </p:nvSpPr>
          <p:spPr bwMode="auto">
            <a:xfrm>
              <a:off x="222" y="2636"/>
              <a:ext cx="344" cy="647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1"/>
                </a:cxn>
                <a:cxn ang="0">
                  <a:pos x="146" y="366"/>
                </a:cxn>
                <a:cxn ang="0">
                  <a:pos x="50" y="475"/>
                </a:cxn>
                <a:cxn ang="0">
                  <a:pos x="30" y="505"/>
                </a:cxn>
                <a:cxn ang="0">
                  <a:pos x="17" y="535"/>
                </a:cxn>
                <a:cxn ang="0">
                  <a:pos x="10" y="582"/>
                </a:cxn>
                <a:cxn ang="0">
                  <a:pos x="0" y="646"/>
                </a:cxn>
                <a:cxn ang="0">
                  <a:pos x="0" y="365"/>
                </a:cxn>
                <a:cxn ang="0">
                  <a:pos x="5" y="392"/>
                </a:cxn>
                <a:cxn ang="0">
                  <a:pos x="10" y="404"/>
                </a:cxn>
                <a:cxn ang="0">
                  <a:pos x="20" y="410"/>
                </a:cxn>
                <a:cxn ang="0">
                  <a:pos x="30" y="413"/>
                </a:cxn>
                <a:cxn ang="0">
                  <a:pos x="45" y="413"/>
                </a:cxn>
                <a:cxn ang="0">
                  <a:pos x="60" y="407"/>
                </a:cxn>
                <a:cxn ang="0">
                  <a:pos x="257" y="190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7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1"/>
                  </a:lnTo>
                  <a:lnTo>
                    <a:pt x="146" y="366"/>
                  </a:lnTo>
                  <a:lnTo>
                    <a:pt x="50" y="475"/>
                  </a:lnTo>
                  <a:lnTo>
                    <a:pt x="30" y="505"/>
                  </a:lnTo>
                  <a:lnTo>
                    <a:pt x="17" y="535"/>
                  </a:lnTo>
                  <a:lnTo>
                    <a:pt x="10" y="582"/>
                  </a:lnTo>
                  <a:lnTo>
                    <a:pt x="0" y="646"/>
                  </a:lnTo>
                  <a:lnTo>
                    <a:pt x="0" y="365"/>
                  </a:lnTo>
                  <a:lnTo>
                    <a:pt x="5" y="392"/>
                  </a:lnTo>
                  <a:lnTo>
                    <a:pt x="10" y="404"/>
                  </a:lnTo>
                  <a:lnTo>
                    <a:pt x="20" y="410"/>
                  </a:lnTo>
                  <a:lnTo>
                    <a:pt x="30" y="413"/>
                  </a:lnTo>
                  <a:lnTo>
                    <a:pt x="45" y="413"/>
                  </a:lnTo>
                  <a:lnTo>
                    <a:pt x="60" y="407"/>
                  </a:lnTo>
                  <a:lnTo>
                    <a:pt x="257" y="190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896" name="Freeform 8"/>
            <p:cNvSpPr/>
            <p:nvPr/>
          </p:nvSpPr>
          <p:spPr bwMode="auto">
            <a:xfrm>
              <a:off x="222" y="2908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897" name="Freeform 9"/>
            <p:cNvSpPr/>
            <p:nvPr/>
          </p:nvSpPr>
          <p:spPr bwMode="auto">
            <a:xfrm>
              <a:off x="222" y="3165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898" name="Freeform 10"/>
            <p:cNvSpPr/>
            <p:nvPr/>
          </p:nvSpPr>
          <p:spPr bwMode="auto">
            <a:xfrm>
              <a:off x="222" y="3420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899" name="Freeform 11"/>
            <p:cNvSpPr/>
            <p:nvPr/>
          </p:nvSpPr>
          <p:spPr bwMode="auto">
            <a:xfrm>
              <a:off x="222" y="3677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900" name="Freeform 12"/>
            <p:cNvSpPr/>
            <p:nvPr/>
          </p:nvSpPr>
          <p:spPr bwMode="auto">
            <a:xfrm>
              <a:off x="301" y="3932"/>
              <a:ext cx="265" cy="392"/>
            </a:xfrm>
            <a:custGeom>
              <a:avLst/>
              <a:gdLst/>
              <a:ahLst/>
              <a:cxnLst>
                <a:cxn ang="0">
                  <a:pos x="264" y="52"/>
                </a:cxn>
                <a:cxn ang="0">
                  <a:pos x="264" y="194"/>
                </a:cxn>
                <a:cxn ang="0">
                  <a:pos x="256" y="188"/>
                </a:cxn>
                <a:cxn ang="0">
                  <a:pos x="236" y="188"/>
                </a:cxn>
                <a:cxn ang="0">
                  <a:pos x="221" y="194"/>
                </a:cxn>
                <a:cxn ang="0">
                  <a:pos x="205" y="209"/>
                </a:cxn>
                <a:cxn ang="0">
                  <a:pos x="162" y="261"/>
                </a:cxn>
                <a:cxn ang="0">
                  <a:pos x="66" y="366"/>
                </a:cxn>
                <a:cxn ang="0">
                  <a:pos x="45" y="391"/>
                </a:cxn>
                <a:cxn ang="0">
                  <a:pos x="0" y="391"/>
                </a:cxn>
                <a:cxn ang="0">
                  <a:pos x="178" y="190"/>
                </a:cxn>
                <a:cxn ang="0">
                  <a:pos x="218" y="138"/>
                </a:cxn>
                <a:cxn ang="0">
                  <a:pos x="233" y="111"/>
                </a:cxn>
                <a:cxn ang="0">
                  <a:pos x="246" y="84"/>
                </a:cxn>
                <a:cxn ang="0">
                  <a:pos x="256" y="39"/>
                </a:cxn>
                <a:cxn ang="0">
                  <a:pos x="264" y="0"/>
                </a:cxn>
                <a:cxn ang="0">
                  <a:pos x="264" y="117"/>
                </a:cxn>
              </a:cxnLst>
              <a:rect l="0" t="0" r="r" b="b"/>
              <a:pathLst>
                <a:path w="265" h="392">
                  <a:moveTo>
                    <a:pt x="264" y="52"/>
                  </a:moveTo>
                  <a:lnTo>
                    <a:pt x="264" y="194"/>
                  </a:lnTo>
                  <a:lnTo>
                    <a:pt x="256" y="188"/>
                  </a:lnTo>
                  <a:lnTo>
                    <a:pt x="236" y="188"/>
                  </a:lnTo>
                  <a:lnTo>
                    <a:pt x="221" y="194"/>
                  </a:lnTo>
                  <a:lnTo>
                    <a:pt x="205" y="209"/>
                  </a:lnTo>
                  <a:lnTo>
                    <a:pt x="162" y="261"/>
                  </a:lnTo>
                  <a:lnTo>
                    <a:pt x="66" y="366"/>
                  </a:lnTo>
                  <a:lnTo>
                    <a:pt x="45" y="391"/>
                  </a:lnTo>
                  <a:lnTo>
                    <a:pt x="0" y="391"/>
                  </a:lnTo>
                  <a:lnTo>
                    <a:pt x="178" y="190"/>
                  </a:lnTo>
                  <a:lnTo>
                    <a:pt x="218" y="138"/>
                  </a:lnTo>
                  <a:lnTo>
                    <a:pt x="233" y="111"/>
                  </a:lnTo>
                  <a:lnTo>
                    <a:pt x="246" y="84"/>
                  </a:lnTo>
                  <a:lnTo>
                    <a:pt x="256" y="39"/>
                  </a:lnTo>
                  <a:lnTo>
                    <a:pt x="264" y="0"/>
                  </a:lnTo>
                  <a:lnTo>
                    <a:pt x="264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901" name="Freeform 13"/>
            <p:cNvSpPr/>
            <p:nvPr/>
          </p:nvSpPr>
          <p:spPr bwMode="auto">
            <a:xfrm>
              <a:off x="222" y="2366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902" name="Freeform 14"/>
            <p:cNvSpPr/>
            <p:nvPr/>
          </p:nvSpPr>
          <p:spPr bwMode="auto">
            <a:xfrm>
              <a:off x="222" y="2151"/>
              <a:ext cx="346" cy="575"/>
            </a:xfrm>
            <a:custGeom>
              <a:avLst/>
              <a:gdLst/>
              <a:ahLst/>
              <a:cxnLst>
                <a:cxn ang="0">
                  <a:pos x="345" y="0"/>
                </a:cxn>
                <a:cxn ang="0">
                  <a:pos x="343" y="122"/>
                </a:cxn>
                <a:cxn ang="0">
                  <a:pos x="336" y="116"/>
                </a:cxn>
                <a:cxn ang="0">
                  <a:pos x="315" y="116"/>
                </a:cxn>
                <a:cxn ang="0">
                  <a:pos x="300" y="122"/>
                </a:cxn>
                <a:cxn ang="0">
                  <a:pos x="285" y="137"/>
                </a:cxn>
                <a:cxn ang="0">
                  <a:pos x="242" y="188"/>
                </a:cxn>
                <a:cxn ang="0">
                  <a:pos x="146" y="294"/>
                </a:cxn>
                <a:cxn ang="0">
                  <a:pos x="50" y="403"/>
                </a:cxn>
                <a:cxn ang="0">
                  <a:pos x="30" y="433"/>
                </a:cxn>
                <a:cxn ang="0">
                  <a:pos x="17" y="463"/>
                </a:cxn>
                <a:cxn ang="0">
                  <a:pos x="10" y="510"/>
                </a:cxn>
                <a:cxn ang="0">
                  <a:pos x="0" y="574"/>
                </a:cxn>
                <a:cxn ang="0">
                  <a:pos x="0" y="293"/>
                </a:cxn>
                <a:cxn ang="0">
                  <a:pos x="5" y="320"/>
                </a:cxn>
                <a:cxn ang="0">
                  <a:pos x="10" y="332"/>
                </a:cxn>
                <a:cxn ang="0">
                  <a:pos x="20" y="338"/>
                </a:cxn>
                <a:cxn ang="0">
                  <a:pos x="30" y="341"/>
                </a:cxn>
                <a:cxn ang="0">
                  <a:pos x="45" y="341"/>
                </a:cxn>
                <a:cxn ang="0">
                  <a:pos x="60" y="335"/>
                </a:cxn>
                <a:cxn ang="0">
                  <a:pos x="257" y="117"/>
                </a:cxn>
                <a:cxn ang="0">
                  <a:pos x="298" y="66"/>
                </a:cxn>
                <a:cxn ang="0">
                  <a:pos x="313" y="39"/>
                </a:cxn>
                <a:cxn ang="0">
                  <a:pos x="326" y="12"/>
                </a:cxn>
                <a:cxn ang="0">
                  <a:pos x="329" y="0"/>
                </a:cxn>
                <a:cxn ang="0">
                  <a:pos x="345" y="3"/>
                </a:cxn>
                <a:cxn ang="0">
                  <a:pos x="343" y="45"/>
                </a:cxn>
              </a:cxnLst>
              <a:rect l="0" t="0" r="r" b="b"/>
              <a:pathLst>
                <a:path w="346" h="575">
                  <a:moveTo>
                    <a:pt x="345" y="0"/>
                  </a:moveTo>
                  <a:lnTo>
                    <a:pt x="343" y="122"/>
                  </a:lnTo>
                  <a:lnTo>
                    <a:pt x="336" y="116"/>
                  </a:lnTo>
                  <a:lnTo>
                    <a:pt x="315" y="116"/>
                  </a:lnTo>
                  <a:lnTo>
                    <a:pt x="300" y="122"/>
                  </a:lnTo>
                  <a:lnTo>
                    <a:pt x="285" y="137"/>
                  </a:lnTo>
                  <a:lnTo>
                    <a:pt x="242" y="188"/>
                  </a:lnTo>
                  <a:lnTo>
                    <a:pt x="146" y="294"/>
                  </a:lnTo>
                  <a:lnTo>
                    <a:pt x="50" y="403"/>
                  </a:lnTo>
                  <a:lnTo>
                    <a:pt x="30" y="433"/>
                  </a:lnTo>
                  <a:lnTo>
                    <a:pt x="17" y="463"/>
                  </a:lnTo>
                  <a:lnTo>
                    <a:pt x="10" y="510"/>
                  </a:lnTo>
                  <a:lnTo>
                    <a:pt x="0" y="574"/>
                  </a:lnTo>
                  <a:lnTo>
                    <a:pt x="0" y="293"/>
                  </a:lnTo>
                  <a:lnTo>
                    <a:pt x="5" y="320"/>
                  </a:lnTo>
                  <a:lnTo>
                    <a:pt x="10" y="332"/>
                  </a:lnTo>
                  <a:lnTo>
                    <a:pt x="20" y="338"/>
                  </a:lnTo>
                  <a:lnTo>
                    <a:pt x="30" y="341"/>
                  </a:lnTo>
                  <a:lnTo>
                    <a:pt x="45" y="341"/>
                  </a:lnTo>
                  <a:lnTo>
                    <a:pt x="60" y="335"/>
                  </a:lnTo>
                  <a:lnTo>
                    <a:pt x="257" y="117"/>
                  </a:lnTo>
                  <a:lnTo>
                    <a:pt x="298" y="66"/>
                  </a:lnTo>
                  <a:lnTo>
                    <a:pt x="313" y="39"/>
                  </a:lnTo>
                  <a:lnTo>
                    <a:pt x="326" y="12"/>
                  </a:lnTo>
                  <a:lnTo>
                    <a:pt x="329" y="0"/>
                  </a:lnTo>
                  <a:lnTo>
                    <a:pt x="345" y="3"/>
                  </a:lnTo>
                  <a:lnTo>
                    <a:pt x="343" y="45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903" name="Rectangle 15"/>
            <p:cNvSpPr>
              <a:spLocks noChangeArrowheads="1"/>
            </p:cNvSpPr>
            <p:nvPr/>
          </p:nvSpPr>
          <p:spPr bwMode="auto">
            <a:xfrm>
              <a:off x="453" y="-3"/>
              <a:ext cx="114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904" name="Rectangle 16"/>
            <p:cNvSpPr>
              <a:spLocks noChangeArrowheads="1"/>
            </p:cNvSpPr>
            <p:nvPr/>
          </p:nvSpPr>
          <p:spPr bwMode="auto">
            <a:xfrm>
              <a:off x="0" y="-3"/>
              <a:ext cx="221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 wrap="none" lIns="92075" tIns="46038" rIns="92075" bIns="46038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37905" name="Rectangle 17"/>
            <p:cNvSpPr>
              <a:spLocks noChangeArrowheads="1"/>
            </p:cNvSpPr>
            <p:nvPr/>
          </p:nvSpPr>
          <p:spPr bwMode="auto">
            <a:xfrm>
              <a:off x="222" y="-3"/>
              <a:ext cx="231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906" name="Rectangle 18"/>
            <p:cNvSpPr>
              <a:spLocks noChangeArrowheads="1"/>
            </p:cNvSpPr>
            <p:nvPr/>
          </p:nvSpPr>
          <p:spPr bwMode="auto">
            <a:xfrm>
              <a:off x="567" y="-3"/>
              <a:ext cx="204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 wrap="none" lIns="92075" tIns="46038" rIns="92075" bIns="46038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37907" name="Freeform 19"/>
            <p:cNvSpPr/>
            <p:nvPr/>
          </p:nvSpPr>
          <p:spPr bwMode="auto">
            <a:xfrm>
              <a:off x="222" y="497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908" name="Freeform 20"/>
            <p:cNvSpPr/>
            <p:nvPr/>
          </p:nvSpPr>
          <p:spPr bwMode="auto">
            <a:xfrm>
              <a:off x="222" y="754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909" name="Freeform 21"/>
            <p:cNvSpPr/>
            <p:nvPr/>
          </p:nvSpPr>
          <p:spPr bwMode="auto">
            <a:xfrm>
              <a:off x="222" y="1010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910" name="Freeform 22"/>
            <p:cNvSpPr/>
            <p:nvPr/>
          </p:nvSpPr>
          <p:spPr bwMode="auto">
            <a:xfrm>
              <a:off x="222" y="1266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911" name="Freeform 23"/>
            <p:cNvSpPr/>
            <p:nvPr/>
          </p:nvSpPr>
          <p:spPr bwMode="auto">
            <a:xfrm>
              <a:off x="222" y="1522"/>
              <a:ext cx="344" cy="647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1"/>
                </a:cxn>
                <a:cxn ang="0">
                  <a:pos x="146" y="366"/>
                </a:cxn>
                <a:cxn ang="0">
                  <a:pos x="50" y="475"/>
                </a:cxn>
                <a:cxn ang="0">
                  <a:pos x="30" y="505"/>
                </a:cxn>
                <a:cxn ang="0">
                  <a:pos x="17" y="535"/>
                </a:cxn>
                <a:cxn ang="0">
                  <a:pos x="10" y="582"/>
                </a:cxn>
                <a:cxn ang="0">
                  <a:pos x="0" y="646"/>
                </a:cxn>
                <a:cxn ang="0">
                  <a:pos x="0" y="365"/>
                </a:cxn>
                <a:cxn ang="0">
                  <a:pos x="5" y="392"/>
                </a:cxn>
                <a:cxn ang="0">
                  <a:pos x="10" y="404"/>
                </a:cxn>
                <a:cxn ang="0">
                  <a:pos x="20" y="410"/>
                </a:cxn>
                <a:cxn ang="0">
                  <a:pos x="30" y="413"/>
                </a:cxn>
                <a:cxn ang="0">
                  <a:pos x="45" y="413"/>
                </a:cxn>
                <a:cxn ang="0">
                  <a:pos x="60" y="407"/>
                </a:cxn>
                <a:cxn ang="0">
                  <a:pos x="257" y="190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7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1"/>
                  </a:lnTo>
                  <a:lnTo>
                    <a:pt x="146" y="366"/>
                  </a:lnTo>
                  <a:lnTo>
                    <a:pt x="50" y="475"/>
                  </a:lnTo>
                  <a:lnTo>
                    <a:pt x="30" y="505"/>
                  </a:lnTo>
                  <a:lnTo>
                    <a:pt x="17" y="535"/>
                  </a:lnTo>
                  <a:lnTo>
                    <a:pt x="10" y="582"/>
                  </a:lnTo>
                  <a:lnTo>
                    <a:pt x="0" y="646"/>
                  </a:lnTo>
                  <a:lnTo>
                    <a:pt x="0" y="365"/>
                  </a:lnTo>
                  <a:lnTo>
                    <a:pt x="5" y="392"/>
                  </a:lnTo>
                  <a:lnTo>
                    <a:pt x="10" y="404"/>
                  </a:lnTo>
                  <a:lnTo>
                    <a:pt x="20" y="410"/>
                  </a:lnTo>
                  <a:lnTo>
                    <a:pt x="30" y="413"/>
                  </a:lnTo>
                  <a:lnTo>
                    <a:pt x="45" y="413"/>
                  </a:lnTo>
                  <a:lnTo>
                    <a:pt x="60" y="407"/>
                  </a:lnTo>
                  <a:lnTo>
                    <a:pt x="257" y="190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912" name="Freeform 24"/>
            <p:cNvSpPr/>
            <p:nvPr/>
          </p:nvSpPr>
          <p:spPr bwMode="auto">
            <a:xfrm>
              <a:off x="219" y="4178"/>
              <a:ext cx="349" cy="149"/>
            </a:xfrm>
            <a:custGeom>
              <a:avLst/>
              <a:gdLst/>
              <a:ahLst/>
              <a:cxnLst>
                <a:cxn ang="0">
                  <a:pos x="345" y="52"/>
                </a:cxn>
                <a:cxn ang="0">
                  <a:pos x="348" y="144"/>
                </a:cxn>
                <a:cxn ang="0">
                  <a:pos x="0" y="148"/>
                </a:cxn>
                <a:cxn ang="0">
                  <a:pos x="299" y="143"/>
                </a:cxn>
                <a:cxn ang="0">
                  <a:pos x="315" y="111"/>
                </a:cxn>
                <a:cxn ang="0">
                  <a:pos x="328" y="84"/>
                </a:cxn>
                <a:cxn ang="0">
                  <a:pos x="338" y="39"/>
                </a:cxn>
                <a:cxn ang="0">
                  <a:pos x="345" y="0"/>
                </a:cxn>
                <a:cxn ang="0">
                  <a:pos x="345" y="117"/>
                </a:cxn>
              </a:cxnLst>
              <a:rect l="0" t="0" r="r" b="b"/>
              <a:pathLst>
                <a:path w="349" h="149">
                  <a:moveTo>
                    <a:pt x="345" y="52"/>
                  </a:moveTo>
                  <a:lnTo>
                    <a:pt x="348" y="144"/>
                  </a:lnTo>
                  <a:lnTo>
                    <a:pt x="0" y="148"/>
                  </a:lnTo>
                  <a:lnTo>
                    <a:pt x="299" y="143"/>
                  </a:lnTo>
                  <a:lnTo>
                    <a:pt x="315" y="111"/>
                  </a:lnTo>
                  <a:lnTo>
                    <a:pt x="328" y="84"/>
                  </a:lnTo>
                  <a:lnTo>
                    <a:pt x="338" y="39"/>
                  </a:lnTo>
                  <a:lnTo>
                    <a:pt x="345" y="0"/>
                  </a:lnTo>
                  <a:lnTo>
                    <a:pt x="345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913" name="Freeform 25"/>
            <p:cNvSpPr/>
            <p:nvPr/>
          </p:nvSpPr>
          <p:spPr bwMode="auto">
            <a:xfrm>
              <a:off x="222" y="211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914" name="Freeform 26"/>
            <p:cNvSpPr/>
            <p:nvPr/>
          </p:nvSpPr>
          <p:spPr bwMode="auto">
            <a:xfrm>
              <a:off x="222" y="-3"/>
              <a:ext cx="346" cy="574"/>
            </a:xfrm>
            <a:custGeom>
              <a:avLst/>
              <a:gdLst/>
              <a:ahLst/>
              <a:cxnLst>
                <a:cxn ang="0">
                  <a:pos x="345" y="0"/>
                </a:cxn>
                <a:cxn ang="0">
                  <a:pos x="343" y="122"/>
                </a:cxn>
                <a:cxn ang="0">
                  <a:pos x="336" y="116"/>
                </a:cxn>
                <a:cxn ang="0">
                  <a:pos x="315" y="116"/>
                </a:cxn>
                <a:cxn ang="0">
                  <a:pos x="300" y="122"/>
                </a:cxn>
                <a:cxn ang="0">
                  <a:pos x="285" y="137"/>
                </a:cxn>
                <a:cxn ang="0">
                  <a:pos x="242" y="188"/>
                </a:cxn>
                <a:cxn ang="0">
                  <a:pos x="146" y="294"/>
                </a:cxn>
                <a:cxn ang="0">
                  <a:pos x="50" y="402"/>
                </a:cxn>
                <a:cxn ang="0">
                  <a:pos x="30" y="432"/>
                </a:cxn>
                <a:cxn ang="0">
                  <a:pos x="17" y="462"/>
                </a:cxn>
                <a:cxn ang="0">
                  <a:pos x="10" y="509"/>
                </a:cxn>
                <a:cxn ang="0">
                  <a:pos x="0" y="573"/>
                </a:cxn>
                <a:cxn ang="0">
                  <a:pos x="0" y="292"/>
                </a:cxn>
                <a:cxn ang="0">
                  <a:pos x="5" y="319"/>
                </a:cxn>
                <a:cxn ang="0">
                  <a:pos x="10" y="331"/>
                </a:cxn>
                <a:cxn ang="0">
                  <a:pos x="20" y="337"/>
                </a:cxn>
                <a:cxn ang="0">
                  <a:pos x="30" y="340"/>
                </a:cxn>
                <a:cxn ang="0">
                  <a:pos x="45" y="340"/>
                </a:cxn>
                <a:cxn ang="0">
                  <a:pos x="60" y="334"/>
                </a:cxn>
                <a:cxn ang="0">
                  <a:pos x="257" y="117"/>
                </a:cxn>
                <a:cxn ang="0">
                  <a:pos x="298" y="66"/>
                </a:cxn>
                <a:cxn ang="0">
                  <a:pos x="313" y="39"/>
                </a:cxn>
                <a:cxn ang="0">
                  <a:pos x="326" y="12"/>
                </a:cxn>
                <a:cxn ang="0">
                  <a:pos x="329" y="0"/>
                </a:cxn>
                <a:cxn ang="0">
                  <a:pos x="345" y="3"/>
                </a:cxn>
                <a:cxn ang="0">
                  <a:pos x="343" y="45"/>
                </a:cxn>
              </a:cxnLst>
              <a:rect l="0" t="0" r="r" b="b"/>
              <a:pathLst>
                <a:path w="346" h="574">
                  <a:moveTo>
                    <a:pt x="345" y="0"/>
                  </a:moveTo>
                  <a:lnTo>
                    <a:pt x="343" y="122"/>
                  </a:lnTo>
                  <a:lnTo>
                    <a:pt x="336" y="116"/>
                  </a:lnTo>
                  <a:lnTo>
                    <a:pt x="315" y="116"/>
                  </a:lnTo>
                  <a:lnTo>
                    <a:pt x="300" y="122"/>
                  </a:lnTo>
                  <a:lnTo>
                    <a:pt x="285" y="137"/>
                  </a:lnTo>
                  <a:lnTo>
                    <a:pt x="242" y="188"/>
                  </a:lnTo>
                  <a:lnTo>
                    <a:pt x="146" y="294"/>
                  </a:lnTo>
                  <a:lnTo>
                    <a:pt x="50" y="402"/>
                  </a:lnTo>
                  <a:lnTo>
                    <a:pt x="30" y="432"/>
                  </a:lnTo>
                  <a:lnTo>
                    <a:pt x="17" y="462"/>
                  </a:lnTo>
                  <a:lnTo>
                    <a:pt x="10" y="509"/>
                  </a:lnTo>
                  <a:lnTo>
                    <a:pt x="0" y="573"/>
                  </a:lnTo>
                  <a:lnTo>
                    <a:pt x="0" y="292"/>
                  </a:lnTo>
                  <a:lnTo>
                    <a:pt x="5" y="319"/>
                  </a:lnTo>
                  <a:lnTo>
                    <a:pt x="10" y="331"/>
                  </a:lnTo>
                  <a:lnTo>
                    <a:pt x="20" y="337"/>
                  </a:lnTo>
                  <a:lnTo>
                    <a:pt x="30" y="340"/>
                  </a:lnTo>
                  <a:lnTo>
                    <a:pt x="45" y="340"/>
                  </a:lnTo>
                  <a:lnTo>
                    <a:pt x="60" y="334"/>
                  </a:lnTo>
                  <a:lnTo>
                    <a:pt x="257" y="117"/>
                  </a:lnTo>
                  <a:lnTo>
                    <a:pt x="298" y="66"/>
                  </a:lnTo>
                  <a:lnTo>
                    <a:pt x="313" y="39"/>
                  </a:lnTo>
                  <a:lnTo>
                    <a:pt x="326" y="12"/>
                  </a:lnTo>
                  <a:lnTo>
                    <a:pt x="329" y="0"/>
                  </a:lnTo>
                  <a:lnTo>
                    <a:pt x="345" y="3"/>
                  </a:lnTo>
                  <a:lnTo>
                    <a:pt x="343" y="45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915" name="Freeform 27"/>
            <p:cNvSpPr/>
            <p:nvPr/>
          </p:nvSpPr>
          <p:spPr bwMode="auto">
            <a:xfrm>
              <a:off x="224" y="-6"/>
              <a:ext cx="154" cy="294"/>
            </a:xfrm>
            <a:custGeom>
              <a:avLst/>
              <a:gdLst/>
              <a:ahLst/>
              <a:cxnLst>
                <a:cxn ang="0">
                  <a:pos x="153" y="3"/>
                </a:cxn>
                <a:cxn ang="0">
                  <a:pos x="50" y="122"/>
                </a:cxn>
                <a:cxn ang="0">
                  <a:pos x="30" y="152"/>
                </a:cxn>
                <a:cxn ang="0">
                  <a:pos x="17" y="182"/>
                </a:cxn>
                <a:cxn ang="0">
                  <a:pos x="10" y="229"/>
                </a:cxn>
                <a:cxn ang="0">
                  <a:pos x="0" y="293"/>
                </a:cxn>
                <a:cxn ang="0">
                  <a:pos x="0" y="12"/>
                </a:cxn>
                <a:cxn ang="0">
                  <a:pos x="5" y="39"/>
                </a:cxn>
                <a:cxn ang="0">
                  <a:pos x="10" y="51"/>
                </a:cxn>
                <a:cxn ang="0">
                  <a:pos x="20" y="57"/>
                </a:cxn>
                <a:cxn ang="0">
                  <a:pos x="30" y="60"/>
                </a:cxn>
                <a:cxn ang="0">
                  <a:pos x="45" y="60"/>
                </a:cxn>
                <a:cxn ang="0">
                  <a:pos x="60" y="54"/>
                </a:cxn>
                <a:cxn ang="0">
                  <a:pos x="110" y="0"/>
                </a:cxn>
              </a:cxnLst>
              <a:rect l="0" t="0" r="r" b="b"/>
              <a:pathLst>
                <a:path w="154" h="294">
                  <a:moveTo>
                    <a:pt x="153" y="3"/>
                  </a:moveTo>
                  <a:lnTo>
                    <a:pt x="50" y="122"/>
                  </a:lnTo>
                  <a:lnTo>
                    <a:pt x="30" y="152"/>
                  </a:lnTo>
                  <a:lnTo>
                    <a:pt x="17" y="182"/>
                  </a:lnTo>
                  <a:lnTo>
                    <a:pt x="10" y="229"/>
                  </a:lnTo>
                  <a:lnTo>
                    <a:pt x="0" y="293"/>
                  </a:lnTo>
                  <a:lnTo>
                    <a:pt x="0" y="12"/>
                  </a:lnTo>
                  <a:lnTo>
                    <a:pt x="5" y="39"/>
                  </a:lnTo>
                  <a:lnTo>
                    <a:pt x="10" y="51"/>
                  </a:lnTo>
                  <a:lnTo>
                    <a:pt x="20" y="57"/>
                  </a:lnTo>
                  <a:lnTo>
                    <a:pt x="30" y="60"/>
                  </a:lnTo>
                  <a:lnTo>
                    <a:pt x="45" y="60"/>
                  </a:lnTo>
                  <a:lnTo>
                    <a:pt x="60" y="54"/>
                  </a:lnTo>
                  <a:lnTo>
                    <a:pt x="110" y="0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916" name="Freeform 28"/>
            <p:cNvSpPr/>
            <p:nvPr/>
          </p:nvSpPr>
          <p:spPr bwMode="auto">
            <a:xfrm>
              <a:off x="222" y="1796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917" name="Rectangle 29"/>
            <p:cNvSpPr>
              <a:spLocks noChangeArrowheads="1"/>
            </p:cNvSpPr>
            <p:nvPr/>
          </p:nvSpPr>
          <p:spPr bwMode="auto">
            <a:xfrm>
              <a:off x="771" y="0"/>
              <a:ext cx="210" cy="4319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918" name="Line 30"/>
            <p:cNvSpPr>
              <a:spLocks noChangeShapeType="1"/>
            </p:cNvSpPr>
            <p:nvPr/>
          </p:nvSpPr>
          <p:spPr bwMode="auto">
            <a:xfrm>
              <a:off x="135" y="0"/>
              <a:ext cx="0" cy="4319"/>
            </a:xfrm>
            <a:prstGeom prst="line">
              <a:avLst/>
            </a:prstGeom>
            <a:noFill/>
            <a:ln w="12700" cap="sq">
              <a:solidFill>
                <a:schemeClr val="accent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919" name="Line 31"/>
            <p:cNvSpPr>
              <a:spLocks noChangeShapeType="1"/>
            </p:cNvSpPr>
            <p:nvPr/>
          </p:nvSpPr>
          <p:spPr bwMode="auto">
            <a:xfrm>
              <a:off x="645" y="0"/>
              <a:ext cx="0" cy="4319"/>
            </a:xfrm>
            <a:prstGeom prst="line">
              <a:avLst/>
            </a:prstGeom>
            <a:noFill/>
            <a:ln w="12700" cap="sq">
              <a:solidFill>
                <a:schemeClr val="accent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075" name="Rectangle 32"/>
          <p:cNvSpPr>
            <a:spLocks noGrp="1"/>
          </p:cNvSpPr>
          <p:nvPr>
            <p:ph type="title"/>
          </p:nvPr>
        </p:nvSpPr>
        <p:spPr>
          <a:xfrm>
            <a:off x="1500188" y="228600"/>
            <a:ext cx="7491412" cy="1143000"/>
          </a:xfrm>
          <a:prstGeom prst="rect">
            <a:avLst/>
          </a:prstGeom>
          <a:noFill/>
          <a:ln w="9525">
            <a:noFill/>
          </a:ln>
        </p:spPr>
        <p:txBody>
          <a:bodyPr lIns="92075" tIns="46038" rIns="92075" bIns="46038" anchor="ctr" anchorCtr="0"/>
          <a:lstStyle/>
          <a:p>
            <a:pPr lvl="0"/>
            <a:r>
              <a:rPr lang="ru-RU" altLang="x-none" dirty="0"/>
              <a:t>Образец заголовка</a:t>
            </a:r>
          </a:p>
        </p:txBody>
      </p:sp>
      <p:sp>
        <p:nvSpPr>
          <p:cNvPr id="3076" name="Rectangle 33"/>
          <p:cNvSpPr>
            <a:spLocks noGrp="1"/>
          </p:cNvSpPr>
          <p:nvPr>
            <p:ph type="body" idx="1"/>
          </p:nvPr>
        </p:nvSpPr>
        <p:spPr>
          <a:xfrm>
            <a:off x="1500188" y="1524000"/>
            <a:ext cx="7491412" cy="4714875"/>
          </a:xfrm>
          <a:prstGeom prst="rect">
            <a:avLst/>
          </a:prstGeom>
          <a:noFill/>
          <a:ln w="9525">
            <a:noFill/>
          </a:ln>
        </p:spPr>
        <p:txBody>
          <a:bodyPr lIns="92075" tIns="46038" rIns="92075" bIns="46038"/>
          <a:lstStyle/>
          <a:p>
            <a:pPr lvl="0"/>
            <a:r>
              <a:rPr lang="ru-RU" altLang="x-none" dirty="0"/>
              <a:t>Образец текста</a:t>
            </a:r>
          </a:p>
          <a:p>
            <a:pPr lvl="1"/>
            <a:r>
              <a:rPr lang="ru-RU" altLang="x-none" dirty="0"/>
              <a:t>Второй уровень</a:t>
            </a:r>
          </a:p>
          <a:p>
            <a:pPr lvl="2"/>
            <a:r>
              <a:rPr lang="ru-RU" altLang="x-none" dirty="0"/>
              <a:t>Третий уровень</a:t>
            </a:r>
          </a:p>
          <a:p>
            <a:pPr lvl="3"/>
            <a:r>
              <a:rPr lang="ru-RU" altLang="x-none" dirty="0"/>
              <a:t>Четвертый уровень</a:t>
            </a:r>
          </a:p>
          <a:p>
            <a:pPr lvl="4"/>
            <a:r>
              <a:rPr lang="ru-RU" altLang="x-none" dirty="0"/>
              <a:t>Пятый уровень</a:t>
            </a:r>
          </a:p>
        </p:txBody>
      </p:sp>
      <p:sp>
        <p:nvSpPr>
          <p:cNvPr id="37922" name="Rectangle 3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7800" y="6324600"/>
            <a:ext cx="1409700" cy="4905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2075" tIns="46038" rIns="92075" bIns="46038" numCol="1" anchor="ctr" anchorCtr="0" compatLnSpc="1"/>
          <a:lstStyle>
            <a:lvl1pPr eaLnBrk="1" hangingPunct="1">
              <a:defRPr sz="1400" u="none">
                <a:latin typeface="+mj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7923" name="Rectangle 3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2075" tIns="46038" rIns="92075" bIns="46038" numCol="1" anchor="ctr" anchorCtr="0" compatLnSpc="1"/>
          <a:lstStyle>
            <a:lvl1pPr algn="ctr" eaLnBrk="1" hangingPunct="1">
              <a:defRPr sz="1400" u="none">
                <a:latin typeface="+mj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7924" name="Rectangle 3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2075" tIns="46038" rIns="92075" bIns="46038" numCol="1" anchor="ctr" anchorCtr="0" compatLnSpc="1"/>
          <a:lstStyle>
            <a:lvl1pPr algn="r">
              <a:defRPr sz="1400">
                <a:latin typeface="Times New Roman" panose="02020603050405020304" pitchFamily="18" charset="0"/>
              </a:defRPr>
            </a:lvl1pPr>
          </a:lstStyle>
          <a:p>
            <a:pPr lvl="0" eaLnBrk="1" hangingPunct="1"/>
            <a:fld id="{9A0DB2DC-4C9A-4742-B13C-FB6460FD3503}" type="slidenum">
              <a:rPr lang="ru-RU" altLang="x-none" dirty="0"/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>
    <p:random/>
  </p:transition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l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ru-RU" altLang="x-none" dirty="0"/>
              <a:t>Образец заголовка</a:t>
            </a:r>
          </a:p>
        </p:txBody>
      </p:sp>
      <p:sp>
        <p:nvSpPr>
          <p:cNvPr id="4099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x-none" dirty="0"/>
              <a:t>Образец текста</a:t>
            </a:r>
          </a:p>
          <a:p>
            <a:pPr lvl="1"/>
            <a:r>
              <a:rPr lang="ru-RU" altLang="x-none" dirty="0"/>
              <a:t>Второй уровень</a:t>
            </a:r>
          </a:p>
          <a:p>
            <a:pPr lvl="2"/>
            <a:r>
              <a:rPr lang="ru-RU" altLang="x-none" dirty="0"/>
              <a:t>Третий уровень</a:t>
            </a:r>
          </a:p>
          <a:p>
            <a:pPr lvl="3"/>
            <a:r>
              <a:rPr lang="ru-RU" altLang="x-none" dirty="0"/>
              <a:t>Четвертый уровень</a:t>
            </a:r>
          </a:p>
          <a:p>
            <a:pPr lvl="4"/>
            <a:r>
              <a:rPr lang="ru-RU" altLang="x-none" dirty="0"/>
              <a:t>Пятый уровень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 u="none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 u="none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49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/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ransition>
    <p:random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ru-RU" altLang="x-none" dirty="0"/>
              <a:t>Образец заголовка</a:t>
            </a:r>
          </a:p>
        </p:txBody>
      </p:sp>
      <p:sp>
        <p:nvSpPr>
          <p:cNvPr id="4099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x-none" dirty="0"/>
              <a:t>Образец текста</a:t>
            </a:r>
          </a:p>
          <a:p>
            <a:pPr lvl="1"/>
            <a:r>
              <a:rPr lang="ru-RU" altLang="x-none" dirty="0"/>
              <a:t>Второй уровень</a:t>
            </a:r>
          </a:p>
          <a:p>
            <a:pPr lvl="2"/>
            <a:r>
              <a:rPr lang="ru-RU" altLang="x-none" dirty="0"/>
              <a:t>Третий уровень</a:t>
            </a:r>
          </a:p>
          <a:p>
            <a:pPr lvl="3"/>
            <a:r>
              <a:rPr lang="ru-RU" altLang="x-none" dirty="0"/>
              <a:t>Четвертый уровень</a:t>
            </a:r>
          </a:p>
          <a:p>
            <a:pPr lvl="4"/>
            <a:r>
              <a:rPr lang="ru-RU" altLang="x-none" dirty="0"/>
              <a:t>Пятый уровень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 u="none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 u="none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49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/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  <a:t>‹#›</a:t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ransition>
    <p:random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slide" Target="slide2.xml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3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12.wmf"/><Relationship Id="rId5" Type="http://schemas.openxmlformats.org/officeDocument/2006/relationships/image" Target="../media/image9.wmf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11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3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1.xml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2.xml"/><Relationship Id="rId5" Type="http://schemas.openxmlformats.org/officeDocument/2006/relationships/slide" Target="slide2.xml"/><Relationship Id="rId4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1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2268538" y="1125538"/>
            <a:ext cx="6253163" cy="4033838"/>
          </a:xfrm>
        </p:spPr>
        <p:txBody>
          <a:bodyPr vert="horz" wrap="square" lIns="92075" tIns="46038" rIns="92075" bIns="46038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8000" b="1" i="0" u="none" strike="noStrike" kern="0" cap="none" spc="0" normalizeH="0" baseline="0" noProof="0" smtClean="0">
                <a:ln>
                  <a:noFill/>
                </a:ln>
                <a:solidFill>
                  <a:srgbClr val="33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Оборотные средства предприятия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100000">
              <a:srgbClr val="99FFCC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1258888" y="404813"/>
            <a:ext cx="6769100" cy="8239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ru-RU" sz="4800" b="1" u="none" kern="1200" cap="none" spc="0" normalizeH="0" baseline="0" noProof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+mn-ea"/>
                <a:cs typeface="+mn-cs"/>
              </a:rPr>
              <a:t>Задача</a:t>
            </a:r>
          </a:p>
        </p:txBody>
      </p:sp>
      <p:sp>
        <p:nvSpPr>
          <p:cNvPr id="82949" name="Text Box 5"/>
          <p:cNvSpPr txBox="1"/>
          <p:nvPr/>
        </p:nvSpPr>
        <p:spPr>
          <a:xfrm>
            <a:off x="611188" y="1628775"/>
            <a:ext cx="8208962" cy="47609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x-none" sz="3600" b="1" u="none" dirty="0">
                <a:solidFill>
                  <a:schemeClr val="tx2"/>
                </a:solidFill>
                <a:latin typeface="Arial" panose="020B0604020202020204" pitchFamily="34" charset="0"/>
              </a:rPr>
              <a:t>	Норматив оборотных средств предприятия 3300 тыс. руб., план реализации продукции за квартал составил 19.8 млн. руб.</a:t>
            </a:r>
          </a:p>
          <a:p>
            <a:pPr algn="just">
              <a:spcBef>
                <a:spcPct val="50000"/>
              </a:spcBef>
            </a:pPr>
            <a:r>
              <a:rPr lang="ru-RU" altLang="x-none" sz="3600" b="1" u="none" dirty="0">
                <a:solidFill>
                  <a:schemeClr val="tx2"/>
                </a:solidFill>
                <a:latin typeface="Arial" panose="020B0604020202020204" pitchFamily="34" charset="0"/>
              </a:rPr>
              <a:t>	Определить коэффициент оборачиваемости и длительность одного оборота оборотных средств. </a:t>
            </a:r>
          </a:p>
        </p:txBody>
      </p:sp>
      <p:sp>
        <p:nvSpPr>
          <p:cNvPr id="13316" name="AutoShape 6">
            <a:hlinkClick r:id="rId2" action="ppaction://hlinksldjump"/>
          </p:cNvPr>
          <p:cNvSpPr/>
          <p:nvPr/>
        </p:nvSpPr>
        <p:spPr>
          <a:xfrm>
            <a:off x="8604250" y="6308725"/>
            <a:ext cx="539750" cy="549275"/>
          </a:xfrm>
          <a:prstGeom prst="actionButtonHome">
            <a:avLst/>
          </a:prstGeom>
          <a:solidFill>
            <a:srgbClr val="99FFCC"/>
          </a:solidFill>
          <a:ln w="9525">
            <a:noFill/>
          </a:ln>
        </p:spPr>
        <p:txBody>
          <a:bodyPr wrap="none" anchor="ctr" anchorCtr="0"/>
          <a:lstStyle/>
          <a:p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82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8" grpId="0"/>
      <p:bldP spid="8294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100000">
              <a:srgbClr val="99FFCC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1187133" y="404813"/>
            <a:ext cx="6769100" cy="8299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ru-RU" sz="4800" b="1" u="none" kern="1200" cap="none" spc="0" normalizeH="0" baseline="0" noProof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+mn-ea"/>
                <a:cs typeface="+mn-cs"/>
              </a:rPr>
              <a:t>Решение</a:t>
            </a:r>
          </a:p>
        </p:txBody>
      </p:sp>
      <p:sp>
        <p:nvSpPr>
          <p:cNvPr id="82949" name="Text Box 5"/>
          <p:cNvSpPr txBox="1"/>
          <p:nvPr/>
        </p:nvSpPr>
        <p:spPr>
          <a:xfrm>
            <a:off x="611188" y="1628775"/>
            <a:ext cx="8208962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x-none" sz="3600" b="1" u="none" dirty="0">
                <a:solidFill>
                  <a:schemeClr val="tx2"/>
                </a:solidFill>
                <a:latin typeface="Arial" panose="020B0604020202020204" pitchFamily="34" charset="0"/>
              </a:rPr>
              <a:t>	</a:t>
            </a:r>
          </a:p>
        </p:txBody>
      </p:sp>
      <p:sp>
        <p:nvSpPr>
          <p:cNvPr id="13316" name="AutoShape 6">
            <a:hlinkClick r:id="rId3" action="ppaction://hlinksldjump"/>
          </p:cNvPr>
          <p:cNvSpPr/>
          <p:nvPr/>
        </p:nvSpPr>
        <p:spPr>
          <a:xfrm>
            <a:off x="8604250" y="6308725"/>
            <a:ext cx="539750" cy="549275"/>
          </a:xfrm>
          <a:prstGeom prst="actionButtonHome">
            <a:avLst/>
          </a:prstGeom>
          <a:solidFill>
            <a:srgbClr val="99FFCC"/>
          </a:solidFill>
          <a:ln w="9525">
            <a:noFill/>
          </a:ln>
        </p:spPr>
        <p:txBody>
          <a:bodyPr wrap="none" anchor="ctr" anchorCtr="0"/>
          <a:lstStyle/>
          <a:p>
            <a:endParaRPr lang="ru-RU" altLang="x-none" dirty="0">
              <a:latin typeface="Arial" panose="020B0604020202020204" pitchFamily="34" charset="0"/>
            </a:endParaRPr>
          </a:p>
        </p:txBody>
      </p:sp>
      <p:graphicFrame>
        <p:nvGraphicFramePr>
          <p:cNvPr id="2051" name="Object 19"/>
          <p:cNvGraphicFramePr/>
          <p:nvPr/>
        </p:nvGraphicFramePr>
        <p:xfrm>
          <a:off x="3563494" y="1341120"/>
          <a:ext cx="2136160" cy="127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r:id="rId4" imgW="647700" imgH="393700" progId="Equation.3">
                  <p:embed/>
                </p:oleObj>
              </mc:Choice>
              <mc:Fallback>
                <p:oleObj r:id="rId4" imgW="647700" imgH="393700" progId="Equation.3">
                  <p:embed/>
                  <p:pic>
                    <p:nvPicPr>
                      <p:cNvPr id="0" name="Изображение 3078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63494" y="1341120"/>
                        <a:ext cx="2136160" cy="127158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/>
          <p:nvPr/>
        </p:nvGraphicFramePr>
        <p:xfrm>
          <a:off x="579120" y="2753995"/>
          <a:ext cx="8034020" cy="11106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r:id="rId6" imgW="2234565" imgH="393700" progId="Equation.KSEE3">
                  <p:embed/>
                </p:oleObj>
              </mc:Choice>
              <mc:Fallback>
                <p:oleObj r:id="rId6" imgW="2234565" imgH="393700" progId="Equation.KSEE3">
                  <p:embed/>
                  <p:pic>
                    <p:nvPicPr>
                      <p:cNvPr id="0" name="Изображение 3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79120" y="2753995"/>
                        <a:ext cx="8034020" cy="11106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/>
          <p:nvPr/>
        </p:nvGraphicFramePr>
        <p:xfrm>
          <a:off x="1763395" y="4811395"/>
          <a:ext cx="5856605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r:id="rId8" imgW="1447800" imgH="228600" progId="Equation.KSEE3">
                  <p:embed/>
                </p:oleObj>
              </mc:Choice>
              <mc:Fallback>
                <p:oleObj r:id="rId8" imgW="1447800" imgH="228600" progId="Equation.KSEE3">
                  <p:embed/>
                  <p:pic>
                    <p:nvPicPr>
                      <p:cNvPr id="0" name="Изображение 9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763395" y="4811395"/>
                        <a:ext cx="5856605" cy="860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/>
          <p:nvPr/>
        </p:nvGraphicFramePr>
        <p:xfrm>
          <a:off x="2611120" y="4005580"/>
          <a:ext cx="416052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r:id="rId10" imgW="3841750" imgH="734060" progId="Equation.KSEE3">
                  <p:embed/>
                </p:oleObj>
              </mc:Choice>
              <mc:Fallback>
                <p:oleObj r:id="rId10" imgW="3841750" imgH="734060" progId="Equation.KSEE3">
                  <p:embed/>
                  <p:pic>
                    <p:nvPicPr>
                      <p:cNvPr id="0" name="Изображение 12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611120" y="4005580"/>
                        <a:ext cx="4160520" cy="596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82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8" grpId="0" bldLvl="0" animBg="1"/>
      <p:bldP spid="8294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DCDCDC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15" name="Rectangle 1043"/>
          <p:cNvSpPr/>
          <p:nvPr/>
        </p:nvSpPr>
        <p:spPr>
          <a:xfrm>
            <a:off x="1547813" y="303213"/>
            <a:ext cx="7340600" cy="15525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/>
          <a:p>
            <a:pPr algn="just" eaLnBrk="1" hangingPunct="1"/>
            <a:r>
              <a:rPr sz="2400" b="1" i="1" u="none" dirty="0">
                <a:solidFill>
                  <a:srgbClr val="0000FF"/>
                </a:solidFill>
                <a:latin typeface="Arial" panose="020B0604020202020204" pitchFamily="34" charset="0"/>
              </a:rPr>
              <a:t>Нормирование</a:t>
            </a:r>
            <a:r>
              <a:rPr sz="2400" u="none" dirty="0">
                <a:solidFill>
                  <a:schemeClr val="tx2"/>
                </a:solidFill>
                <a:latin typeface="Arial" panose="020B0604020202020204" pitchFamily="34" charset="0"/>
              </a:rPr>
              <a:t> – установление экономически обоснованных норм запаса</a:t>
            </a:r>
            <a:r>
              <a:rPr lang="ru-RU" altLang="x-none" sz="2400" u="none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sz="2400" u="none" dirty="0">
                <a:solidFill>
                  <a:schemeClr val="tx2"/>
                </a:solidFill>
                <a:latin typeface="Arial" panose="020B0604020202020204" pitchFamily="34" charset="0"/>
              </a:rPr>
              <a:t>и нормативов оборотных средств по элементам, необходимых для нормальной деятельности предприятия.</a:t>
            </a:r>
          </a:p>
        </p:txBody>
      </p:sp>
      <p:sp>
        <p:nvSpPr>
          <p:cNvPr id="29716" name="Rectangle 1044"/>
          <p:cNvSpPr/>
          <p:nvPr/>
        </p:nvSpPr>
        <p:spPr>
          <a:xfrm>
            <a:off x="1547813" y="1916113"/>
            <a:ext cx="7200900" cy="44735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/>
          <a:p>
            <a:pPr algn="just"/>
            <a:r>
              <a:rPr lang="ru-RU" altLang="x-none" sz="2400" b="1" u="none" dirty="0">
                <a:solidFill>
                  <a:schemeClr val="tx2"/>
                </a:solidFill>
                <a:latin typeface="Arial" panose="020B0604020202020204" pitchFamily="34" charset="0"/>
              </a:rPr>
              <a:t>	</a:t>
            </a:r>
            <a:r>
              <a:rPr sz="2400" b="1" i="1" u="none" dirty="0">
                <a:solidFill>
                  <a:srgbClr val="0000FF"/>
                </a:solidFill>
                <a:latin typeface="Arial" panose="020B0604020202020204" pitchFamily="34" charset="0"/>
              </a:rPr>
              <a:t>Норма</a:t>
            </a:r>
            <a:r>
              <a:rPr sz="2400" b="1" u="none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sz="2400" u="none" dirty="0">
                <a:solidFill>
                  <a:schemeClr val="tx2"/>
                </a:solidFill>
                <a:latin typeface="Arial" panose="020B0604020202020204" pitchFamily="34" charset="0"/>
              </a:rPr>
              <a:t>– относительная величина, соответствующая объёму запаса каждого элемента оборотных средств.</a:t>
            </a:r>
          </a:p>
          <a:p>
            <a:pPr algn="just"/>
            <a:r>
              <a:rPr lang="ru-RU" altLang="x-none" sz="2400" u="none" dirty="0">
                <a:solidFill>
                  <a:schemeClr val="tx2"/>
                </a:solidFill>
                <a:latin typeface="Arial" panose="020B0604020202020204" pitchFamily="34" charset="0"/>
              </a:rPr>
              <a:t>	</a:t>
            </a:r>
            <a:r>
              <a:rPr sz="2400" u="none" dirty="0">
                <a:solidFill>
                  <a:schemeClr val="tx2"/>
                </a:solidFill>
                <a:latin typeface="Arial" panose="020B0604020202020204" pitchFamily="34" charset="0"/>
              </a:rPr>
              <a:t>Нормы устанавливаются в %, в денежном выражении, или в днях запаса и показывают количество оборотных средств необходимых для бесперебойной работы оборудования в течение определённого периода времени.</a:t>
            </a:r>
          </a:p>
          <a:p>
            <a:pPr algn="just"/>
            <a:r>
              <a:rPr lang="ru-RU" altLang="x-none" sz="2400" b="1" u="none" dirty="0">
                <a:solidFill>
                  <a:schemeClr val="tx2"/>
                </a:solidFill>
                <a:latin typeface="Arial" panose="020B0604020202020204" pitchFamily="34" charset="0"/>
              </a:rPr>
              <a:t>	</a:t>
            </a:r>
            <a:r>
              <a:rPr sz="2400" b="1" i="1" u="none" dirty="0">
                <a:solidFill>
                  <a:srgbClr val="0000FF"/>
                </a:solidFill>
                <a:latin typeface="Arial" panose="020B0604020202020204" pitchFamily="34" charset="0"/>
              </a:rPr>
              <a:t>Норматив</a:t>
            </a:r>
            <a:r>
              <a:rPr sz="2400" u="none" dirty="0">
                <a:solidFill>
                  <a:schemeClr val="tx2"/>
                </a:solidFill>
                <a:latin typeface="Arial" panose="020B0604020202020204" pitchFamily="34" charset="0"/>
              </a:rPr>
              <a:t> – он показывает конкретное количество оборотных средств, необходимых для производства, либо единицы продукции, либо определённого объёма.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2000"/>
                                        <p:tgtEl>
                                          <p:spTgt spid="29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15" grpId="0"/>
      <p:bldP spid="297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Rectangle 4"/>
          <p:cNvSpPr/>
          <p:nvPr/>
        </p:nvSpPr>
        <p:spPr>
          <a:xfrm>
            <a:off x="3348038" y="557213"/>
            <a:ext cx="5256212" cy="30162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/>
          <a:p>
            <a:pPr marL="457200" indent="-457200" algn="just" eaLnBrk="1" hangingPunct="1"/>
            <a:r>
              <a:rPr lang="ru-RU" altLang="x-none" sz="3200" b="1" u="none" dirty="0">
                <a:solidFill>
                  <a:schemeClr val="tx2"/>
                </a:solidFill>
                <a:latin typeface="Arial" panose="020B0604020202020204" pitchFamily="34" charset="0"/>
              </a:rPr>
              <a:t>		Норма оборотных средств по каждому виду или однородной группе материалов учитывает время пребывания в: </a:t>
            </a:r>
            <a:endParaRPr sz="32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5363" name="Picture 5" descr="LANDS031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557963" y="4076700"/>
            <a:ext cx="2586037" cy="2605088"/>
          </a:xfrm>
        </p:spPr>
      </p:pic>
      <p:sp>
        <p:nvSpPr>
          <p:cNvPr id="60428" name="Rectangle 12"/>
          <p:cNvSpPr/>
          <p:nvPr/>
        </p:nvSpPr>
        <p:spPr>
          <a:xfrm>
            <a:off x="1258888" y="4076700"/>
            <a:ext cx="6048375" cy="20415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/>
          <a:p>
            <a:pPr marL="457200" indent="-457200" algn="just" eaLnBrk="1" hangingPunct="1"/>
            <a:r>
              <a:rPr lang="ru-RU" altLang="x-none" sz="3200" b="1" u="none" dirty="0">
                <a:solidFill>
                  <a:schemeClr val="tx2"/>
                </a:solidFill>
                <a:latin typeface="Arial" panose="020B0604020202020204" pitchFamily="34" charset="0"/>
              </a:rPr>
              <a:t>-    текущем запасе,</a:t>
            </a:r>
          </a:p>
          <a:p>
            <a:pPr marL="457200" indent="-457200" algn="just" eaLnBrk="1" hangingPunct="1">
              <a:buChar char="-"/>
            </a:pPr>
            <a:r>
              <a:rPr lang="ru-RU" altLang="x-none" sz="3200" b="1" u="none" dirty="0">
                <a:solidFill>
                  <a:schemeClr val="tx2"/>
                </a:solidFill>
                <a:latin typeface="Arial" panose="020B0604020202020204" pitchFamily="34" charset="0"/>
              </a:rPr>
              <a:t> страховом запасе,</a:t>
            </a:r>
          </a:p>
          <a:p>
            <a:pPr marL="457200" indent="-457200" algn="just" eaLnBrk="1" hangingPunct="1">
              <a:buChar char="-"/>
            </a:pPr>
            <a:r>
              <a:rPr lang="ru-RU" altLang="x-none" sz="3200" b="1" u="none" dirty="0">
                <a:solidFill>
                  <a:schemeClr val="tx2"/>
                </a:solidFill>
                <a:latin typeface="Arial" panose="020B0604020202020204" pitchFamily="34" charset="0"/>
              </a:rPr>
              <a:t> транспортном запасе,</a:t>
            </a:r>
          </a:p>
          <a:p>
            <a:pPr marL="457200" indent="-457200" algn="just" eaLnBrk="1" hangingPunct="1">
              <a:buChar char="-"/>
            </a:pPr>
            <a:r>
              <a:rPr lang="ru-RU" altLang="x-none" sz="3200" b="1" u="none" dirty="0">
                <a:solidFill>
                  <a:schemeClr val="tx2"/>
                </a:solidFill>
                <a:latin typeface="Arial" panose="020B0604020202020204" pitchFamily="34" charset="0"/>
              </a:rPr>
              <a:t> технологическом запасе.</a:t>
            </a:r>
            <a:r>
              <a:rPr sz="3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15365" name="Picture 14" descr="COBJ064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1403350" y="260350"/>
            <a:ext cx="1987550" cy="3417888"/>
          </a:xfr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60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0" grpId="0"/>
      <p:bldP spid="604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FFFFCC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5" name="Rectangle 7"/>
          <p:cNvSpPr/>
          <p:nvPr/>
        </p:nvSpPr>
        <p:spPr>
          <a:xfrm>
            <a:off x="1258888" y="468313"/>
            <a:ext cx="7705725" cy="59467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/>
          <a:p>
            <a:pPr algn="just" defTabSz="914400">
              <a:tabLst>
                <a:tab pos="679450" algn="l"/>
              </a:tabLst>
            </a:pPr>
            <a:r>
              <a:rPr lang="ru-RU" altLang="x-none" sz="2000" b="1" u="none" dirty="0">
                <a:solidFill>
                  <a:schemeClr val="tx2"/>
                </a:solidFill>
                <a:latin typeface="Arial" panose="020B0604020202020204" pitchFamily="34" charset="0"/>
              </a:rPr>
              <a:t>	</a:t>
            </a:r>
            <a:r>
              <a:rPr sz="3200" b="1" u="none" dirty="0">
                <a:solidFill>
                  <a:srgbClr val="0000FF"/>
                </a:solidFill>
                <a:latin typeface="Arial" panose="020B0604020202020204" pitchFamily="34" charset="0"/>
              </a:rPr>
              <a:t>Текущий запас.</a:t>
            </a:r>
            <a:r>
              <a:rPr sz="3200" b="1" u="none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sz="2800" u="none" dirty="0">
                <a:solidFill>
                  <a:schemeClr val="tx2"/>
                </a:solidFill>
                <a:latin typeface="Arial" panose="020B0604020202020204" pitchFamily="34" charset="0"/>
              </a:rPr>
              <a:t>Предназначен для обеспечения производства материальными ресурсами между двумя очередными поставками.</a:t>
            </a:r>
          </a:p>
          <a:p>
            <a:pPr algn="ctr" defTabSz="914400">
              <a:tabLst>
                <a:tab pos="679450" algn="l"/>
              </a:tabLst>
            </a:pPr>
            <a:r>
              <a:rPr sz="3600" b="1" u="none" dirty="0">
                <a:solidFill>
                  <a:srgbClr val="FF0000"/>
                </a:solidFill>
                <a:latin typeface="Arial" panose="020B0604020202020204" pitchFamily="34" charset="0"/>
              </a:rPr>
              <a:t>ТЗ = Рсут * Ип</a:t>
            </a:r>
            <a:endParaRPr sz="3600" u="none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just" defTabSz="914400">
              <a:tabLst>
                <a:tab pos="679450" algn="l"/>
              </a:tabLst>
            </a:pPr>
            <a:r>
              <a:rPr lang="ru-RU" altLang="x-none" sz="2800" u="none" dirty="0">
                <a:solidFill>
                  <a:schemeClr val="tx2"/>
                </a:solidFill>
                <a:latin typeface="Arial" panose="020B0604020202020204" pitchFamily="34" charset="0"/>
              </a:rPr>
              <a:t>г</a:t>
            </a:r>
            <a:r>
              <a:rPr sz="2800" u="none" dirty="0">
                <a:solidFill>
                  <a:schemeClr val="tx2"/>
                </a:solidFill>
                <a:latin typeface="Arial" panose="020B0604020202020204" pitchFamily="34" charset="0"/>
              </a:rPr>
              <a:t>де	Рсут - среднесуточный расход </a:t>
            </a:r>
            <a:r>
              <a:rPr lang="ru-RU" altLang="x-none" sz="2800" u="none" dirty="0">
                <a:solidFill>
                  <a:schemeClr val="tx2"/>
                </a:solidFill>
                <a:latin typeface="Arial" panose="020B0604020202020204" pitchFamily="34" charset="0"/>
              </a:rPr>
              <a:t>	</a:t>
            </a:r>
            <a:r>
              <a:rPr sz="2800" u="none" dirty="0">
                <a:solidFill>
                  <a:schemeClr val="tx2"/>
                </a:solidFill>
                <a:latin typeface="Arial" panose="020B0604020202020204" pitchFamily="34" charset="0"/>
              </a:rPr>
              <a:t>материальных </a:t>
            </a:r>
            <a:r>
              <a:rPr lang="ru-RU" altLang="x-none" sz="2800" u="none" dirty="0">
                <a:solidFill>
                  <a:schemeClr val="tx2"/>
                </a:solidFill>
                <a:latin typeface="Arial" panose="020B0604020202020204" pitchFamily="34" charset="0"/>
              </a:rPr>
              <a:t>	</a:t>
            </a:r>
            <a:r>
              <a:rPr sz="2800" u="none" dirty="0">
                <a:solidFill>
                  <a:schemeClr val="tx2"/>
                </a:solidFill>
                <a:latin typeface="Arial" panose="020B0604020202020204" pitchFamily="34" charset="0"/>
              </a:rPr>
              <a:t>ресурсов (руб.)</a:t>
            </a:r>
          </a:p>
          <a:p>
            <a:pPr algn="just" defTabSz="914400">
              <a:tabLst>
                <a:tab pos="679450" algn="l"/>
              </a:tabLst>
            </a:pPr>
            <a:r>
              <a:rPr lang="ru-RU" altLang="x-none" sz="2800" u="none" dirty="0">
                <a:solidFill>
                  <a:schemeClr val="tx2"/>
                </a:solidFill>
                <a:latin typeface="Arial" panose="020B0604020202020204" pitchFamily="34" charset="0"/>
              </a:rPr>
              <a:t>	</a:t>
            </a:r>
            <a:r>
              <a:rPr sz="2800" u="none" dirty="0">
                <a:solidFill>
                  <a:schemeClr val="tx2"/>
                </a:solidFill>
                <a:latin typeface="Arial" panose="020B0604020202020204" pitchFamily="34" charset="0"/>
              </a:rPr>
              <a:t>Ип – интервал между поставками (дни)</a:t>
            </a:r>
          </a:p>
          <a:p>
            <a:pPr algn="just" defTabSz="914400">
              <a:tabLst>
                <a:tab pos="679450" algn="l"/>
              </a:tabLst>
            </a:pPr>
            <a:r>
              <a:rPr lang="ru-RU" altLang="x-none" sz="3200" b="1" u="none" dirty="0">
                <a:solidFill>
                  <a:schemeClr val="tx2"/>
                </a:solidFill>
                <a:latin typeface="Arial" panose="020B0604020202020204" pitchFamily="34" charset="0"/>
              </a:rPr>
              <a:t>	</a:t>
            </a:r>
            <a:r>
              <a:rPr sz="3200" b="1" u="none" dirty="0">
                <a:solidFill>
                  <a:srgbClr val="0000FF"/>
                </a:solidFill>
                <a:latin typeface="Arial" panose="020B0604020202020204" pitchFamily="34" charset="0"/>
              </a:rPr>
              <a:t>Страховой запас.</a:t>
            </a:r>
            <a:r>
              <a:rPr sz="3200" u="none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sz="2800" u="none" dirty="0">
                <a:solidFill>
                  <a:schemeClr val="tx2"/>
                </a:solidFill>
                <a:latin typeface="Arial" panose="020B0604020202020204" pitchFamily="34" charset="0"/>
              </a:rPr>
              <a:t>Создается, если нарушение времени поставки материала связано</a:t>
            </a:r>
            <a:r>
              <a:rPr lang="ru-RU" altLang="x-none" sz="2800" u="none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sz="2800" u="none" dirty="0">
                <a:solidFill>
                  <a:schemeClr val="tx2"/>
                </a:solidFill>
                <a:latin typeface="Arial" panose="020B0604020202020204" pitchFamily="34" charset="0"/>
              </a:rPr>
              <a:t>с поставщик</a:t>
            </a:r>
            <a:r>
              <a:rPr lang="ru-RU" altLang="x-none" sz="2800" u="none" dirty="0">
                <a:solidFill>
                  <a:schemeClr val="tx2"/>
                </a:solidFill>
                <a:latin typeface="Arial" panose="020B0604020202020204" pitchFamily="34" charset="0"/>
              </a:rPr>
              <a:t>ом</a:t>
            </a:r>
            <a:r>
              <a:rPr sz="3200" u="none" dirty="0">
                <a:solidFill>
                  <a:schemeClr val="tx2"/>
                </a:solidFill>
                <a:latin typeface="Arial" panose="020B0604020202020204" pitchFamily="34" charset="0"/>
              </a:rPr>
              <a:t>.</a:t>
            </a:r>
          </a:p>
          <a:p>
            <a:pPr algn="ctr" defTabSz="914400">
              <a:tabLst>
                <a:tab pos="679450" algn="l"/>
              </a:tabLst>
            </a:pPr>
            <a:r>
              <a:rPr sz="3600" b="1" u="none" dirty="0">
                <a:solidFill>
                  <a:srgbClr val="FF0000"/>
                </a:solidFill>
                <a:latin typeface="Arial" panose="020B0604020202020204" pitchFamily="34" charset="0"/>
              </a:rPr>
              <a:t>СЗ = Рсут * Ип</a:t>
            </a:r>
            <a:r>
              <a:rPr lang="ru-RU" altLang="x-none" sz="3600" b="1" u="none" dirty="0">
                <a:solidFill>
                  <a:srgbClr val="FF0000"/>
                </a:solidFill>
                <a:latin typeface="Arial" panose="020B0604020202020204" pitchFamily="34" charset="0"/>
              </a:rPr>
              <a:t>с</a:t>
            </a:r>
            <a:r>
              <a:rPr lang="ru-RU" altLang="x-none" sz="3600" u="none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sz="3600" b="1" u="none" dirty="0">
                <a:solidFill>
                  <a:srgbClr val="FF0000"/>
                </a:solidFill>
                <a:latin typeface="Arial" panose="020B0604020202020204" pitchFamily="34" charset="0"/>
              </a:rPr>
              <a:t>* 0,5</a:t>
            </a:r>
            <a:endParaRPr sz="3600" u="none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just" defTabSz="914400">
              <a:tabLst>
                <a:tab pos="679450" algn="l"/>
              </a:tabLst>
            </a:pPr>
            <a:r>
              <a:rPr lang="ru-RU" altLang="x-none" sz="2000" b="1" u="none" dirty="0">
                <a:solidFill>
                  <a:schemeClr val="tx2"/>
                </a:solidFill>
                <a:latin typeface="Arial" panose="020B0604020202020204" pitchFamily="34" charset="0"/>
              </a:rPr>
              <a:t>	</a:t>
            </a:r>
            <a:endParaRPr sz="2000" u="none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DCDCDC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4" name="Rectangle 4"/>
          <p:cNvSpPr/>
          <p:nvPr/>
        </p:nvSpPr>
        <p:spPr>
          <a:xfrm>
            <a:off x="1187450" y="293688"/>
            <a:ext cx="7777163" cy="61341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/>
          <a:p>
            <a:pPr algn="just" defTabSz="914400">
              <a:tabLst>
                <a:tab pos="679450" algn="l"/>
              </a:tabLst>
            </a:pPr>
            <a:r>
              <a:rPr lang="ru-RU" altLang="x-none" sz="2000" b="1" u="none" dirty="0">
                <a:solidFill>
                  <a:schemeClr val="tx2"/>
                </a:solidFill>
                <a:latin typeface="Arial" panose="020B0604020202020204" pitchFamily="34" charset="0"/>
              </a:rPr>
              <a:t>	</a:t>
            </a:r>
            <a:r>
              <a:rPr sz="3200" b="1" u="none" dirty="0">
                <a:solidFill>
                  <a:srgbClr val="0000FF"/>
                </a:solidFill>
                <a:latin typeface="Arial" panose="020B0604020202020204" pitchFamily="34" charset="0"/>
              </a:rPr>
              <a:t>Транспортный запас.</a:t>
            </a:r>
            <a:r>
              <a:rPr sz="2800" u="none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sz="2600" u="none" dirty="0">
                <a:solidFill>
                  <a:schemeClr val="tx2"/>
                </a:solidFill>
                <a:latin typeface="Arial" panose="020B0604020202020204" pitchFamily="34" charset="0"/>
              </a:rPr>
              <a:t>Создается, если нарушение времени поставки связано с транспортной организацией. Он рассчитывается аналогично страховому запасу.</a:t>
            </a:r>
          </a:p>
          <a:p>
            <a:pPr algn="ctr" defTabSz="914400">
              <a:tabLst>
                <a:tab pos="679450" algn="l"/>
              </a:tabLst>
            </a:pPr>
            <a:r>
              <a:rPr sz="3600" b="1" u="none" dirty="0">
                <a:solidFill>
                  <a:srgbClr val="FF0000"/>
                </a:solidFill>
                <a:latin typeface="Arial" panose="020B0604020202020204" pitchFamily="34" charset="0"/>
              </a:rPr>
              <a:t>ТРз = Рсут * Ип</a:t>
            </a:r>
            <a:r>
              <a:rPr lang="ru-RU" altLang="x-none" sz="3600" b="1" u="none" dirty="0">
                <a:solidFill>
                  <a:srgbClr val="FF0000"/>
                </a:solidFill>
                <a:latin typeface="Arial" panose="020B0604020202020204" pitchFamily="34" charset="0"/>
              </a:rPr>
              <a:t>т</a:t>
            </a:r>
            <a:r>
              <a:rPr lang="ru-RU" altLang="x-none" sz="3600" u="none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sz="3600" b="1" u="none" dirty="0">
                <a:solidFill>
                  <a:srgbClr val="FF0000"/>
                </a:solidFill>
                <a:latin typeface="Arial" panose="020B0604020202020204" pitchFamily="34" charset="0"/>
              </a:rPr>
              <a:t>* 0,5</a:t>
            </a:r>
            <a:endParaRPr sz="3600" u="none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just" defTabSz="914400">
              <a:tabLst>
                <a:tab pos="679450" algn="l"/>
              </a:tabLst>
            </a:pPr>
            <a:r>
              <a:rPr lang="ru-RU" altLang="x-none" sz="2800" b="1" u="none" dirty="0">
                <a:solidFill>
                  <a:schemeClr val="tx2"/>
                </a:solidFill>
                <a:latin typeface="Arial" panose="020B0604020202020204" pitchFamily="34" charset="0"/>
              </a:rPr>
              <a:t>	</a:t>
            </a:r>
            <a:r>
              <a:rPr sz="3200" b="1" u="none" dirty="0">
                <a:solidFill>
                  <a:srgbClr val="0000FF"/>
                </a:solidFill>
                <a:latin typeface="Arial" panose="020B0604020202020204" pitchFamily="34" charset="0"/>
              </a:rPr>
              <a:t>Технологический запас</a:t>
            </a:r>
            <a:r>
              <a:rPr sz="3200" u="none" dirty="0">
                <a:solidFill>
                  <a:srgbClr val="0000FF"/>
                </a:solidFill>
                <a:latin typeface="Arial" panose="020B0604020202020204" pitchFamily="34" charset="0"/>
              </a:rPr>
              <a:t>.</a:t>
            </a:r>
            <a:r>
              <a:rPr sz="2800" u="none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sz="2600" u="none" dirty="0">
                <a:solidFill>
                  <a:schemeClr val="tx2"/>
                </a:solidFill>
                <a:latin typeface="Arial" panose="020B0604020202020204" pitchFamily="34" charset="0"/>
              </a:rPr>
              <a:t>Создается в тех случаях, когда поступающие материальные ценности не отвечают требованиям технологического процесса и до запуска в производство проходят соответствующую обработку.</a:t>
            </a:r>
          </a:p>
          <a:p>
            <a:pPr algn="ctr" defTabSz="914400">
              <a:tabLst>
                <a:tab pos="679450" algn="l"/>
              </a:tabLst>
            </a:pPr>
            <a:r>
              <a:rPr sz="3600" b="1" u="none" dirty="0">
                <a:solidFill>
                  <a:srgbClr val="FF0000"/>
                </a:solidFill>
                <a:latin typeface="Arial" panose="020B0604020202020204" pitchFamily="34" charset="0"/>
              </a:rPr>
              <a:t>Тех з = (ТЗ + СЗ + ТРз) * Ктех</a:t>
            </a:r>
          </a:p>
          <a:p>
            <a:pPr algn="just" defTabSz="914400">
              <a:tabLst>
                <a:tab pos="679450" algn="l"/>
              </a:tabLst>
            </a:pPr>
            <a:r>
              <a:rPr lang="ru-RU" altLang="x-none" sz="2600" u="none" dirty="0">
                <a:solidFill>
                  <a:schemeClr val="tx2"/>
                </a:solidFill>
                <a:latin typeface="Arial" panose="020B0604020202020204" pitchFamily="34" charset="0"/>
              </a:rPr>
              <a:t>г</a:t>
            </a:r>
            <a:r>
              <a:rPr sz="2600" u="none" dirty="0">
                <a:solidFill>
                  <a:schemeClr val="tx2"/>
                </a:solidFill>
                <a:latin typeface="Arial" panose="020B0604020202020204" pitchFamily="34" charset="0"/>
              </a:rPr>
              <a:t>де	Ктех – коэффициент технологического </a:t>
            </a:r>
            <a:r>
              <a:rPr lang="ru-RU" altLang="x-none" sz="2600" u="none" dirty="0">
                <a:solidFill>
                  <a:schemeClr val="tx2"/>
                </a:solidFill>
                <a:latin typeface="Arial" panose="020B0604020202020204" pitchFamily="34" charset="0"/>
              </a:rPr>
              <a:t>	</a:t>
            </a:r>
            <a:r>
              <a:rPr sz="2600" u="none" dirty="0">
                <a:solidFill>
                  <a:schemeClr val="tx2"/>
                </a:solidFill>
                <a:latin typeface="Arial" panose="020B0604020202020204" pitchFamily="34" charset="0"/>
              </a:rPr>
              <a:t>запаса.</a:t>
            </a:r>
          </a:p>
        </p:txBody>
      </p:sp>
      <p:sp>
        <p:nvSpPr>
          <p:cNvPr id="17411" name="AutoShape 5">
            <a:hlinkClick r:id="rId2" action="ppaction://hlinksldjump"/>
          </p:cNvPr>
          <p:cNvSpPr/>
          <p:nvPr/>
        </p:nvSpPr>
        <p:spPr>
          <a:xfrm>
            <a:off x="0" y="6308725"/>
            <a:ext cx="539750" cy="549275"/>
          </a:xfrm>
          <a:prstGeom prst="actionButtonHome">
            <a:avLst/>
          </a:prstGeom>
          <a:solidFill>
            <a:schemeClr val="accent1"/>
          </a:solidFill>
          <a:ln w="9525">
            <a:noFill/>
          </a:ln>
        </p:spPr>
        <p:txBody>
          <a:bodyPr wrap="none" anchor="ctr" anchorCtr="0"/>
          <a:lstStyle/>
          <a:p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70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100000">
              <a:srgbClr val="FFDBF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6" name="Rectangle 4"/>
          <p:cNvSpPr/>
          <p:nvPr/>
        </p:nvSpPr>
        <p:spPr>
          <a:xfrm>
            <a:off x="179388" y="404813"/>
            <a:ext cx="8785225" cy="640873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/>
          <a:p>
            <a:pPr marL="457200" indent="-457200" algn="just" defTabSz="914400">
              <a:tabLst>
                <a:tab pos="228600" algn="l"/>
              </a:tabLst>
            </a:pPr>
            <a:r>
              <a:rPr lang="ru-RU" altLang="x-none" b="1" u="none" dirty="0">
                <a:solidFill>
                  <a:srgbClr val="0000FF"/>
                </a:solidFill>
                <a:latin typeface="Arial" panose="020B0604020202020204" pitchFamily="34" charset="0"/>
              </a:rPr>
              <a:t>1. </a:t>
            </a:r>
            <a:r>
              <a:rPr b="1" u="none" dirty="0">
                <a:solidFill>
                  <a:srgbClr val="0000FF"/>
                </a:solidFill>
                <a:latin typeface="Arial" panose="020B0604020202020204" pitchFamily="34" charset="0"/>
              </a:rPr>
              <a:t>Предметы труда, подготовленные для запуска в производственный процесс, характеризуют:</a:t>
            </a:r>
            <a:endParaRPr u="none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marL="457200" indent="-457200" algn="just" defTabSz="914400">
              <a:tabLst>
                <a:tab pos="228600" algn="l"/>
              </a:tabLst>
            </a:pPr>
            <a:r>
              <a:rPr u="none" dirty="0">
                <a:latin typeface="Arial" panose="020B0604020202020204" pitchFamily="34" charset="0"/>
              </a:rPr>
              <a:t>а) производственные запасы;</a:t>
            </a:r>
          </a:p>
          <a:p>
            <a:pPr marL="457200" indent="-457200" algn="just" defTabSz="914400">
              <a:tabLst>
                <a:tab pos="228600" algn="l"/>
              </a:tabLst>
            </a:pPr>
            <a:r>
              <a:rPr u="none" dirty="0">
                <a:latin typeface="Arial" panose="020B0604020202020204" pitchFamily="34" charset="0"/>
              </a:rPr>
              <a:t>б) незавершенное производство;</a:t>
            </a:r>
          </a:p>
          <a:p>
            <a:pPr marL="457200" indent="-457200" algn="just" defTabSz="914400">
              <a:tabLst>
                <a:tab pos="228600" algn="l"/>
              </a:tabLst>
            </a:pPr>
            <a:r>
              <a:rPr u="none" dirty="0">
                <a:latin typeface="Arial" panose="020B0604020202020204" pitchFamily="34" charset="0"/>
              </a:rPr>
              <a:t>в) расходы будущих периодов.</a:t>
            </a:r>
            <a:endParaRPr lang="ru-RU" altLang="x-none" u="none" dirty="0">
              <a:latin typeface="Arial" panose="020B0604020202020204" pitchFamily="34" charset="0"/>
            </a:endParaRPr>
          </a:p>
          <a:p>
            <a:pPr marL="457200" indent="-457200" algn="just" defTabSz="914400">
              <a:tabLst>
                <a:tab pos="228600" algn="l"/>
              </a:tabLst>
            </a:pPr>
            <a:r>
              <a:rPr lang="ru-RU" altLang="x-none" b="1" u="none" dirty="0">
                <a:solidFill>
                  <a:srgbClr val="0000FF"/>
                </a:solidFill>
                <a:latin typeface="Arial" panose="020B0604020202020204" pitchFamily="34" charset="0"/>
              </a:rPr>
              <a:t>2. Какой элемент оборотных средств не нормируется:</a:t>
            </a:r>
            <a:endParaRPr lang="ru-RU" altLang="x-none" u="none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marL="457200" indent="-457200" algn="just" defTabSz="914400">
              <a:tabLst>
                <a:tab pos="228600" algn="l"/>
              </a:tabLst>
            </a:pPr>
            <a:r>
              <a:rPr lang="ru-RU" altLang="x-none" u="none" dirty="0">
                <a:solidFill>
                  <a:schemeClr val="tx2"/>
                </a:solidFill>
                <a:latin typeface="Arial" panose="020B0604020202020204" pitchFamily="34" charset="0"/>
              </a:rPr>
              <a:t>а) производственные запасы;</a:t>
            </a:r>
          </a:p>
          <a:p>
            <a:pPr marL="457200" indent="-457200" algn="just" defTabSz="914400">
              <a:tabLst>
                <a:tab pos="228600" algn="l"/>
              </a:tabLst>
            </a:pPr>
            <a:r>
              <a:rPr lang="ru-RU" altLang="x-none" u="none" dirty="0">
                <a:latin typeface="Arial" panose="020B0604020202020204" pitchFamily="34" charset="0"/>
              </a:rPr>
              <a:t>б) готовая продукция на складе;</a:t>
            </a:r>
          </a:p>
          <a:p>
            <a:pPr marL="457200" indent="-457200" algn="just" defTabSz="914400">
              <a:tabLst>
                <a:tab pos="228600" algn="l"/>
              </a:tabLst>
            </a:pPr>
            <a:r>
              <a:rPr lang="ru-RU" altLang="x-none" u="none" dirty="0">
                <a:latin typeface="Arial" panose="020B0604020202020204" pitchFamily="34" charset="0"/>
              </a:rPr>
              <a:t>в) дебеторская задолженность.</a:t>
            </a:r>
          </a:p>
          <a:p>
            <a:pPr marL="457200" indent="-457200" algn="just" defTabSz="914400">
              <a:tabLst>
                <a:tab pos="228600" algn="l"/>
              </a:tabLst>
            </a:pPr>
            <a:r>
              <a:rPr lang="ru-RU" altLang="x-none" b="1" u="none" dirty="0">
                <a:solidFill>
                  <a:srgbClr val="0000FF"/>
                </a:solidFill>
                <a:latin typeface="Arial" panose="020B0604020202020204" pitchFamily="34" charset="0"/>
              </a:rPr>
              <a:t>3. Предельно-допустимая величина расходования какого-либо ресурса на единицу продукции:</a:t>
            </a:r>
            <a:endParaRPr lang="ru-RU" altLang="x-none" u="none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marL="457200" indent="-457200" algn="just" defTabSz="914400">
              <a:tabLst>
                <a:tab pos="228600" algn="l"/>
              </a:tabLst>
            </a:pPr>
            <a:r>
              <a:rPr lang="ru-RU" altLang="x-none" u="none" dirty="0">
                <a:latin typeface="Arial" panose="020B0604020202020204" pitchFamily="34" charset="0"/>
              </a:rPr>
              <a:t>а) норматив;</a:t>
            </a:r>
          </a:p>
          <a:p>
            <a:pPr marL="457200" indent="-457200" algn="just" defTabSz="914400">
              <a:tabLst>
                <a:tab pos="228600" algn="l"/>
              </a:tabLst>
            </a:pPr>
            <a:r>
              <a:rPr lang="ru-RU" altLang="x-none" u="none" dirty="0">
                <a:latin typeface="Arial" panose="020B0604020202020204" pitchFamily="34" charset="0"/>
              </a:rPr>
              <a:t>б) нормирование;</a:t>
            </a:r>
          </a:p>
          <a:p>
            <a:pPr marL="457200" indent="-457200" algn="just" defTabSz="914400">
              <a:tabLst>
                <a:tab pos="228600" algn="l"/>
              </a:tabLst>
            </a:pPr>
            <a:r>
              <a:rPr lang="ru-RU" altLang="x-none" u="none" dirty="0">
                <a:latin typeface="Arial" panose="020B0604020202020204" pitchFamily="34" charset="0"/>
              </a:rPr>
              <a:t>в) норма.</a:t>
            </a:r>
          </a:p>
          <a:p>
            <a:pPr marL="457200" indent="-457200" algn="just" defTabSz="914400">
              <a:tabLst>
                <a:tab pos="228600" algn="l"/>
              </a:tabLst>
            </a:pPr>
            <a:r>
              <a:rPr lang="ru-RU" altLang="x-none" b="1" u="none" dirty="0">
                <a:solidFill>
                  <a:srgbClr val="0000FF"/>
                </a:solidFill>
                <a:latin typeface="Arial" panose="020B0604020202020204" pitchFamily="34" charset="0"/>
              </a:rPr>
              <a:t>4. Время, в течение которого оборотные средства совершают полный кругооборот:</a:t>
            </a:r>
            <a:endParaRPr lang="ru-RU" altLang="x-none" u="none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marL="457200" indent="-457200" algn="just" defTabSz="914400">
              <a:tabLst>
                <a:tab pos="228600" algn="l"/>
              </a:tabLst>
            </a:pPr>
            <a:r>
              <a:rPr lang="ru-RU" altLang="x-none" u="none" dirty="0">
                <a:latin typeface="Arial" panose="020B0604020202020204" pitchFamily="34" charset="0"/>
              </a:rPr>
              <a:t>а) коэффициент оборачиваемости;</a:t>
            </a:r>
          </a:p>
          <a:p>
            <a:pPr marL="457200" indent="-457200" algn="just" defTabSz="914400">
              <a:tabLst>
                <a:tab pos="228600" algn="l"/>
              </a:tabLst>
            </a:pPr>
            <a:r>
              <a:rPr lang="ru-RU" altLang="x-none" u="none" dirty="0">
                <a:latin typeface="Arial" panose="020B0604020202020204" pitchFamily="34" charset="0"/>
              </a:rPr>
              <a:t>б) норма оборотных средств;</a:t>
            </a:r>
          </a:p>
          <a:p>
            <a:pPr marL="457200" indent="-457200" algn="just" defTabSz="914400">
              <a:tabLst>
                <a:tab pos="228600" algn="l"/>
              </a:tabLst>
            </a:pPr>
            <a:r>
              <a:rPr lang="ru-RU" altLang="x-none" u="none" dirty="0">
                <a:latin typeface="Arial" panose="020B0604020202020204" pitchFamily="34" charset="0"/>
              </a:rPr>
              <a:t>в) период оборота оборотных средств.</a:t>
            </a:r>
          </a:p>
          <a:p>
            <a:pPr marL="457200" indent="-457200" algn="just" defTabSz="914400">
              <a:tabLst>
                <a:tab pos="228600" algn="l"/>
              </a:tabLst>
            </a:pPr>
            <a:r>
              <a:rPr lang="ru-RU" altLang="x-none" b="1" u="none" dirty="0">
                <a:solidFill>
                  <a:srgbClr val="0000FF"/>
                </a:solidFill>
                <a:latin typeface="Arial" panose="020B0604020202020204" pitchFamily="34" charset="0"/>
              </a:rPr>
              <a:t>5. Коэффициент оборачиваемости оборотных средств определяется:</a:t>
            </a:r>
            <a:endParaRPr lang="ru-RU" altLang="x-none" u="none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marL="457200" indent="-457200" algn="just" defTabSz="914400">
              <a:tabLst>
                <a:tab pos="228600" algn="l"/>
              </a:tabLst>
            </a:pPr>
            <a:r>
              <a:rPr lang="ru-RU" altLang="x-none" u="none" dirty="0">
                <a:latin typeface="Arial" panose="020B0604020202020204" pitchFamily="34" charset="0"/>
              </a:rPr>
              <a:t>а) К</a:t>
            </a:r>
            <a:r>
              <a:rPr lang="ru-RU" altLang="x-none" sz="1000" u="none" dirty="0">
                <a:latin typeface="Arial" panose="020B0604020202020204" pitchFamily="34" charset="0"/>
              </a:rPr>
              <a:t>0</a:t>
            </a:r>
            <a:r>
              <a:rPr lang="ru-RU" altLang="x-none" u="none" dirty="0">
                <a:latin typeface="Arial" panose="020B0604020202020204" pitchFamily="34" charset="0"/>
              </a:rPr>
              <a:t> = Р п / О С</a:t>
            </a:r>
          </a:p>
          <a:p>
            <a:pPr marL="457200" indent="-457200" algn="just" defTabSz="914400">
              <a:tabLst>
                <a:tab pos="228600" algn="l"/>
              </a:tabLst>
            </a:pPr>
            <a:r>
              <a:rPr lang="ru-RU" altLang="x-none" u="none" dirty="0">
                <a:latin typeface="Arial" panose="020B0604020202020204" pitchFamily="34" charset="0"/>
              </a:rPr>
              <a:t>б) К</a:t>
            </a:r>
            <a:r>
              <a:rPr lang="ru-RU" altLang="x-none" sz="1000" u="none" dirty="0">
                <a:latin typeface="Arial" panose="020B0604020202020204" pitchFamily="34" charset="0"/>
              </a:rPr>
              <a:t>0</a:t>
            </a:r>
            <a:r>
              <a:rPr lang="ru-RU" altLang="x-none" u="none" dirty="0">
                <a:latin typeface="Arial" panose="020B0604020202020204" pitchFamily="34" charset="0"/>
              </a:rPr>
              <a:t> = О С / Р п</a:t>
            </a:r>
          </a:p>
          <a:p>
            <a:pPr marL="457200" indent="-457200" algn="just" defTabSz="914400">
              <a:tabLst>
                <a:tab pos="228600" algn="l"/>
              </a:tabLst>
            </a:pPr>
            <a:r>
              <a:rPr lang="ru-RU" altLang="x-none" u="none" dirty="0">
                <a:latin typeface="Arial" panose="020B0604020202020204" pitchFamily="34" charset="0"/>
              </a:rPr>
              <a:t>в) К</a:t>
            </a:r>
            <a:r>
              <a:rPr lang="ru-RU" altLang="x-none" sz="1000" u="none" dirty="0">
                <a:latin typeface="Arial" panose="020B0604020202020204" pitchFamily="34" charset="0"/>
              </a:rPr>
              <a:t>0</a:t>
            </a:r>
            <a:r>
              <a:rPr lang="ru-RU" altLang="x-none" u="none" dirty="0">
                <a:latin typeface="Arial" panose="020B0604020202020204" pitchFamily="34" charset="0"/>
              </a:rPr>
              <a:t> = Р п ∙ О С</a:t>
            </a:r>
            <a:endParaRPr u="none" dirty="0">
              <a:latin typeface="Arial" panose="020B0604020202020204" pitchFamily="34" charset="0"/>
            </a:endParaRPr>
          </a:p>
        </p:txBody>
      </p:sp>
      <p:sp>
        <p:nvSpPr>
          <p:cNvPr id="90118" name="Text Box 6"/>
          <p:cNvSpPr txBox="1">
            <a:spLocks noChangeArrowheads="1"/>
          </p:cNvSpPr>
          <p:nvPr/>
        </p:nvSpPr>
        <p:spPr bwMode="auto">
          <a:xfrm>
            <a:off x="1116013" y="-100012"/>
            <a:ext cx="6769100" cy="641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ru-RU" sz="3600" b="1" u="none" kern="1200" cap="none" spc="0" normalizeH="0" baseline="0" noProof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+mn-ea"/>
                <a:cs typeface="+mn-cs"/>
              </a:rPr>
              <a:t>Тест</a:t>
            </a:r>
          </a:p>
        </p:txBody>
      </p:sp>
      <p:sp>
        <p:nvSpPr>
          <p:cNvPr id="19460" name="AutoShape 7">
            <a:hlinkClick r:id="rId2" action="ppaction://hlinksldjump"/>
          </p:cNvPr>
          <p:cNvSpPr/>
          <p:nvPr/>
        </p:nvSpPr>
        <p:spPr>
          <a:xfrm>
            <a:off x="8604250" y="6308725"/>
            <a:ext cx="539750" cy="549275"/>
          </a:xfrm>
          <a:prstGeom prst="actionButtonHome">
            <a:avLst/>
          </a:prstGeom>
          <a:solidFill>
            <a:srgbClr val="FFDBFF"/>
          </a:solidFill>
          <a:ln w="9525">
            <a:noFill/>
          </a:ln>
        </p:spPr>
        <p:txBody>
          <a:bodyPr wrap="none" anchor="ctr" anchorCtr="0"/>
          <a:lstStyle/>
          <a:p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90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6" grpId="0"/>
      <p:bldP spid="901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100000">
              <a:srgbClr val="FFDBF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6" name="Rectangle 4"/>
          <p:cNvSpPr/>
          <p:nvPr/>
        </p:nvSpPr>
        <p:spPr>
          <a:xfrm>
            <a:off x="2843530" y="2060575"/>
            <a:ext cx="3491230" cy="271335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noAutofit/>
          </a:bodyPr>
          <a:lstStyle/>
          <a:p>
            <a:pPr marL="457200" indent="-457200" algn="ctr" defTabSz="914400">
              <a:tabLst>
                <a:tab pos="228600" algn="l"/>
              </a:tabLst>
            </a:pPr>
            <a:r>
              <a:rPr lang="ru-RU" altLang="x-none" sz="3200" b="1" u="none" dirty="0">
                <a:solidFill>
                  <a:srgbClr val="0000FF"/>
                </a:solidFill>
                <a:latin typeface="Arial" panose="020B0604020202020204" pitchFamily="34" charset="0"/>
              </a:rPr>
              <a:t>1. А</a:t>
            </a:r>
          </a:p>
          <a:p>
            <a:pPr marL="457200" indent="-457200" algn="ctr" defTabSz="914400">
              <a:tabLst>
                <a:tab pos="228600" algn="l"/>
              </a:tabLst>
            </a:pPr>
            <a:r>
              <a:rPr lang="ru-RU" altLang="en-US" sz="3200" b="1" u="none" dirty="0">
                <a:solidFill>
                  <a:srgbClr val="0000FF"/>
                </a:solidFill>
                <a:latin typeface="Arial" panose="020B0604020202020204" pitchFamily="34" charset="0"/>
              </a:rPr>
              <a:t>2. В</a:t>
            </a:r>
          </a:p>
          <a:p>
            <a:pPr marL="457200" indent="-457200" algn="ctr" defTabSz="914400">
              <a:tabLst>
                <a:tab pos="228600" algn="l"/>
              </a:tabLst>
            </a:pPr>
            <a:r>
              <a:rPr lang="ru-RU" altLang="en-US" sz="3200" b="1" u="none" dirty="0">
                <a:solidFill>
                  <a:srgbClr val="0000FF"/>
                </a:solidFill>
                <a:latin typeface="Arial" panose="020B0604020202020204" pitchFamily="34" charset="0"/>
              </a:rPr>
              <a:t>3. В</a:t>
            </a:r>
          </a:p>
          <a:p>
            <a:pPr marL="457200" indent="-457200" algn="ctr" defTabSz="914400">
              <a:tabLst>
                <a:tab pos="228600" algn="l"/>
              </a:tabLst>
            </a:pPr>
            <a:r>
              <a:rPr lang="ru-RU" altLang="en-US" sz="3200" b="1" u="none" dirty="0">
                <a:solidFill>
                  <a:srgbClr val="0000FF"/>
                </a:solidFill>
                <a:latin typeface="Arial" panose="020B0604020202020204" pitchFamily="34" charset="0"/>
              </a:rPr>
              <a:t>4. В</a:t>
            </a:r>
          </a:p>
          <a:p>
            <a:pPr marL="457200" indent="-457200" algn="ctr" defTabSz="914400">
              <a:tabLst>
                <a:tab pos="228600" algn="l"/>
              </a:tabLst>
            </a:pPr>
            <a:r>
              <a:rPr lang="ru-RU" altLang="en-US" sz="3200" b="1" u="none" dirty="0">
                <a:solidFill>
                  <a:srgbClr val="0000FF"/>
                </a:solidFill>
                <a:latin typeface="Arial" panose="020B0604020202020204" pitchFamily="34" charset="0"/>
              </a:rPr>
              <a:t>5. А</a:t>
            </a:r>
          </a:p>
        </p:txBody>
      </p:sp>
      <p:sp>
        <p:nvSpPr>
          <p:cNvPr id="90118" name="Text Box 6"/>
          <p:cNvSpPr txBox="1">
            <a:spLocks noChangeArrowheads="1"/>
          </p:cNvSpPr>
          <p:nvPr/>
        </p:nvSpPr>
        <p:spPr bwMode="auto">
          <a:xfrm>
            <a:off x="1116013" y="-100012"/>
            <a:ext cx="6769100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ru-RU" sz="3600" b="1" u="none" kern="1200" cap="none" spc="0" normalizeH="0" baseline="0" noProof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+mn-ea"/>
                <a:cs typeface="+mn-cs"/>
              </a:rPr>
              <a:t>Ответы</a:t>
            </a:r>
          </a:p>
        </p:txBody>
      </p:sp>
      <p:sp>
        <p:nvSpPr>
          <p:cNvPr id="19460" name="AutoShape 7">
            <a:hlinkClick r:id="rId2" action="ppaction://hlinksldjump"/>
          </p:cNvPr>
          <p:cNvSpPr/>
          <p:nvPr/>
        </p:nvSpPr>
        <p:spPr>
          <a:xfrm>
            <a:off x="8604250" y="6308725"/>
            <a:ext cx="539750" cy="549275"/>
          </a:xfrm>
          <a:prstGeom prst="actionButtonHome">
            <a:avLst/>
          </a:prstGeom>
          <a:solidFill>
            <a:srgbClr val="FFDBFF"/>
          </a:solidFill>
          <a:ln w="9525">
            <a:noFill/>
          </a:ln>
        </p:spPr>
        <p:txBody>
          <a:bodyPr wrap="none" anchor="ctr" anchorCtr="0"/>
          <a:lstStyle/>
          <a:p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90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6" grpId="0"/>
      <p:bldP spid="90118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100000">
              <a:srgbClr val="FFDBF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6" name="Rectangle 4"/>
          <p:cNvSpPr/>
          <p:nvPr/>
        </p:nvSpPr>
        <p:spPr>
          <a:xfrm>
            <a:off x="2843530" y="2060575"/>
            <a:ext cx="3491230" cy="271335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noAutofit/>
          </a:bodyPr>
          <a:lstStyle/>
          <a:p>
            <a:pPr marL="457200" indent="-457200" algn="ctr" defTabSz="914400">
              <a:tabLst>
                <a:tab pos="228600" algn="l"/>
              </a:tabLst>
            </a:pPr>
            <a:endParaRPr lang="ru-RU" altLang="en-US" sz="3200" b="1" u="none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90118" name="Text Box 6"/>
          <p:cNvSpPr txBox="1">
            <a:spLocks noChangeArrowheads="1"/>
          </p:cNvSpPr>
          <p:nvPr/>
        </p:nvSpPr>
        <p:spPr bwMode="auto">
          <a:xfrm>
            <a:off x="1204595" y="404664"/>
            <a:ext cx="6769100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ru-RU" sz="3600" b="1" u="none" kern="1200" cap="none" spc="0" normalizeH="0" baseline="0" noProof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+mn-ea"/>
                <a:cs typeface="+mn-cs"/>
              </a:rPr>
              <a:t>Рефлексия</a:t>
            </a:r>
            <a:endParaRPr kumimoji="0" lang="ru-RU" sz="3600" b="1" u="none" kern="1200" cap="none" spc="0" normalizeH="0" baseline="0" noProof="0" dirty="0" smtClean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460" name="AutoShape 7">
            <a:hlinkClick r:id="rId2" action="ppaction://hlinksldjump"/>
          </p:cNvPr>
          <p:cNvSpPr/>
          <p:nvPr/>
        </p:nvSpPr>
        <p:spPr>
          <a:xfrm>
            <a:off x="8604250" y="6308725"/>
            <a:ext cx="539750" cy="549275"/>
          </a:xfrm>
          <a:prstGeom prst="actionButtonHome">
            <a:avLst/>
          </a:prstGeom>
          <a:solidFill>
            <a:srgbClr val="FFDBFF"/>
          </a:solidFill>
          <a:ln w="9525">
            <a:noFill/>
          </a:ln>
        </p:spPr>
        <p:txBody>
          <a:bodyPr wrap="none" anchor="ctr" anchorCtr="0"/>
          <a:lstStyle/>
          <a:p>
            <a:endParaRPr lang="ru-RU" altLang="x-none" dirty="0">
              <a:latin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04595" y="1093734"/>
            <a:ext cx="69847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u="none" dirty="0" smtClean="0">
                <a:latin typeface="Times New Roman" pitchFamily="18" charset="0"/>
                <a:cs typeface="Times New Roman" pitchFamily="18" charset="0"/>
              </a:rPr>
              <a:t>Продолжите </a:t>
            </a:r>
            <a:r>
              <a:rPr lang="ru-RU" sz="3600" u="none" dirty="0">
                <a:latin typeface="Times New Roman" pitchFamily="18" charset="0"/>
                <a:cs typeface="Times New Roman" pitchFamily="18" charset="0"/>
              </a:rPr>
              <a:t>предложение « Мне на </a:t>
            </a:r>
            <a:r>
              <a:rPr lang="ru-RU" sz="3600" u="none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600" u="none" dirty="0" smtClean="0">
                <a:latin typeface="Times New Roman" pitchFamily="18" charset="0"/>
                <a:cs typeface="Times New Roman" pitchFamily="18" charset="0"/>
              </a:rPr>
              <a:t>анятии </a:t>
            </a:r>
            <a:r>
              <a:rPr lang="ru-RU" sz="3600" u="none" dirty="0">
                <a:latin typeface="Times New Roman" pitchFamily="18" charset="0"/>
                <a:cs typeface="Times New Roman" pitchFamily="18" charset="0"/>
              </a:rPr>
              <a:t>было…, потому что……», вставив нужное наречие: весело, интересно, трудно, скучно… и записать его на </a:t>
            </a:r>
            <a:r>
              <a:rPr lang="ru-RU" sz="3600" u="none" dirty="0" err="1">
                <a:latin typeface="Times New Roman" pitchFamily="18" charset="0"/>
                <a:cs typeface="Times New Roman" pitchFamily="18" charset="0"/>
              </a:rPr>
              <a:t>стикере</a:t>
            </a:r>
            <a:r>
              <a:rPr lang="ru-RU" sz="3600" u="none" dirty="0">
                <a:latin typeface="Times New Roman" pitchFamily="18" charset="0"/>
                <a:cs typeface="Times New Roman" pitchFamily="18" charset="0"/>
              </a:rPr>
              <a:t> определённого цвета.</a:t>
            </a:r>
            <a:endParaRPr lang="ru-RU" sz="3600" u="none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268" y="4355068"/>
            <a:ext cx="2393429" cy="2502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958975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8" presetClass="entr" presetSubtype="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90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6" grpId="0"/>
      <p:bldP spid="90118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FFDC79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92075" tIns="46038" rIns="92075" bIns="46038" anchor="ctr" anchorCtr="0"/>
          <a:lstStyle/>
          <a:p>
            <a:pPr algn="ctr" eaLnBrk="1" hangingPunct="1"/>
            <a:r>
              <a:rPr lang="ru-RU" altLang="x-none" sz="4800" b="1" u="sng" dirty="0">
                <a:solidFill>
                  <a:srgbClr val="0000FF"/>
                </a:solidFill>
              </a:rPr>
              <a:t>Краткое содержание темы</a:t>
            </a:r>
          </a:p>
        </p:txBody>
      </p:sp>
      <p:sp>
        <p:nvSpPr>
          <p:cNvPr id="5123" name="Rectangle 3"/>
          <p:cNvSpPr>
            <a:spLocks noGrp="1"/>
          </p:cNvSpPr>
          <p:nvPr>
            <p:ph idx="1"/>
          </p:nvPr>
        </p:nvSpPr>
        <p:spPr>
          <a:xfrm>
            <a:off x="2339975" y="1484313"/>
            <a:ext cx="4895850" cy="1152525"/>
          </a:xfrm>
        </p:spPr>
        <p:txBody>
          <a:bodyPr vert="horz" wrap="square" lIns="92075" tIns="46038" rIns="92075" bIns="46038" anchor="t" anchorCtr="0"/>
          <a:lstStyle/>
          <a:p>
            <a:pPr eaLnBrk="1" hangingPunct="1">
              <a:buNone/>
            </a:pPr>
            <a:r>
              <a:rPr lang="ru-RU" altLang="x-none" dirty="0"/>
              <a:t>	Состав и структура оборотных средств</a:t>
            </a:r>
          </a:p>
        </p:txBody>
      </p:sp>
      <p:sp>
        <p:nvSpPr>
          <p:cNvPr id="7173" name="AutoShape 1029">
            <a:hlinkClick r:id="rId3" action="ppaction://hlinksldjump"/>
          </p:cNvPr>
          <p:cNvSpPr/>
          <p:nvPr/>
        </p:nvSpPr>
        <p:spPr>
          <a:xfrm>
            <a:off x="1765300" y="1771650"/>
            <a:ext cx="503238" cy="504825"/>
          </a:xfrm>
          <a:prstGeom prst="actionButtonInformation">
            <a:avLst/>
          </a:prstGeom>
          <a:solidFill>
            <a:schemeClr val="accent1"/>
          </a:solidFill>
          <a:ln w="9525">
            <a:noFill/>
          </a:ln>
        </p:spPr>
        <p:txBody>
          <a:bodyPr wrap="none" anchor="ctr" anchorCtr="0"/>
          <a:lstStyle/>
          <a:p>
            <a:endParaRPr lang="ru-RU" altLang="x-none" dirty="0">
              <a:latin typeface="Arial" panose="020B0604020202020204" pitchFamily="34" charset="0"/>
            </a:endParaRPr>
          </a:p>
        </p:txBody>
      </p:sp>
      <p:sp>
        <p:nvSpPr>
          <p:cNvPr id="7174" name="AutoShape 1030">
            <a:hlinkClick r:id="rId4" action="ppaction://hlinksldjump"/>
          </p:cNvPr>
          <p:cNvSpPr/>
          <p:nvPr/>
        </p:nvSpPr>
        <p:spPr>
          <a:xfrm>
            <a:off x="1763713" y="2924175"/>
            <a:ext cx="504825" cy="503238"/>
          </a:xfrm>
          <a:prstGeom prst="actionButtonInformation">
            <a:avLst/>
          </a:prstGeom>
          <a:solidFill>
            <a:schemeClr val="accent1"/>
          </a:solidFill>
          <a:ln w="9525">
            <a:noFill/>
          </a:ln>
        </p:spPr>
        <p:txBody>
          <a:bodyPr wrap="none" anchor="ctr" anchorCtr="0"/>
          <a:lstStyle/>
          <a:p>
            <a:endParaRPr lang="ru-RU" altLang="x-none" dirty="0">
              <a:latin typeface="Arial" panose="020B0604020202020204" pitchFamily="34" charset="0"/>
            </a:endParaRPr>
          </a:p>
        </p:txBody>
      </p:sp>
      <p:sp>
        <p:nvSpPr>
          <p:cNvPr id="7175" name="AutoShape 1031">
            <a:hlinkClick r:id="rId5" action="ppaction://hlinksldjump"/>
          </p:cNvPr>
          <p:cNvSpPr/>
          <p:nvPr/>
        </p:nvSpPr>
        <p:spPr>
          <a:xfrm>
            <a:off x="1763713" y="4292600"/>
            <a:ext cx="504825" cy="504825"/>
          </a:xfrm>
          <a:prstGeom prst="actionButtonInformation">
            <a:avLst/>
          </a:prstGeom>
          <a:solidFill>
            <a:schemeClr val="accent1"/>
          </a:solidFill>
          <a:ln w="9525">
            <a:noFill/>
          </a:ln>
        </p:spPr>
        <p:txBody>
          <a:bodyPr wrap="none" anchor="ctr" anchorCtr="0"/>
          <a:lstStyle/>
          <a:p>
            <a:endParaRPr lang="ru-RU" altLang="x-none" dirty="0">
              <a:latin typeface="Arial" panose="020B0604020202020204" pitchFamily="34" charset="0"/>
            </a:endParaRPr>
          </a:p>
        </p:txBody>
      </p:sp>
      <p:sp>
        <p:nvSpPr>
          <p:cNvPr id="7176" name="AutoShape 1032">
            <a:hlinkClick r:id="rId6" action="ppaction://hlinksldjump"/>
          </p:cNvPr>
          <p:cNvSpPr/>
          <p:nvPr/>
        </p:nvSpPr>
        <p:spPr>
          <a:xfrm>
            <a:off x="1763713" y="5661025"/>
            <a:ext cx="504825" cy="503238"/>
          </a:xfrm>
          <a:prstGeom prst="actionButtonInformation">
            <a:avLst/>
          </a:prstGeom>
          <a:solidFill>
            <a:schemeClr val="accent1"/>
          </a:solidFill>
          <a:ln w="9525">
            <a:noFill/>
          </a:ln>
        </p:spPr>
        <p:txBody>
          <a:bodyPr wrap="none" anchor="ctr" anchorCtr="0"/>
          <a:lstStyle/>
          <a:p>
            <a:endParaRPr lang="ru-RU" altLang="x-none" dirty="0">
              <a:latin typeface="Arial" panose="020B0604020202020204" pitchFamily="34" charset="0"/>
            </a:endParaRPr>
          </a:p>
        </p:txBody>
      </p:sp>
      <p:sp>
        <p:nvSpPr>
          <p:cNvPr id="7177" name="Rectangle 1033"/>
          <p:cNvSpPr/>
          <p:nvPr/>
        </p:nvSpPr>
        <p:spPr>
          <a:xfrm>
            <a:off x="2338388" y="2708275"/>
            <a:ext cx="6049962" cy="1008063"/>
          </a:xfrm>
          <a:prstGeom prst="rect">
            <a:avLst/>
          </a:prstGeom>
          <a:noFill/>
          <a:ln w="9525">
            <a:noFill/>
          </a:ln>
        </p:spPr>
        <p:txBody>
          <a:bodyPr lIns="92075" tIns="46038" rIns="92075" bIns="46038"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</a:pPr>
            <a:r>
              <a:rPr lang="ru-RU" altLang="x-none" sz="3200" b="1" u="none" dirty="0">
                <a:latin typeface="Arial" panose="020B0604020202020204" pitchFamily="34" charset="0"/>
              </a:rPr>
              <a:t>	Источники формирования оборотных средств</a:t>
            </a:r>
          </a:p>
        </p:txBody>
      </p:sp>
      <p:sp>
        <p:nvSpPr>
          <p:cNvPr id="7178" name="Rectangle 1034"/>
          <p:cNvSpPr/>
          <p:nvPr/>
        </p:nvSpPr>
        <p:spPr>
          <a:xfrm>
            <a:off x="2303463" y="3859213"/>
            <a:ext cx="6445250" cy="1441450"/>
          </a:xfrm>
          <a:prstGeom prst="rect">
            <a:avLst/>
          </a:prstGeom>
          <a:noFill/>
          <a:ln w="9525">
            <a:noFill/>
          </a:ln>
        </p:spPr>
        <p:txBody>
          <a:bodyPr lIns="92075" tIns="46038" rIns="92075" bIns="46038"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</a:pPr>
            <a:r>
              <a:rPr lang="ru-RU" altLang="x-none" sz="3200" b="1" u="none" dirty="0">
                <a:latin typeface="Arial" panose="020B0604020202020204" pitchFamily="34" charset="0"/>
              </a:rPr>
              <a:t>	Показатели эффективного использования оборотных средств</a:t>
            </a:r>
          </a:p>
        </p:txBody>
      </p:sp>
      <p:sp>
        <p:nvSpPr>
          <p:cNvPr id="7179" name="Rectangle 1035"/>
          <p:cNvSpPr/>
          <p:nvPr/>
        </p:nvSpPr>
        <p:spPr>
          <a:xfrm>
            <a:off x="2268538" y="5445125"/>
            <a:ext cx="6229350" cy="1141413"/>
          </a:xfrm>
          <a:prstGeom prst="rect">
            <a:avLst/>
          </a:prstGeom>
          <a:noFill/>
          <a:ln w="9525">
            <a:noFill/>
          </a:ln>
        </p:spPr>
        <p:txBody>
          <a:bodyPr lIns="92075" tIns="46038" rIns="92075" bIns="46038"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</a:pPr>
            <a:r>
              <a:rPr lang="ru-RU" altLang="x-none" sz="3200" b="1" u="none" dirty="0">
                <a:latin typeface="Arial" panose="020B0604020202020204" pitchFamily="34" charset="0"/>
              </a:rPr>
              <a:t>	Нормирование оборотных средств</a:t>
            </a:r>
          </a:p>
        </p:txBody>
      </p:sp>
    </p:spTree>
  </p:cSld>
  <p:clrMapOvr>
    <a:masterClrMapping/>
  </p:clrMapOvr>
  <p:transition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2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2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701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201"/>
                            </p:stCondLst>
                            <p:childTnLst>
                              <p:par>
                                <p:cTn id="3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7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7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7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483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983"/>
                            </p:stCondLst>
                            <p:childTnLst>
                              <p:par>
                                <p:cTn id="41" presetID="27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7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7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7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 build="p"/>
      <p:bldP spid="7173" grpId="0" animBg="1"/>
      <p:bldP spid="7174" grpId="0" animBg="1"/>
      <p:bldP spid="7175" grpId="0" animBg="1"/>
      <p:bldP spid="7176" grpId="0" animBg="1"/>
      <p:bldP spid="7177" grpId="0" build="p"/>
      <p:bldP spid="7178" grpId="0" build="p"/>
      <p:bldP spid="717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FFFF75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Grp="1"/>
          </p:cNvSpPr>
          <p:nvPr>
            <p:ph type="title"/>
          </p:nvPr>
        </p:nvSpPr>
        <p:spPr>
          <a:xfrm>
            <a:off x="1403350" y="620713"/>
            <a:ext cx="7491413" cy="2447925"/>
          </a:xfrm>
        </p:spPr>
        <p:txBody>
          <a:bodyPr vert="horz" wrap="square" lIns="92075" tIns="46038" rIns="92075" bIns="46038" anchor="ctr" anchorCtr="0"/>
          <a:lstStyle/>
          <a:p>
            <a:pPr algn="ctr" eaLnBrk="1" hangingPunct="1"/>
            <a:r>
              <a:rPr lang="ru-RU" altLang="x-none" sz="3200" b="1" u="sng" dirty="0">
                <a:solidFill>
                  <a:srgbClr val="0000FF"/>
                </a:solidFill>
              </a:rPr>
              <a:t>Оборотные средства</a:t>
            </a:r>
            <a:r>
              <a:rPr lang="ru-RU" altLang="x-none" sz="2800" dirty="0">
                <a:solidFill>
                  <a:schemeClr val="tx1"/>
                </a:solidFill>
              </a:rPr>
              <a:t> - </a:t>
            </a:r>
            <a:r>
              <a:rPr lang="ru-RU" altLang="x-none" sz="2800" b="1" dirty="0">
                <a:solidFill>
                  <a:schemeClr val="tx1"/>
                </a:solidFill>
                <a:latin typeface="Arial" panose="020B0604020202020204" pitchFamily="34" charset="0"/>
              </a:rPr>
              <a:t>это денежные средства, которые идут на формирование оборотных производственных фондов и фондов обращения</a:t>
            </a:r>
            <a:r>
              <a:rPr lang="ru-RU" altLang="x-none" sz="40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7109" name="Rectangle 5"/>
          <p:cNvSpPr/>
          <p:nvPr/>
        </p:nvSpPr>
        <p:spPr>
          <a:xfrm>
            <a:off x="5219700" y="4221163"/>
            <a:ext cx="3641725" cy="173831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/>
          <a:p>
            <a:pPr algn="ctr"/>
            <a:r>
              <a:rPr lang="ru-RU" altLang="x-none" sz="2800" b="1" dirty="0">
                <a:solidFill>
                  <a:srgbClr val="0000FF"/>
                </a:solidFill>
                <a:latin typeface="Arial" panose="020B0604020202020204" pitchFamily="34" charset="0"/>
              </a:rPr>
              <a:t>Структура</a:t>
            </a:r>
          </a:p>
          <a:p>
            <a:r>
              <a:rPr lang="ru-RU" altLang="x-none" sz="2000" b="1" u="none" dirty="0">
                <a:latin typeface="Arial" panose="020B0604020202020204" pitchFamily="34" charset="0"/>
              </a:rPr>
              <a:t>- соотношение между отдельными элементами оборотных средств, выраженное в %.</a:t>
            </a:r>
            <a:r>
              <a:rPr sz="2000" b="1" u="none" dirty="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47110" name="Rectangle 6"/>
          <p:cNvSpPr/>
          <p:nvPr/>
        </p:nvSpPr>
        <p:spPr>
          <a:xfrm>
            <a:off x="1476375" y="4149725"/>
            <a:ext cx="3455988" cy="18605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sz="2800" b="1" dirty="0">
                <a:solidFill>
                  <a:srgbClr val="0000FF"/>
                </a:solidFill>
                <a:latin typeface="Arial" panose="020B0604020202020204" pitchFamily="34" charset="0"/>
              </a:rPr>
              <a:t>Состав</a:t>
            </a:r>
            <a:endParaRPr lang="ru-RU" altLang="x-none" sz="2800" b="1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r>
              <a:rPr lang="ru-RU" altLang="x-none" sz="2800" b="1" u="none" dirty="0">
                <a:latin typeface="Arial" panose="020B0604020202020204" pitchFamily="34" charset="0"/>
              </a:rPr>
              <a:t>- </a:t>
            </a:r>
            <a:r>
              <a:rPr sz="2000" b="1" u="none" dirty="0">
                <a:latin typeface="Arial" panose="020B0604020202020204" pitchFamily="34" charset="0"/>
              </a:rPr>
              <a:t>совокупность элементов, образующих оборотные средства предприятия.</a:t>
            </a:r>
            <a:endParaRPr lang="ru-RU" altLang="x-none" sz="2000" b="1" u="none" dirty="0">
              <a:latin typeface="Arial" panose="020B0604020202020204" pitchFamily="34" charset="0"/>
            </a:endParaRPr>
          </a:p>
        </p:txBody>
      </p:sp>
      <p:sp>
        <p:nvSpPr>
          <p:cNvPr id="47112" name="AutoShape 8"/>
          <p:cNvSpPr/>
          <p:nvPr/>
        </p:nvSpPr>
        <p:spPr>
          <a:xfrm rot="2142161">
            <a:off x="3714750" y="3119438"/>
            <a:ext cx="431800" cy="1008062"/>
          </a:xfrm>
          <a:prstGeom prst="downArrow">
            <a:avLst>
              <a:gd name="adj1" fmla="val 32240"/>
              <a:gd name="adj2" fmla="val 55867"/>
            </a:avLst>
          </a:prstGeom>
          <a:solidFill>
            <a:schemeClr val="hlink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endParaRPr lang="ru-RU" altLang="x-none" dirty="0">
              <a:latin typeface="Arial" panose="020B0604020202020204" pitchFamily="34" charset="0"/>
            </a:endParaRPr>
          </a:p>
        </p:txBody>
      </p:sp>
      <p:sp>
        <p:nvSpPr>
          <p:cNvPr id="47113" name="AutoShape 9"/>
          <p:cNvSpPr/>
          <p:nvPr/>
        </p:nvSpPr>
        <p:spPr>
          <a:xfrm rot="-2269861">
            <a:off x="6300788" y="3141663"/>
            <a:ext cx="431800" cy="1008062"/>
          </a:xfrm>
          <a:prstGeom prst="downArrow">
            <a:avLst>
              <a:gd name="adj1" fmla="val 32240"/>
              <a:gd name="adj2" fmla="val 55867"/>
            </a:avLst>
          </a:prstGeom>
          <a:solidFill>
            <a:schemeClr val="hlink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8" grpId="0"/>
      <p:bldP spid="47109" grpId="0"/>
      <p:bldP spid="47110" grpId="0"/>
      <p:bldP spid="47112" grpId="0" animBg="1"/>
      <p:bldP spid="471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A5FFFF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/>
          </p:cNvSpPr>
          <p:nvPr>
            <p:ph type="title"/>
          </p:nvPr>
        </p:nvSpPr>
        <p:spPr>
          <a:xfrm>
            <a:off x="1403033" y="260668"/>
            <a:ext cx="7634287" cy="431800"/>
          </a:xfrm>
        </p:spPr>
        <p:txBody>
          <a:bodyPr vert="horz" wrap="square" lIns="92075" tIns="46038" rIns="92075" bIns="46038" anchor="ctr" anchorCtr="0"/>
          <a:lstStyle/>
          <a:p>
            <a:pPr algn="ctr" eaLnBrk="1" hangingPunct="1"/>
            <a:r>
              <a:rPr lang="ru-RU" altLang="x-none" sz="2800" b="1" u="sng" dirty="0">
                <a:solidFill>
                  <a:srgbClr val="0000FF"/>
                </a:solidFill>
              </a:rPr>
              <a:t>Состав и структура оборотных средств</a:t>
            </a:r>
          </a:p>
        </p:txBody>
      </p:sp>
      <p:sp>
        <p:nvSpPr>
          <p:cNvPr id="9257" name="Rectangle 1065"/>
          <p:cNvSpPr/>
          <p:nvPr/>
        </p:nvSpPr>
        <p:spPr>
          <a:xfrm>
            <a:off x="3492500" y="765175"/>
            <a:ext cx="3136900" cy="674688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 eaLnBrk="1" hangingPunct="1"/>
            <a:r>
              <a:rPr lang="ru-RU" altLang="x-none" sz="2000" b="1" u="none" dirty="0">
                <a:latin typeface="Arial" panose="020B0604020202020204" pitchFamily="34" charset="0"/>
              </a:rPr>
              <a:t>Оборотные средства</a:t>
            </a:r>
          </a:p>
        </p:txBody>
      </p:sp>
      <p:sp>
        <p:nvSpPr>
          <p:cNvPr id="9258" name="Rectangle 1066"/>
          <p:cNvSpPr/>
          <p:nvPr/>
        </p:nvSpPr>
        <p:spPr>
          <a:xfrm>
            <a:off x="1258888" y="1628775"/>
            <a:ext cx="3313112" cy="1008063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ru-RU" altLang="x-none" b="1" u="none" dirty="0">
                <a:latin typeface="Arial" panose="020B0604020202020204" pitchFamily="34" charset="0"/>
              </a:rPr>
              <a:t>Оборотные производственные фонды</a:t>
            </a:r>
          </a:p>
          <a:p>
            <a:pPr algn="ctr"/>
            <a:endParaRPr lang="ru-RU" altLang="x-none" sz="1600" u="none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9259" name="Rectangle 1067"/>
          <p:cNvSpPr/>
          <p:nvPr/>
        </p:nvSpPr>
        <p:spPr>
          <a:xfrm>
            <a:off x="4716463" y="1628775"/>
            <a:ext cx="4175125" cy="1001713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ru-RU" altLang="x-none" b="1" u="none" dirty="0">
                <a:latin typeface="Arial" panose="020B0604020202020204" pitchFamily="34" charset="0"/>
              </a:rPr>
              <a:t>Фонды обращения</a:t>
            </a:r>
          </a:p>
        </p:txBody>
      </p:sp>
      <p:sp>
        <p:nvSpPr>
          <p:cNvPr id="9260" name="Rectangle 1068"/>
          <p:cNvSpPr/>
          <p:nvPr/>
        </p:nvSpPr>
        <p:spPr>
          <a:xfrm>
            <a:off x="1258888" y="3068638"/>
            <a:ext cx="1009650" cy="1379537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ru-RU" altLang="x-none" sz="1400" b="1" u="none" dirty="0">
                <a:latin typeface="Arial" panose="020B0604020202020204" pitchFamily="34" charset="0"/>
              </a:rPr>
              <a:t>Произ-водст-венные запасы</a:t>
            </a:r>
            <a:br>
              <a:rPr lang="ru-RU" altLang="x-none" sz="1400" b="1" u="none" dirty="0">
                <a:latin typeface="Arial" panose="020B0604020202020204" pitchFamily="34" charset="0"/>
              </a:rPr>
            </a:br>
            <a:endParaRPr lang="ru-RU" altLang="x-none" sz="2000" b="1" dirty="0">
              <a:latin typeface="Arial" panose="020B0604020202020204" pitchFamily="34" charset="0"/>
            </a:endParaRPr>
          </a:p>
        </p:txBody>
      </p:sp>
      <p:sp>
        <p:nvSpPr>
          <p:cNvPr id="9261" name="Rectangle 1069"/>
          <p:cNvSpPr/>
          <p:nvPr/>
        </p:nvSpPr>
        <p:spPr>
          <a:xfrm>
            <a:off x="6732588" y="3068638"/>
            <a:ext cx="1079500" cy="1090612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ru-RU" altLang="x-none" sz="1400" b="1" u="none" dirty="0">
                <a:latin typeface="Arial" panose="020B0604020202020204" pitchFamily="34" charset="0"/>
              </a:rPr>
              <a:t>Денеж-ные средства</a:t>
            </a:r>
            <a:br>
              <a:rPr lang="ru-RU" altLang="x-none" sz="1400" b="1" u="none" dirty="0">
                <a:latin typeface="Arial" panose="020B0604020202020204" pitchFamily="34" charset="0"/>
              </a:rPr>
            </a:br>
            <a:endParaRPr lang="ru-RU" altLang="x-none" sz="2000" b="1" u="none" dirty="0">
              <a:latin typeface="Arial" panose="020B0604020202020204" pitchFamily="34" charset="0"/>
            </a:endParaRPr>
          </a:p>
        </p:txBody>
      </p:sp>
      <p:sp>
        <p:nvSpPr>
          <p:cNvPr id="9262" name="Rectangle 1070"/>
          <p:cNvSpPr/>
          <p:nvPr/>
        </p:nvSpPr>
        <p:spPr>
          <a:xfrm>
            <a:off x="2339975" y="3068638"/>
            <a:ext cx="1079500" cy="1368425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ru-RU" altLang="x-none" sz="1400" b="1" u="none" dirty="0">
                <a:latin typeface="Arial" panose="020B0604020202020204" pitchFamily="34" charset="0"/>
              </a:rPr>
              <a:t>Незавер-шенное произ-водство</a:t>
            </a:r>
            <a:br>
              <a:rPr lang="ru-RU" altLang="x-none" sz="1400" b="1" u="none" dirty="0">
                <a:latin typeface="Arial" panose="020B0604020202020204" pitchFamily="34" charset="0"/>
              </a:rPr>
            </a:br>
            <a:endParaRPr lang="ru-RU" altLang="x-none" sz="2000" b="1" dirty="0">
              <a:latin typeface="Arial" panose="020B0604020202020204" pitchFamily="34" charset="0"/>
            </a:endParaRPr>
          </a:p>
        </p:txBody>
      </p:sp>
      <p:sp>
        <p:nvSpPr>
          <p:cNvPr id="9263" name="Rectangle 1071"/>
          <p:cNvSpPr/>
          <p:nvPr/>
        </p:nvSpPr>
        <p:spPr>
          <a:xfrm>
            <a:off x="3492500" y="3068638"/>
            <a:ext cx="1079500" cy="1368425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ru-RU" altLang="x-none" sz="1400" b="1" u="none" dirty="0">
                <a:latin typeface="Arial" panose="020B0604020202020204" pitchFamily="34" charset="0"/>
              </a:rPr>
              <a:t>Расходы будущих периодов</a:t>
            </a:r>
          </a:p>
          <a:p>
            <a:pPr algn="ctr"/>
            <a:endParaRPr lang="ru-RU" altLang="x-none" sz="1400" b="1" u="none" dirty="0">
              <a:latin typeface="Arial" panose="020B0604020202020204" pitchFamily="34" charset="0"/>
            </a:endParaRPr>
          </a:p>
          <a:p>
            <a:pPr algn="ctr"/>
            <a:endParaRPr lang="ru-RU" altLang="x-none" sz="1400" b="1" dirty="0">
              <a:latin typeface="Arial" panose="020B0604020202020204" pitchFamily="34" charset="0"/>
            </a:endParaRPr>
          </a:p>
        </p:txBody>
      </p:sp>
      <p:sp>
        <p:nvSpPr>
          <p:cNvPr id="9264" name="Rectangle 1072"/>
          <p:cNvSpPr/>
          <p:nvPr/>
        </p:nvSpPr>
        <p:spPr>
          <a:xfrm>
            <a:off x="5724525" y="3068638"/>
            <a:ext cx="936625" cy="1379537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ru-RU" altLang="x-none" sz="1400" b="1" u="none" dirty="0">
                <a:latin typeface="Arial" panose="020B0604020202020204" pitchFamily="34" charset="0"/>
              </a:rPr>
              <a:t>Готовая продукция в пути</a:t>
            </a:r>
            <a:br>
              <a:rPr lang="ru-RU" altLang="x-none" sz="1400" b="1" u="none" dirty="0">
                <a:latin typeface="Arial" panose="020B0604020202020204" pitchFamily="34" charset="0"/>
              </a:rPr>
            </a:br>
            <a:endParaRPr lang="ru-RU" altLang="x-none" sz="1400" b="1" dirty="0">
              <a:latin typeface="Arial" panose="020B0604020202020204" pitchFamily="34" charset="0"/>
            </a:endParaRPr>
          </a:p>
        </p:txBody>
      </p:sp>
      <p:sp>
        <p:nvSpPr>
          <p:cNvPr id="9265" name="Rectangle 1073"/>
          <p:cNvSpPr/>
          <p:nvPr/>
        </p:nvSpPr>
        <p:spPr>
          <a:xfrm>
            <a:off x="4716463" y="3068638"/>
            <a:ext cx="936625" cy="1379537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ru-RU" altLang="x-none" sz="1400" b="1" u="none" dirty="0">
                <a:latin typeface="Arial" panose="020B0604020202020204" pitchFamily="34" charset="0"/>
              </a:rPr>
              <a:t>Готовая продукция на складе</a:t>
            </a:r>
            <a:br>
              <a:rPr lang="ru-RU" altLang="x-none" sz="1400" b="1" u="none" dirty="0">
                <a:latin typeface="Arial" panose="020B0604020202020204" pitchFamily="34" charset="0"/>
              </a:rPr>
            </a:br>
            <a:endParaRPr lang="ru-RU" altLang="x-none" sz="2000" b="1" dirty="0">
              <a:latin typeface="Arial" panose="020B0604020202020204" pitchFamily="34" charset="0"/>
            </a:endParaRPr>
          </a:p>
        </p:txBody>
      </p:sp>
      <p:sp>
        <p:nvSpPr>
          <p:cNvPr id="9266" name="Rectangle 1074"/>
          <p:cNvSpPr/>
          <p:nvPr/>
        </p:nvSpPr>
        <p:spPr>
          <a:xfrm>
            <a:off x="7885113" y="3068638"/>
            <a:ext cx="1006475" cy="1379537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ru-RU" altLang="x-none" sz="1400" b="1" u="none" dirty="0">
                <a:latin typeface="Arial" panose="020B0604020202020204" pitchFamily="34" charset="0"/>
              </a:rPr>
              <a:t>Дебеторская задолженность </a:t>
            </a:r>
            <a:br>
              <a:rPr lang="ru-RU" altLang="x-none" sz="1400" b="1" u="none" dirty="0">
                <a:latin typeface="Arial" panose="020B0604020202020204" pitchFamily="34" charset="0"/>
              </a:rPr>
            </a:br>
            <a:endParaRPr lang="ru-RU" altLang="x-none" sz="2000" dirty="0">
              <a:latin typeface="Arial" panose="020B0604020202020204" pitchFamily="34" charset="0"/>
            </a:endParaRPr>
          </a:p>
        </p:txBody>
      </p:sp>
      <p:sp>
        <p:nvSpPr>
          <p:cNvPr id="9267" name="Rectangle 1075"/>
          <p:cNvSpPr/>
          <p:nvPr/>
        </p:nvSpPr>
        <p:spPr>
          <a:xfrm>
            <a:off x="6300788" y="4868863"/>
            <a:ext cx="1011237" cy="530225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ru-RU" altLang="x-none" sz="1400" b="1" u="none" dirty="0">
                <a:latin typeface="Arial" panose="020B0604020202020204" pitchFamily="34" charset="0"/>
              </a:rPr>
              <a:t>На р/сч</a:t>
            </a:r>
            <a:endParaRPr lang="ru-RU" altLang="x-none" dirty="0">
              <a:latin typeface="Arial" panose="020B0604020202020204" pitchFamily="34" charset="0"/>
            </a:endParaRPr>
          </a:p>
        </p:txBody>
      </p:sp>
      <p:sp>
        <p:nvSpPr>
          <p:cNvPr id="9268" name="Rectangle 1076"/>
          <p:cNvSpPr/>
          <p:nvPr/>
        </p:nvSpPr>
        <p:spPr>
          <a:xfrm>
            <a:off x="7380288" y="4868863"/>
            <a:ext cx="1011237" cy="530225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ru-RU" altLang="x-none" sz="1400" b="1" u="none" dirty="0">
                <a:latin typeface="Arial" panose="020B0604020202020204" pitchFamily="34" charset="0"/>
              </a:rPr>
              <a:t>В кассе</a:t>
            </a:r>
            <a:endParaRPr lang="ru-RU" altLang="x-none" sz="1400" b="1" dirty="0">
              <a:latin typeface="Arial" panose="020B0604020202020204" pitchFamily="34" charset="0"/>
            </a:endParaRPr>
          </a:p>
        </p:txBody>
      </p:sp>
      <p:sp>
        <p:nvSpPr>
          <p:cNvPr id="9269" name="Rectangle 1077"/>
          <p:cNvSpPr/>
          <p:nvPr/>
        </p:nvSpPr>
        <p:spPr>
          <a:xfrm>
            <a:off x="1258888" y="5589588"/>
            <a:ext cx="4392612" cy="935037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ru-RU" altLang="x-none" sz="1600" b="1" u="none" dirty="0">
                <a:latin typeface="Arial" panose="020B0604020202020204" pitchFamily="34" charset="0"/>
              </a:rPr>
              <a:t>Нормируемые оборотные</a:t>
            </a:r>
          </a:p>
          <a:p>
            <a:pPr algn="ctr"/>
            <a:r>
              <a:rPr lang="ru-RU" altLang="x-none" sz="1600" b="1" u="none" dirty="0">
                <a:latin typeface="Arial" panose="020B0604020202020204" pitchFamily="34" charset="0"/>
              </a:rPr>
              <a:t>средства</a:t>
            </a:r>
            <a:br>
              <a:rPr lang="ru-RU" altLang="x-none" sz="1600" b="1" u="none" dirty="0">
                <a:latin typeface="Arial" panose="020B0604020202020204" pitchFamily="34" charset="0"/>
              </a:rPr>
            </a:br>
            <a:endParaRPr lang="ru-RU" altLang="x-none" sz="2000" b="1" dirty="0">
              <a:latin typeface="Arial" panose="020B0604020202020204" pitchFamily="34" charset="0"/>
            </a:endParaRPr>
          </a:p>
        </p:txBody>
      </p:sp>
      <p:sp>
        <p:nvSpPr>
          <p:cNvPr id="9270" name="Rectangle 1078"/>
          <p:cNvSpPr/>
          <p:nvPr/>
        </p:nvSpPr>
        <p:spPr>
          <a:xfrm>
            <a:off x="5724525" y="5589588"/>
            <a:ext cx="3167063" cy="935037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ru-RU" altLang="x-none" sz="1600" b="1" u="none" dirty="0">
                <a:latin typeface="Arial" panose="020B0604020202020204" pitchFamily="34" charset="0"/>
              </a:rPr>
              <a:t>Ненормируемые оборотные средства</a:t>
            </a:r>
            <a:br>
              <a:rPr lang="ru-RU" altLang="x-none" sz="1600" b="1" u="none" dirty="0">
                <a:latin typeface="Arial" panose="020B0604020202020204" pitchFamily="34" charset="0"/>
              </a:rPr>
            </a:br>
            <a:endParaRPr lang="ru-RU" altLang="x-none" sz="2000" b="1" dirty="0">
              <a:latin typeface="Arial" panose="020B0604020202020204" pitchFamily="34" charset="0"/>
            </a:endParaRPr>
          </a:p>
        </p:txBody>
      </p:sp>
      <p:sp>
        <p:nvSpPr>
          <p:cNvPr id="9272" name="Line 1080"/>
          <p:cNvSpPr/>
          <p:nvPr/>
        </p:nvSpPr>
        <p:spPr>
          <a:xfrm>
            <a:off x="1763713" y="2636838"/>
            <a:ext cx="0" cy="4318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9274" name="Line 1082"/>
          <p:cNvSpPr/>
          <p:nvPr/>
        </p:nvSpPr>
        <p:spPr>
          <a:xfrm>
            <a:off x="2916238" y="2636838"/>
            <a:ext cx="0" cy="4318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9275" name="Line 1083"/>
          <p:cNvSpPr/>
          <p:nvPr/>
        </p:nvSpPr>
        <p:spPr>
          <a:xfrm>
            <a:off x="3995738" y="2636838"/>
            <a:ext cx="0" cy="4318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9276" name="Line 1084"/>
          <p:cNvSpPr/>
          <p:nvPr/>
        </p:nvSpPr>
        <p:spPr>
          <a:xfrm>
            <a:off x="5219700" y="2636838"/>
            <a:ext cx="0" cy="4318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9277" name="Line 1085"/>
          <p:cNvSpPr/>
          <p:nvPr/>
        </p:nvSpPr>
        <p:spPr>
          <a:xfrm>
            <a:off x="6227763" y="2636838"/>
            <a:ext cx="0" cy="4318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9278" name="Line 1086"/>
          <p:cNvSpPr/>
          <p:nvPr/>
        </p:nvSpPr>
        <p:spPr>
          <a:xfrm>
            <a:off x="7308850" y="2636838"/>
            <a:ext cx="0" cy="4318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9279" name="Line 1087"/>
          <p:cNvSpPr/>
          <p:nvPr/>
        </p:nvSpPr>
        <p:spPr>
          <a:xfrm>
            <a:off x="8388350" y="2636838"/>
            <a:ext cx="0" cy="4318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9280" name="Line 1088"/>
          <p:cNvSpPr/>
          <p:nvPr/>
        </p:nvSpPr>
        <p:spPr>
          <a:xfrm flipH="1">
            <a:off x="6732588" y="4149725"/>
            <a:ext cx="503237" cy="719138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9281" name="Line 1089"/>
          <p:cNvSpPr/>
          <p:nvPr/>
        </p:nvSpPr>
        <p:spPr>
          <a:xfrm>
            <a:off x="7380288" y="4149725"/>
            <a:ext cx="504825" cy="719138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9282" name="Line 1090"/>
          <p:cNvSpPr/>
          <p:nvPr/>
        </p:nvSpPr>
        <p:spPr>
          <a:xfrm>
            <a:off x="1835150" y="4437063"/>
            <a:ext cx="0" cy="1152525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9283" name="Line 1091"/>
          <p:cNvSpPr/>
          <p:nvPr/>
        </p:nvSpPr>
        <p:spPr>
          <a:xfrm>
            <a:off x="2916238" y="4437063"/>
            <a:ext cx="0" cy="1152525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9284" name="Line 1092"/>
          <p:cNvSpPr/>
          <p:nvPr/>
        </p:nvSpPr>
        <p:spPr>
          <a:xfrm>
            <a:off x="3995738" y="4437063"/>
            <a:ext cx="0" cy="1152525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9285" name="Line 1093"/>
          <p:cNvSpPr/>
          <p:nvPr/>
        </p:nvSpPr>
        <p:spPr>
          <a:xfrm>
            <a:off x="5148263" y="4437063"/>
            <a:ext cx="0" cy="1152525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9286" name="Line 1094"/>
          <p:cNvSpPr/>
          <p:nvPr/>
        </p:nvSpPr>
        <p:spPr>
          <a:xfrm>
            <a:off x="8532813" y="4437063"/>
            <a:ext cx="0" cy="1152525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9287" name="Line 1095"/>
          <p:cNvSpPr/>
          <p:nvPr/>
        </p:nvSpPr>
        <p:spPr>
          <a:xfrm>
            <a:off x="6156325" y="4437063"/>
            <a:ext cx="0" cy="1152525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grpSp>
        <p:nvGrpSpPr>
          <p:cNvPr id="2" name="Group 1102"/>
          <p:cNvGrpSpPr/>
          <p:nvPr/>
        </p:nvGrpSpPr>
        <p:grpSpPr>
          <a:xfrm>
            <a:off x="2843213" y="1125538"/>
            <a:ext cx="649287" cy="503237"/>
            <a:chOff x="1791" y="709"/>
            <a:chExt cx="409" cy="317"/>
          </a:xfrm>
        </p:grpSpPr>
        <p:sp>
          <p:nvSpPr>
            <p:cNvPr id="3" name="Line 1096"/>
            <p:cNvSpPr/>
            <p:nvPr/>
          </p:nvSpPr>
          <p:spPr>
            <a:xfrm flipH="1">
              <a:off x="1791" y="709"/>
              <a:ext cx="409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" name="Line 1098"/>
            <p:cNvSpPr/>
            <p:nvPr/>
          </p:nvSpPr>
          <p:spPr>
            <a:xfrm>
              <a:off x="1791" y="709"/>
              <a:ext cx="0" cy="317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</p:grpSp>
      <p:grpSp>
        <p:nvGrpSpPr>
          <p:cNvPr id="5" name="Group 1103"/>
          <p:cNvGrpSpPr/>
          <p:nvPr/>
        </p:nvGrpSpPr>
        <p:grpSpPr>
          <a:xfrm>
            <a:off x="6659563" y="1125538"/>
            <a:ext cx="649287" cy="503237"/>
            <a:chOff x="4195" y="709"/>
            <a:chExt cx="409" cy="317"/>
          </a:xfrm>
        </p:grpSpPr>
        <p:sp>
          <p:nvSpPr>
            <p:cNvPr id="6" name="Line 1097"/>
            <p:cNvSpPr/>
            <p:nvPr/>
          </p:nvSpPr>
          <p:spPr>
            <a:xfrm flipH="1">
              <a:off x="4195" y="709"/>
              <a:ext cx="409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" name="Line 1099"/>
            <p:cNvSpPr/>
            <p:nvPr/>
          </p:nvSpPr>
          <p:spPr>
            <a:xfrm>
              <a:off x="4604" y="709"/>
              <a:ext cx="0" cy="317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</p:grpSp>
      <p:sp>
        <p:nvSpPr>
          <p:cNvPr id="9292" name="Line 1100"/>
          <p:cNvSpPr/>
          <p:nvPr/>
        </p:nvSpPr>
        <p:spPr>
          <a:xfrm>
            <a:off x="6804025" y="5373688"/>
            <a:ext cx="0" cy="2159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9293" name="Line 1101"/>
          <p:cNvSpPr/>
          <p:nvPr/>
        </p:nvSpPr>
        <p:spPr>
          <a:xfrm>
            <a:off x="7885113" y="5373688"/>
            <a:ext cx="0" cy="2159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9296" name="Text Box 1104"/>
          <p:cNvSpPr txBox="1"/>
          <p:nvPr/>
        </p:nvSpPr>
        <p:spPr>
          <a:xfrm>
            <a:off x="4716463" y="1125538"/>
            <a:ext cx="792162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x-none" b="1" u="none" dirty="0">
                <a:solidFill>
                  <a:srgbClr val="0000FF"/>
                </a:solidFill>
                <a:latin typeface="Arial" panose="020B0604020202020204" pitchFamily="34" charset="0"/>
              </a:rPr>
              <a:t>100%</a:t>
            </a:r>
          </a:p>
        </p:txBody>
      </p:sp>
      <p:sp>
        <p:nvSpPr>
          <p:cNvPr id="9297" name="Text Box 1105"/>
          <p:cNvSpPr txBox="1"/>
          <p:nvPr/>
        </p:nvSpPr>
        <p:spPr>
          <a:xfrm>
            <a:off x="1331913" y="2205038"/>
            <a:ext cx="792162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x-none" b="1" u="none" dirty="0">
                <a:solidFill>
                  <a:srgbClr val="0000FF"/>
                </a:solidFill>
                <a:latin typeface="Arial" panose="020B0604020202020204" pitchFamily="34" charset="0"/>
              </a:rPr>
              <a:t>70%</a:t>
            </a:r>
          </a:p>
        </p:txBody>
      </p:sp>
      <p:sp>
        <p:nvSpPr>
          <p:cNvPr id="9298" name="Text Box 1106"/>
          <p:cNvSpPr txBox="1"/>
          <p:nvPr/>
        </p:nvSpPr>
        <p:spPr>
          <a:xfrm>
            <a:off x="4716463" y="2205038"/>
            <a:ext cx="792162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x-none" b="1" u="none" dirty="0">
                <a:solidFill>
                  <a:srgbClr val="0000FF"/>
                </a:solidFill>
                <a:latin typeface="Arial" panose="020B0604020202020204" pitchFamily="34" charset="0"/>
              </a:rPr>
              <a:t>30%</a:t>
            </a:r>
          </a:p>
        </p:txBody>
      </p:sp>
      <p:sp>
        <p:nvSpPr>
          <p:cNvPr id="9299" name="Text Box 1107"/>
          <p:cNvSpPr txBox="1"/>
          <p:nvPr/>
        </p:nvSpPr>
        <p:spPr>
          <a:xfrm>
            <a:off x="3779838" y="2205038"/>
            <a:ext cx="792162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x-none" b="1" u="none" dirty="0">
                <a:solidFill>
                  <a:srgbClr val="FF0000"/>
                </a:solidFill>
                <a:latin typeface="Arial" panose="020B0604020202020204" pitchFamily="34" charset="0"/>
              </a:rPr>
              <a:t>100%</a:t>
            </a:r>
          </a:p>
        </p:txBody>
      </p:sp>
      <p:sp>
        <p:nvSpPr>
          <p:cNvPr id="9300" name="Text Box 1108"/>
          <p:cNvSpPr txBox="1"/>
          <p:nvPr/>
        </p:nvSpPr>
        <p:spPr>
          <a:xfrm>
            <a:off x="1331913" y="4005263"/>
            <a:ext cx="792162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x-none" b="1" u="none" dirty="0">
                <a:solidFill>
                  <a:srgbClr val="FF0000"/>
                </a:solidFill>
                <a:latin typeface="Arial" panose="020B0604020202020204" pitchFamily="34" charset="0"/>
              </a:rPr>
              <a:t>70%</a:t>
            </a:r>
          </a:p>
        </p:txBody>
      </p:sp>
      <p:sp>
        <p:nvSpPr>
          <p:cNvPr id="9301" name="Text Box 1109"/>
          <p:cNvSpPr txBox="1"/>
          <p:nvPr/>
        </p:nvSpPr>
        <p:spPr>
          <a:xfrm>
            <a:off x="2484438" y="4005263"/>
            <a:ext cx="792162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x-none" b="1" u="none" dirty="0">
                <a:solidFill>
                  <a:srgbClr val="FF0000"/>
                </a:solidFill>
                <a:latin typeface="Arial" panose="020B0604020202020204" pitchFamily="34" charset="0"/>
              </a:rPr>
              <a:t>25%</a:t>
            </a:r>
          </a:p>
        </p:txBody>
      </p:sp>
      <p:sp>
        <p:nvSpPr>
          <p:cNvPr id="9302" name="Text Box 1110"/>
          <p:cNvSpPr txBox="1"/>
          <p:nvPr/>
        </p:nvSpPr>
        <p:spPr>
          <a:xfrm>
            <a:off x="3635375" y="4005263"/>
            <a:ext cx="792163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x-none" b="1" u="none" dirty="0">
                <a:solidFill>
                  <a:srgbClr val="FF0000"/>
                </a:solidFill>
                <a:latin typeface="Arial" panose="020B0604020202020204" pitchFamily="34" charset="0"/>
              </a:rPr>
              <a:t>5%</a:t>
            </a:r>
          </a:p>
        </p:txBody>
      </p:sp>
      <p:sp>
        <p:nvSpPr>
          <p:cNvPr id="9303" name="Text Box 1111"/>
          <p:cNvSpPr txBox="1"/>
          <p:nvPr/>
        </p:nvSpPr>
        <p:spPr>
          <a:xfrm>
            <a:off x="8027988" y="2205038"/>
            <a:ext cx="792162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x-none" b="1" u="none" dirty="0">
                <a:solidFill>
                  <a:srgbClr val="FF0000"/>
                </a:solidFill>
                <a:latin typeface="Arial" panose="020B0604020202020204" pitchFamily="34" charset="0"/>
              </a:rPr>
              <a:t>100%</a:t>
            </a:r>
          </a:p>
        </p:txBody>
      </p:sp>
      <p:sp>
        <p:nvSpPr>
          <p:cNvPr id="9304" name="Text Box 1112"/>
          <p:cNvSpPr txBox="1"/>
          <p:nvPr/>
        </p:nvSpPr>
        <p:spPr>
          <a:xfrm>
            <a:off x="4787900" y="4005263"/>
            <a:ext cx="792163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x-none" b="1" u="none" dirty="0">
                <a:solidFill>
                  <a:srgbClr val="FF0000"/>
                </a:solidFill>
                <a:latin typeface="Arial" panose="020B0604020202020204" pitchFamily="34" charset="0"/>
              </a:rPr>
              <a:t>30%</a:t>
            </a:r>
          </a:p>
        </p:txBody>
      </p:sp>
      <p:sp>
        <p:nvSpPr>
          <p:cNvPr id="9305" name="Text Box 1113"/>
          <p:cNvSpPr txBox="1"/>
          <p:nvPr/>
        </p:nvSpPr>
        <p:spPr>
          <a:xfrm>
            <a:off x="5795963" y="4005263"/>
            <a:ext cx="792162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x-none" b="1" u="none" dirty="0">
                <a:solidFill>
                  <a:srgbClr val="FF0000"/>
                </a:solidFill>
                <a:latin typeface="Arial" panose="020B0604020202020204" pitchFamily="34" charset="0"/>
              </a:rPr>
              <a:t>30%</a:t>
            </a:r>
          </a:p>
        </p:txBody>
      </p:sp>
      <p:sp>
        <p:nvSpPr>
          <p:cNvPr id="9306" name="Text Box 1114"/>
          <p:cNvSpPr txBox="1"/>
          <p:nvPr/>
        </p:nvSpPr>
        <p:spPr>
          <a:xfrm>
            <a:off x="6877050" y="3789363"/>
            <a:ext cx="792163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x-none" b="1" u="none" dirty="0">
                <a:solidFill>
                  <a:srgbClr val="FF0000"/>
                </a:solidFill>
                <a:latin typeface="Arial" panose="020B0604020202020204" pitchFamily="34" charset="0"/>
              </a:rPr>
              <a:t>25%</a:t>
            </a:r>
          </a:p>
        </p:txBody>
      </p:sp>
      <p:sp>
        <p:nvSpPr>
          <p:cNvPr id="9307" name="Text Box 1115"/>
          <p:cNvSpPr txBox="1"/>
          <p:nvPr/>
        </p:nvSpPr>
        <p:spPr>
          <a:xfrm>
            <a:off x="8027988" y="4005263"/>
            <a:ext cx="792162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x-none" b="1" u="none" dirty="0">
                <a:solidFill>
                  <a:srgbClr val="FF0000"/>
                </a:solidFill>
                <a:latin typeface="Arial" panose="020B0604020202020204" pitchFamily="34" charset="0"/>
              </a:rPr>
              <a:t>15%</a:t>
            </a:r>
          </a:p>
        </p:txBody>
      </p:sp>
      <p:sp>
        <p:nvSpPr>
          <p:cNvPr id="9308" name="Text Box 1116"/>
          <p:cNvSpPr txBox="1"/>
          <p:nvPr/>
        </p:nvSpPr>
        <p:spPr>
          <a:xfrm>
            <a:off x="1403350" y="6086475"/>
            <a:ext cx="792163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x-none" b="1" u="none" dirty="0">
                <a:solidFill>
                  <a:srgbClr val="0000FF"/>
                </a:solidFill>
                <a:latin typeface="Arial" panose="020B0604020202020204" pitchFamily="34" charset="0"/>
              </a:rPr>
              <a:t>80%</a:t>
            </a:r>
          </a:p>
        </p:txBody>
      </p:sp>
      <p:sp>
        <p:nvSpPr>
          <p:cNvPr id="9309" name="Text Box 1117"/>
          <p:cNvSpPr txBox="1"/>
          <p:nvPr/>
        </p:nvSpPr>
        <p:spPr>
          <a:xfrm>
            <a:off x="5795963" y="6092825"/>
            <a:ext cx="792162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x-none" b="1" u="none" dirty="0">
                <a:solidFill>
                  <a:srgbClr val="0000FF"/>
                </a:solidFill>
                <a:latin typeface="Arial" panose="020B0604020202020204" pitchFamily="34" charset="0"/>
              </a:rPr>
              <a:t>20%</a:t>
            </a:r>
          </a:p>
        </p:txBody>
      </p:sp>
      <p:sp>
        <p:nvSpPr>
          <p:cNvPr id="8" name="AutoShape 1120">
            <a:hlinkClick r:id="rId3" action="ppaction://hlinksldjump"/>
          </p:cNvPr>
          <p:cNvSpPr/>
          <p:nvPr/>
        </p:nvSpPr>
        <p:spPr>
          <a:xfrm>
            <a:off x="0" y="6308725"/>
            <a:ext cx="539750" cy="549275"/>
          </a:xfrm>
          <a:prstGeom prst="actionButtonHome">
            <a:avLst/>
          </a:prstGeom>
          <a:solidFill>
            <a:schemeClr val="accent1"/>
          </a:solidFill>
          <a:ln w="9525">
            <a:noFill/>
          </a:ln>
        </p:spPr>
        <p:txBody>
          <a:bodyPr wrap="none" anchor="ctr" anchorCtr="0"/>
          <a:lstStyle/>
          <a:p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9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9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9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9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2000"/>
                                        <p:tgtEl>
                                          <p:spTgt spid="9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1" dur="2000"/>
                                        <p:tgtEl>
                                          <p:spTgt spid="9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9" dur="2000"/>
                                        <p:tgtEl>
                                          <p:spTgt spid="9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7" dur="2000"/>
                                        <p:tgtEl>
                                          <p:spTgt spid="9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5" dur="2000"/>
                                        <p:tgtEl>
                                          <p:spTgt spid="9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2" dur="2000"/>
                                        <p:tgtEl>
                                          <p:spTgt spid="9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000"/>
                            </p:stCondLst>
                            <p:childTnLst>
                              <p:par>
                                <p:cTn id="8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9" dur="2000"/>
                                        <p:tgtEl>
                                          <p:spTgt spid="9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7" dur="2000"/>
                                        <p:tgtEl>
                                          <p:spTgt spid="9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4" dur="2000"/>
                                        <p:tgtEl>
                                          <p:spTgt spid="9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1" dur="2000"/>
                                        <p:tgtEl>
                                          <p:spTgt spid="9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000"/>
                                        <p:tgtEl>
                                          <p:spTgt spid="9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000"/>
                            </p:stCondLst>
                            <p:childTnLst>
                              <p:par>
                                <p:cTn id="1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2000"/>
                                        <p:tgtEl>
                                          <p:spTgt spid="9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400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000"/>
                                        <p:tgtEl>
                                          <p:spTgt spid="9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000"/>
                                        <p:tgtEl>
                                          <p:spTgt spid="9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000"/>
                            </p:stCondLst>
                            <p:childTnLst>
                              <p:par>
                                <p:cTn id="1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2000"/>
                                        <p:tgtEl>
                                          <p:spTgt spid="9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000"/>
                                        <p:tgtEl>
                                          <p:spTgt spid="9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6000"/>
                            </p:stCondLst>
                            <p:childTnLst>
                              <p:par>
                                <p:cTn id="1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2000"/>
                                        <p:tgtEl>
                                          <p:spTgt spid="9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2000"/>
                                        <p:tgtEl>
                                          <p:spTgt spid="9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2000"/>
                            </p:stCondLst>
                            <p:childTnLst>
                              <p:par>
                                <p:cTn id="1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2000"/>
                                        <p:tgtEl>
                                          <p:spTgt spid="9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4000"/>
                            </p:stCondLst>
                            <p:childTnLst>
                              <p:par>
                                <p:cTn id="1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2000"/>
                                        <p:tgtEl>
                                          <p:spTgt spid="9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6000"/>
                            </p:stCondLst>
                            <p:childTnLst>
                              <p:par>
                                <p:cTn id="1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2000"/>
                                        <p:tgtEl>
                                          <p:spTgt spid="9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8000"/>
                            </p:stCondLst>
                            <p:childTnLst>
                              <p:par>
                                <p:cTn id="1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000"/>
                                        <p:tgtEl>
                                          <p:spTgt spid="9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2000"/>
                                        <p:tgtEl>
                                          <p:spTgt spid="9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000"/>
                            </p:stCondLst>
                            <p:childTnLst>
                              <p:par>
                                <p:cTn id="1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2000"/>
                                        <p:tgtEl>
                                          <p:spTgt spid="9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9257" grpId="0" animBg="1"/>
      <p:bldP spid="9258" grpId="0" animBg="1"/>
      <p:bldP spid="9259" grpId="0" animBg="1"/>
      <p:bldP spid="9260" grpId="0" animBg="1"/>
      <p:bldP spid="9261" grpId="0" animBg="1"/>
      <p:bldP spid="9262" grpId="0" animBg="1"/>
      <p:bldP spid="9263" grpId="0" animBg="1"/>
      <p:bldP spid="9264" grpId="0" animBg="1"/>
      <p:bldP spid="9265" grpId="0" animBg="1"/>
      <p:bldP spid="9266" grpId="0" animBg="1"/>
      <p:bldP spid="9267" grpId="0" animBg="1"/>
      <p:bldP spid="9268" grpId="0" animBg="1"/>
      <p:bldP spid="9269" grpId="0" animBg="1"/>
      <p:bldP spid="9270" grpId="0" animBg="1"/>
      <p:bldP spid="9296" grpId="0"/>
      <p:bldP spid="9297" grpId="0"/>
      <p:bldP spid="9298" grpId="0"/>
      <p:bldP spid="9299" grpId="0"/>
      <p:bldP spid="9300" grpId="0"/>
      <p:bldP spid="9301" grpId="0"/>
      <p:bldP spid="9302" grpId="0"/>
      <p:bldP spid="9303" grpId="0"/>
      <p:bldP spid="9304" grpId="0"/>
      <p:bldP spid="9305" grpId="0"/>
      <p:bldP spid="9306" grpId="0"/>
      <p:bldP spid="9307" grpId="0"/>
      <p:bldP spid="9308" grpId="0"/>
      <p:bldP spid="930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/>
          <p:nvPr/>
        </p:nvSpPr>
        <p:spPr>
          <a:xfrm>
            <a:off x="179388" y="1196975"/>
            <a:ext cx="8713787" cy="5472113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pPr eaLnBrk="1" hangingPunct="1"/>
            <a:endParaRPr lang="ru-RU" altLang="x-none" sz="1400" b="1" u="none" dirty="0">
              <a:latin typeface="Arial" panose="020B0604020202020204" pitchFamily="34" charset="0"/>
            </a:endParaRPr>
          </a:p>
        </p:txBody>
      </p:sp>
      <p:sp>
        <p:nvSpPr>
          <p:cNvPr id="49174" name="Rectangle 22"/>
          <p:cNvSpPr/>
          <p:nvPr/>
        </p:nvSpPr>
        <p:spPr>
          <a:xfrm>
            <a:off x="2195513" y="260350"/>
            <a:ext cx="5546725" cy="10668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ru-RU" altLang="x-none" sz="3200" b="1" dirty="0">
                <a:solidFill>
                  <a:srgbClr val="0000FF"/>
                </a:solidFill>
                <a:latin typeface="Arial" panose="020B0604020202020204" pitchFamily="34" charset="0"/>
              </a:rPr>
              <a:t>Источники формирования</a:t>
            </a:r>
          </a:p>
          <a:p>
            <a:pPr algn="ctr"/>
            <a:r>
              <a:rPr lang="ru-RU" altLang="x-none" sz="3200" b="1" dirty="0">
                <a:solidFill>
                  <a:srgbClr val="0000FF"/>
                </a:solidFill>
                <a:latin typeface="Arial" panose="020B0604020202020204" pitchFamily="34" charset="0"/>
              </a:rPr>
              <a:t>оборотных средств</a:t>
            </a:r>
          </a:p>
        </p:txBody>
      </p:sp>
      <p:sp>
        <p:nvSpPr>
          <p:cNvPr id="49175" name="Rectangle 23"/>
          <p:cNvSpPr/>
          <p:nvPr/>
        </p:nvSpPr>
        <p:spPr>
          <a:xfrm>
            <a:off x="1331913" y="1773238"/>
            <a:ext cx="6192837" cy="11874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/>
          <a:p>
            <a:pPr algn="ctr" defTabSz="914400">
              <a:tabLst>
                <a:tab pos="457200" algn="l"/>
              </a:tabLst>
            </a:pPr>
            <a:r>
              <a:rPr lang="ru-RU" altLang="x-none" sz="2400" b="1" u="none" dirty="0">
                <a:solidFill>
                  <a:srgbClr val="0000FF"/>
                </a:solidFill>
                <a:latin typeface="Arial" panose="020B0604020202020204" pitchFamily="34" charset="0"/>
              </a:rPr>
              <a:t>1. </a:t>
            </a:r>
            <a:r>
              <a:rPr sz="2400" b="1" u="none" dirty="0">
                <a:solidFill>
                  <a:srgbClr val="0000FF"/>
                </a:solidFill>
                <a:latin typeface="Arial" panose="020B0604020202020204" pitchFamily="34" charset="0"/>
              </a:rPr>
              <a:t>Собственные</a:t>
            </a:r>
            <a:r>
              <a:rPr sz="2400" b="1" u="none" dirty="0">
                <a:latin typeface="Arial" panose="020B0604020202020204" pitchFamily="34" charset="0"/>
              </a:rPr>
              <a:t> </a:t>
            </a:r>
            <a:r>
              <a:rPr sz="2400" u="none" dirty="0">
                <a:latin typeface="Arial" panose="020B0604020202020204" pitchFamily="34" charset="0"/>
              </a:rPr>
              <a:t>–</a:t>
            </a:r>
            <a:r>
              <a:rPr lang="ru-RU" altLang="x-none" sz="2400" u="none" dirty="0">
                <a:latin typeface="Arial" panose="020B0604020202020204" pitchFamily="34" charset="0"/>
              </a:rPr>
              <a:t> </a:t>
            </a:r>
            <a:r>
              <a:rPr sz="2400" u="none" dirty="0">
                <a:latin typeface="Arial" panose="020B0604020202020204" pitchFamily="34" charset="0"/>
              </a:rPr>
              <a:t>формиру</a:t>
            </a:r>
            <a:r>
              <a:rPr lang="ru-RU" altLang="x-none" sz="2400" u="none" dirty="0">
                <a:latin typeface="Arial" panose="020B0604020202020204" pitchFamily="34" charset="0"/>
              </a:rPr>
              <a:t>ются</a:t>
            </a:r>
            <a:r>
              <a:rPr sz="2400" u="none" dirty="0">
                <a:latin typeface="Arial" panose="020B0604020202020204" pitchFamily="34" charset="0"/>
              </a:rPr>
              <a:t> за счёт собственных </a:t>
            </a:r>
            <a:r>
              <a:rPr lang="ru-RU" altLang="x-none" sz="2400" u="none" dirty="0">
                <a:latin typeface="Arial" panose="020B0604020202020204" pitchFamily="34" charset="0"/>
              </a:rPr>
              <a:t>средств</a:t>
            </a:r>
            <a:r>
              <a:rPr sz="2400" u="none" dirty="0">
                <a:latin typeface="Arial" panose="020B0604020202020204" pitchFamily="34" charset="0"/>
              </a:rPr>
              <a:t> предприятия</a:t>
            </a:r>
            <a:r>
              <a:rPr lang="ru-RU" altLang="x-none" sz="2400" u="none" dirty="0">
                <a:latin typeface="Arial" panose="020B0604020202020204" pitchFamily="34" charset="0"/>
              </a:rPr>
              <a:t> (прибыль)</a:t>
            </a:r>
          </a:p>
        </p:txBody>
      </p:sp>
      <p:sp>
        <p:nvSpPr>
          <p:cNvPr id="49176" name="Rectangle 24"/>
          <p:cNvSpPr/>
          <p:nvPr/>
        </p:nvSpPr>
        <p:spPr>
          <a:xfrm>
            <a:off x="3492500" y="3573463"/>
            <a:ext cx="5434013" cy="8223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/>
          <a:p>
            <a:pPr algn="ctr" defTabSz="914400">
              <a:tabLst>
                <a:tab pos="457200" algn="l"/>
              </a:tabLst>
            </a:pPr>
            <a:r>
              <a:rPr lang="ru-RU" altLang="x-none" sz="2400" b="1" u="none" dirty="0">
                <a:solidFill>
                  <a:srgbClr val="0000FF"/>
                </a:solidFill>
                <a:latin typeface="Arial" panose="020B0604020202020204" pitchFamily="34" charset="0"/>
              </a:rPr>
              <a:t>2. </a:t>
            </a:r>
            <a:r>
              <a:rPr sz="2400" b="1" u="none" dirty="0">
                <a:solidFill>
                  <a:srgbClr val="0000FF"/>
                </a:solidFill>
                <a:latin typeface="Arial" panose="020B0604020202020204" pitchFamily="34" charset="0"/>
              </a:rPr>
              <a:t>Заёмные</a:t>
            </a:r>
            <a:r>
              <a:rPr sz="2400" u="none" dirty="0">
                <a:latin typeface="Arial" panose="020B0604020202020204" pitchFamily="34" charset="0"/>
              </a:rPr>
              <a:t> – кредиты банков и других коммерческих организаций</a:t>
            </a:r>
            <a:endParaRPr lang="ru-RU" altLang="x-none" sz="2400" u="none" dirty="0">
              <a:latin typeface="Arial" panose="020B0604020202020204" pitchFamily="34" charset="0"/>
            </a:endParaRPr>
          </a:p>
        </p:txBody>
      </p:sp>
      <p:sp>
        <p:nvSpPr>
          <p:cNvPr id="49177" name="Rectangle 25"/>
          <p:cNvSpPr/>
          <p:nvPr/>
        </p:nvSpPr>
        <p:spPr>
          <a:xfrm>
            <a:off x="1331913" y="5300663"/>
            <a:ext cx="6191250" cy="11874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/>
          <a:p>
            <a:pPr algn="ctr" defTabSz="914400">
              <a:tabLst>
                <a:tab pos="457200" algn="l"/>
              </a:tabLst>
            </a:pPr>
            <a:r>
              <a:rPr lang="ru-RU" altLang="x-none" sz="2400" b="1" u="none" dirty="0">
                <a:solidFill>
                  <a:srgbClr val="0000FF"/>
                </a:solidFill>
                <a:latin typeface="Arial" panose="020B0604020202020204" pitchFamily="34" charset="0"/>
              </a:rPr>
              <a:t>3. Привлеченные</a:t>
            </a:r>
            <a:r>
              <a:rPr lang="ru-RU" altLang="x-none" sz="2400" b="1" u="none" dirty="0">
                <a:latin typeface="Arial" panose="020B0604020202020204" pitchFamily="34" charset="0"/>
              </a:rPr>
              <a:t> </a:t>
            </a:r>
            <a:r>
              <a:rPr lang="ru-RU" altLang="x-none" sz="2400" u="none" dirty="0">
                <a:latin typeface="Arial" panose="020B0604020202020204" pitchFamily="34" charset="0"/>
              </a:rPr>
              <a:t>– средства целевого финансирования для их использования по прямому назначению</a:t>
            </a:r>
            <a:r>
              <a:rPr sz="2400" dirty="0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49180" name="Picture 28" descr="GNGST085"/>
          <p:cNvPicPr>
            <a:picLocks noGrp="1" noChangeAspect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 flipH="1">
            <a:off x="1116013" y="2924175"/>
            <a:ext cx="2592387" cy="2054225"/>
          </a:xfrm>
        </p:spPr>
      </p:pic>
      <p:pic>
        <p:nvPicPr>
          <p:cNvPr id="49182" name="Picture 30" descr="GNGST0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7425" y="1341438"/>
            <a:ext cx="1806575" cy="2232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9185" name="Picture 33" descr="GNGST07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8050" y="4437063"/>
            <a:ext cx="1727200" cy="24209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50" name="AutoShape 36">
            <a:hlinkClick r:id="rId5" action="ppaction://hlinksldjump"/>
          </p:cNvPr>
          <p:cNvSpPr/>
          <p:nvPr/>
        </p:nvSpPr>
        <p:spPr>
          <a:xfrm>
            <a:off x="0" y="6308725"/>
            <a:ext cx="539750" cy="549275"/>
          </a:xfrm>
          <a:prstGeom prst="actionButtonHome">
            <a:avLst/>
          </a:prstGeom>
          <a:solidFill>
            <a:schemeClr val="accent1"/>
          </a:solidFill>
          <a:ln w="9525">
            <a:noFill/>
          </a:ln>
        </p:spPr>
        <p:txBody>
          <a:bodyPr wrap="none" anchor="ctr" anchorCtr="0"/>
          <a:lstStyle/>
          <a:p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9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9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9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91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91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91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159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491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491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491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48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491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491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491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799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74" grpId="0"/>
      <p:bldP spid="49175" grpId="0"/>
      <p:bldP spid="49176" grpId="0"/>
      <p:bldP spid="4917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76"/>
          <p:cNvGrpSpPr/>
          <p:nvPr/>
        </p:nvGrpSpPr>
        <p:grpSpPr>
          <a:xfrm>
            <a:off x="1331913" y="2492375"/>
            <a:ext cx="7043737" cy="2732088"/>
            <a:chOff x="839" y="1570"/>
            <a:chExt cx="4437" cy="1721"/>
          </a:xfrm>
        </p:grpSpPr>
        <p:sp>
          <p:nvSpPr>
            <p:cNvPr id="11274" name="Oval 1032"/>
            <p:cNvSpPr/>
            <p:nvPr/>
          </p:nvSpPr>
          <p:spPr>
            <a:xfrm>
              <a:off x="839" y="2432"/>
              <a:ext cx="1536" cy="859"/>
            </a:xfrm>
            <a:prstGeom prst="ellipse">
              <a:avLst/>
            </a:prstGeom>
            <a:solidFill>
              <a:srgbClr val="CCECFF"/>
            </a:solidFill>
            <a:ln w="9525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algn="ctr"/>
              <a:r>
                <a:rPr lang="ru-RU" altLang="x-none" b="1" u="none" dirty="0">
                  <a:solidFill>
                    <a:srgbClr val="0000FF"/>
                  </a:solidFill>
                  <a:latin typeface="Arial" panose="020B0604020202020204" pitchFamily="34" charset="0"/>
                </a:rPr>
                <a:t>1. </a:t>
              </a:r>
            </a:p>
            <a:p>
              <a:pPr algn="ctr"/>
              <a:r>
                <a:rPr lang="ru-RU" altLang="x-none" b="1" u="none" dirty="0">
                  <a:solidFill>
                    <a:srgbClr val="0000FF"/>
                  </a:solidFill>
                  <a:latin typeface="Arial" panose="020B0604020202020204" pitchFamily="34" charset="0"/>
                </a:rPr>
                <a:t>Подготовительная</a:t>
              </a:r>
            </a:p>
          </p:txBody>
        </p:sp>
        <p:sp>
          <p:nvSpPr>
            <p:cNvPr id="11275" name="Oval 1033"/>
            <p:cNvSpPr/>
            <p:nvPr/>
          </p:nvSpPr>
          <p:spPr>
            <a:xfrm>
              <a:off x="3606" y="2432"/>
              <a:ext cx="1670" cy="817"/>
            </a:xfrm>
            <a:prstGeom prst="ellipse">
              <a:avLst/>
            </a:prstGeom>
            <a:solidFill>
              <a:srgbClr val="CCECFF"/>
            </a:solidFill>
            <a:ln w="9525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algn="ctr"/>
              <a:r>
                <a:rPr lang="ru-RU" altLang="x-none" b="1" u="none" dirty="0">
                  <a:solidFill>
                    <a:srgbClr val="0000FF"/>
                  </a:solidFill>
                  <a:latin typeface="Arial" panose="020B0604020202020204" pitchFamily="34" charset="0"/>
                </a:rPr>
                <a:t>3. </a:t>
              </a:r>
            </a:p>
            <a:p>
              <a:pPr algn="ctr"/>
              <a:r>
                <a:rPr lang="ru-RU" altLang="x-none" b="1" u="none" dirty="0">
                  <a:solidFill>
                    <a:srgbClr val="0000FF"/>
                  </a:solidFill>
                  <a:latin typeface="Arial" panose="020B0604020202020204" pitchFamily="34" charset="0"/>
                </a:rPr>
                <a:t>Сбытовая</a:t>
              </a:r>
            </a:p>
          </p:txBody>
        </p:sp>
        <p:sp>
          <p:nvSpPr>
            <p:cNvPr id="11276" name="Oval 1034"/>
            <p:cNvSpPr/>
            <p:nvPr/>
          </p:nvSpPr>
          <p:spPr>
            <a:xfrm>
              <a:off x="2200" y="1661"/>
              <a:ext cx="1527" cy="814"/>
            </a:xfrm>
            <a:prstGeom prst="ellipse">
              <a:avLst/>
            </a:prstGeom>
            <a:solidFill>
              <a:srgbClr val="CCECFF"/>
            </a:solidFill>
            <a:ln w="9525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algn="ctr"/>
              <a:r>
                <a:rPr lang="ru-RU" altLang="x-none" b="1" u="none" dirty="0">
                  <a:solidFill>
                    <a:srgbClr val="0000FF"/>
                  </a:solidFill>
                  <a:latin typeface="Arial" panose="020B0604020202020204" pitchFamily="34" charset="0"/>
                </a:rPr>
                <a:t>2.</a:t>
              </a:r>
            </a:p>
            <a:p>
              <a:pPr algn="ctr"/>
              <a:r>
                <a:rPr lang="ru-RU" altLang="x-none" b="1" u="none" dirty="0">
                  <a:solidFill>
                    <a:srgbClr val="0000FF"/>
                  </a:solidFill>
                  <a:latin typeface="Arial" panose="020B0604020202020204" pitchFamily="34" charset="0"/>
                </a:rPr>
                <a:t> Производственная</a:t>
              </a:r>
            </a:p>
          </p:txBody>
        </p:sp>
        <p:sp>
          <p:nvSpPr>
            <p:cNvPr id="11277" name="AutoShape 1035"/>
            <p:cNvSpPr/>
            <p:nvPr/>
          </p:nvSpPr>
          <p:spPr>
            <a:xfrm rot="-2733937">
              <a:off x="1326" y="1899"/>
              <a:ext cx="1040" cy="382"/>
            </a:xfrm>
            <a:custGeom>
              <a:avLst/>
              <a:gdLst>
                <a:gd name="txL" fmla="*/ 3157 w 21600"/>
                <a:gd name="txT" fmla="*/ 3166 h 21600"/>
                <a:gd name="txR" fmla="*/ 18443 w 21600"/>
                <a:gd name="txB" fmla="*/ 18434 h 21600"/>
              </a:gdLst>
              <a:ahLst/>
              <a:cxnLst>
                <a:cxn ang="0">
                  <a:pos x="636" y="5"/>
                </a:cxn>
                <a:cxn ang="0">
                  <a:pos x="131" y="141"/>
                </a:cxn>
                <a:cxn ang="0">
                  <a:pos x="588" y="82"/>
                </a:cxn>
                <a:cxn ang="0">
                  <a:pos x="1166" y="218"/>
                </a:cxn>
                <a:cxn ang="0">
                  <a:pos x="903" y="295"/>
                </a:cxn>
                <a:cxn ang="0">
                  <a:pos x="693" y="198"/>
                </a:cxn>
              </a:cxnLst>
              <a:rect l="txL" t="txT" r="txR" b="txB"/>
              <a:pathLst>
                <a:path w="21600" h="21600">
                  <a:moveTo>
                    <a:pt x="17080" y="11516"/>
                  </a:moveTo>
                  <a:cubicBezTo>
                    <a:pt x="17107" y="11278"/>
                    <a:pt x="17121" y="11039"/>
                    <a:pt x="17121" y="10800"/>
                  </a:cubicBezTo>
                  <a:cubicBezTo>
                    <a:pt x="17121" y="7309"/>
                    <a:pt x="14290" y="4479"/>
                    <a:pt x="10800" y="4479"/>
                  </a:cubicBezTo>
                  <a:cubicBezTo>
                    <a:pt x="8116" y="4478"/>
                    <a:pt x="5725" y="6173"/>
                    <a:pt x="4836" y="8704"/>
                  </a:cubicBezTo>
                  <a:lnTo>
                    <a:pt x="610" y="7220"/>
                  </a:lnTo>
                  <a:cubicBezTo>
                    <a:pt x="2130" y="2894"/>
                    <a:pt x="6215" y="-1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1209"/>
                    <a:pt x="21576" y="11618"/>
                    <a:pt x="21530" y="12024"/>
                  </a:cubicBezTo>
                  <a:lnTo>
                    <a:pt x="24212" y="12331"/>
                  </a:lnTo>
                  <a:lnTo>
                    <a:pt x="18745" y="16678"/>
                  </a:lnTo>
                  <a:lnTo>
                    <a:pt x="14397" y="11210"/>
                  </a:lnTo>
                  <a:lnTo>
                    <a:pt x="17080" y="11516"/>
                  </a:lnTo>
                  <a:close/>
                </a:path>
              </a:pathLst>
            </a:custGeom>
            <a:gradFill rotWithShape="1">
              <a:gsLst>
                <a:gs pos="0">
                  <a:srgbClr val="3399FF">
                    <a:alpha val="100000"/>
                  </a:srgbClr>
                </a:gs>
                <a:gs pos="100000">
                  <a:srgbClr val="184776">
                    <a:alpha val="100000"/>
                  </a:srgbClr>
                </a:gs>
              </a:gsLst>
              <a:lin ang="5400000" scaled="1"/>
              <a:tileRect/>
            </a:gradFill>
            <a:ln w="9525" cap="flat" cmpd="sng">
              <a:solidFill>
                <a:srgbClr val="0000FF">
                  <a:alpha val="100000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1278" name="AutoShape 1036"/>
            <p:cNvSpPr/>
            <p:nvPr/>
          </p:nvSpPr>
          <p:spPr>
            <a:xfrm rot="1852998">
              <a:off x="3424" y="1842"/>
              <a:ext cx="1035" cy="401"/>
            </a:xfrm>
            <a:custGeom>
              <a:avLst/>
              <a:gdLst>
                <a:gd name="txL" fmla="*/ 3172 w 21600"/>
                <a:gd name="txT" fmla="*/ 3178 h 21600"/>
                <a:gd name="txR" fmla="*/ 18428 w 21600"/>
                <a:gd name="txB" fmla="*/ 18422 h 21600"/>
              </a:gdLst>
              <a:ahLst/>
              <a:cxnLst>
                <a:cxn ang="0">
                  <a:pos x="633" y="5"/>
                </a:cxn>
                <a:cxn ang="0">
                  <a:pos x="130" y="148"/>
                </a:cxn>
                <a:cxn ang="0">
                  <a:pos x="585" y="86"/>
                </a:cxn>
                <a:cxn ang="0">
                  <a:pos x="1160" y="229"/>
                </a:cxn>
                <a:cxn ang="0">
                  <a:pos x="898" y="310"/>
                </a:cxn>
                <a:cxn ang="0">
                  <a:pos x="690" y="208"/>
                </a:cxn>
              </a:cxnLst>
              <a:rect l="txL" t="txT" r="txR" b="txB"/>
              <a:pathLst>
                <a:path w="21600" h="21600">
                  <a:moveTo>
                    <a:pt x="17080" y="11516"/>
                  </a:moveTo>
                  <a:cubicBezTo>
                    <a:pt x="17107" y="11278"/>
                    <a:pt x="17121" y="11039"/>
                    <a:pt x="17121" y="10800"/>
                  </a:cubicBezTo>
                  <a:cubicBezTo>
                    <a:pt x="17121" y="7309"/>
                    <a:pt x="14290" y="4479"/>
                    <a:pt x="10800" y="4479"/>
                  </a:cubicBezTo>
                  <a:cubicBezTo>
                    <a:pt x="8116" y="4478"/>
                    <a:pt x="5725" y="6173"/>
                    <a:pt x="4836" y="8704"/>
                  </a:cubicBezTo>
                  <a:lnTo>
                    <a:pt x="610" y="7220"/>
                  </a:lnTo>
                  <a:cubicBezTo>
                    <a:pt x="2130" y="2894"/>
                    <a:pt x="6215" y="-1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1209"/>
                    <a:pt x="21576" y="11618"/>
                    <a:pt x="21530" y="12024"/>
                  </a:cubicBezTo>
                  <a:lnTo>
                    <a:pt x="24212" y="12331"/>
                  </a:lnTo>
                  <a:lnTo>
                    <a:pt x="18745" y="16678"/>
                  </a:lnTo>
                  <a:lnTo>
                    <a:pt x="14397" y="11210"/>
                  </a:lnTo>
                  <a:lnTo>
                    <a:pt x="17080" y="11516"/>
                  </a:lnTo>
                  <a:close/>
                </a:path>
              </a:pathLst>
            </a:custGeom>
            <a:gradFill rotWithShape="1">
              <a:gsLst>
                <a:gs pos="0">
                  <a:srgbClr val="3399FF">
                    <a:alpha val="100000"/>
                  </a:srgbClr>
                </a:gs>
                <a:gs pos="100000">
                  <a:srgbClr val="184776">
                    <a:alpha val="100000"/>
                  </a:srgbClr>
                </a:gs>
              </a:gsLst>
              <a:lin ang="5400000" scaled="1"/>
              <a:tileRect/>
            </a:gradFill>
            <a:ln w="9525" cap="flat" cmpd="sng">
              <a:solidFill>
                <a:schemeClr val="tx1">
                  <a:alpha val="10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1279" name="AutoShape 1037"/>
            <p:cNvSpPr/>
            <p:nvPr/>
          </p:nvSpPr>
          <p:spPr>
            <a:xfrm>
              <a:off x="2517" y="2750"/>
              <a:ext cx="907" cy="307"/>
            </a:xfrm>
            <a:prstGeom prst="leftArrow">
              <a:avLst>
                <a:gd name="adj1" fmla="val 49166"/>
                <a:gd name="adj2" fmla="val 60660"/>
              </a:avLst>
            </a:prstGeom>
            <a:gradFill rotWithShape="1">
              <a:gsLst>
                <a:gs pos="0">
                  <a:srgbClr val="3399FF"/>
                </a:gs>
                <a:gs pos="100000">
                  <a:srgbClr val="184776"/>
                </a:gs>
              </a:gsLst>
              <a:lin ang="5400000" scaled="1"/>
              <a:tileRect/>
            </a:gra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ru-RU" altLang="x-none" dirty="0">
                <a:latin typeface="Arial" panose="020B0604020202020204" pitchFamily="34" charset="0"/>
              </a:endParaRPr>
            </a:p>
          </p:txBody>
        </p:sp>
      </p:grpSp>
      <p:sp>
        <p:nvSpPr>
          <p:cNvPr id="11281" name="Text Box 1041"/>
          <p:cNvSpPr txBox="1"/>
          <p:nvPr/>
        </p:nvSpPr>
        <p:spPr>
          <a:xfrm>
            <a:off x="1476375" y="333375"/>
            <a:ext cx="7343775" cy="22828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ru-RU" altLang="x-none" sz="2400" b="1" u="none" dirty="0">
                <a:latin typeface="Arial" panose="020B0604020202020204" pitchFamily="34" charset="0"/>
              </a:rPr>
              <a:t>Оборотные средства представляют собой подвижную часть материально-технической базы предприятия. В процессе движения оборотные средства совершают кругооборот. </a:t>
            </a:r>
            <a:r>
              <a:rPr lang="ru-RU" altLang="x-none" sz="2400" b="1" dirty="0">
                <a:latin typeface="Arial" panose="020B0604020202020204" pitchFamily="34" charset="0"/>
              </a:rPr>
              <a:t>В каждом кругообороте они проходят три стадии:</a:t>
            </a:r>
          </a:p>
        </p:txBody>
      </p:sp>
      <p:pic>
        <p:nvPicPr>
          <p:cNvPr id="11268" name="Picture 1051" descr="COBJ043"/>
          <p:cNvPicPr>
            <a:picLocks noGrp="1" noChangeAspect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867400" y="5373688"/>
            <a:ext cx="1296988" cy="1484312"/>
          </a:xfrm>
        </p:spPr>
      </p:pic>
      <p:pic>
        <p:nvPicPr>
          <p:cNvPr id="11269" name="Picture 1065" descr="COBJ043"/>
          <p:cNvPicPr>
            <a:picLocks noGrp="1" noChangeAspect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356100" y="5589588"/>
            <a:ext cx="1108075" cy="1268412"/>
          </a:xfrm>
        </p:spPr>
      </p:pic>
      <p:pic>
        <p:nvPicPr>
          <p:cNvPr id="11270" name="Picture 1068" descr="COBJ043"/>
          <p:cNvPicPr>
            <a:picLocks noGrp="1" noChangeAspect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2916238" y="5805488"/>
            <a:ext cx="857250" cy="981075"/>
          </a:xfrm>
        </p:spPr>
      </p:pic>
      <p:pic>
        <p:nvPicPr>
          <p:cNvPr id="11271" name="Picture 1056" descr="COBJ07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0" y="3500438"/>
            <a:ext cx="1708150" cy="33575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2" name="Picture 1071" descr="COBJ043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>
          <a:xfrm>
            <a:off x="7534275" y="5013325"/>
            <a:ext cx="1609725" cy="1844675"/>
          </a:xfrm>
        </p:spPr>
      </p:pic>
      <p:pic>
        <p:nvPicPr>
          <p:cNvPr id="11273" name="Picture 1075" descr="COBJ0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713" y="6165850"/>
            <a:ext cx="542925" cy="6207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1"/>
          <p:cNvGrpSpPr/>
          <p:nvPr/>
        </p:nvGrpSpPr>
        <p:grpSpPr>
          <a:xfrm>
            <a:off x="1692275" y="333375"/>
            <a:ext cx="6767513" cy="2590800"/>
            <a:chOff x="930" y="2024"/>
            <a:chExt cx="4581" cy="1769"/>
          </a:xfrm>
        </p:grpSpPr>
        <p:sp>
          <p:nvSpPr>
            <p:cNvPr id="12304" name="Oval 25"/>
            <p:cNvSpPr/>
            <p:nvPr/>
          </p:nvSpPr>
          <p:spPr>
            <a:xfrm>
              <a:off x="930" y="2934"/>
              <a:ext cx="1718" cy="859"/>
            </a:xfrm>
            <a:prstGeom prst="ellipse">
              <a:avLst/>
            </a:prstGeom>
            <a:solidFill>
              <a:srgbClr val="CCECFF"/>
            </a:solidFill>
            <a:ln w="9525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algn="ctr"/>
              <a:r>
                <a:rPr lang="ru-RU" altLang="x-none" b="1" u="none" dirty="0">
                  <a:solidFill>
                    <a:srgbClr val="0000FF"/>
                  </a:solidFill>
                  <a:latin typeface="Arial" panose="020B0604020202020204" pitchFamily="34" charset="0"/>
                </a:rPr>
                <a:t>1. </a:t>
              </a:r>
            </a:p>
            <a:p>
              <a:pPr algn="ctr"/>
              <a:r>
                <a:rPr lang="ru-RU" altLang="x-none" b="1" u="none" dirty="0">
                  <a:solidFill>
                    <a:srgbClr val="0000FF"/>
                  </a:solidFill>
                  <a:latin typeface="Arial" panose="020B0604020202020204" pitchFamily="34" charset="0"/>
                </a:rPr>
                <a:t>Подготовительная</a:t>
              </a:r>
            </a:p>
          </p:txBody>
        </p:sp>
        <p:sp>
          <p:nvSpPr>
            <p:cNvPr id="12305" name="Oval 26"/>
            <p:cNvSpPr/>
            <p:nvPr/>
          </p:nvSpPr>
          <p:spPr>
            <a:xfrm>
              <a:off x="3841" y="2934"/>
              <a:ext cx="1670" cy="859"/>
            </a:xfrm>
            <a:prstGeom prst="ellipse">
              <a:avLst/>
            </a:prstGeom>
            <a:solidFill>
              <a:srgbClr val="CCECFF"/>
            </a:solidFill>
            <a:ln w="9525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algn="ctr"/>
              <a:r>
                <a:rPr lang="ru-RU" altLang="x-none" b="1" u="none" dirty="0">
                  <a:solidFill>
                    <a:srgbClr val="0000FF"/>
                  </a:solidFill>
                  <a:latin typeface="Arial" panose="020B0604020202020204" pitchFamily="34" charset="0"/>
                </a:rPr>
                <a:t>3. </a:t>
              </a:r>
            </a:p>
            <a:p>
              <a:pPr algn="ctr"/>
              <a:r>
                <a:rPr lang="ru-RU" altLang="x-none" b="1" u="none" dirty="0">
                  <a:solidFill>
                    <a:srgbClr val="0000FF"/>
                  </a:solidFill>
                  <a:latin typeface="Arial" panose="020B0604020202020204" pitchFamily="34" charset="0"/>
                </a:rPr>
                <a:t>Сбытовая</a:t>
              </a:r>
            </a:p>
          </p:txBody>
        </p:sp>
        <p:sp>
          <p:nvSpPr>
            <p:cNvPr id="12306" name="Oval 27"/>
            <p:cNvSpPr/>
            <p:nvPr/>
          </p:nvSpPr>
          <p:spPr>
            <a:xfrm>
              <a:off x="2457" y="2075"/>
              <a:ext cx="1527" cy="859"/>
            </a:xfrm>
            <a:prstGeom prst="ellipse">
              <a:avLst/>
            </a:prstGeom>
            <a:solidFill>
              <a:srgbClr val="CCECFF"/>
            </a:solidFill>
            <a:ln w="9525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algn="ctr"/>
              <a:r>
                <a:rPr lang="ru-RU" altLang="x-none" b="1" u="none" dirty="0">
                  <a:solidFill>
                    <a:srgbClr val="0000FF"/>
                  </a:solidFill>
                  <a:latin typeface="Arial" panose="020B0604020202020204" pitchFamily="34" charset="0"/>
                </a:rPr>
                <a:t>2.</a:t>
              </a:r>
            </a:p>
            <a:p>
              <a:pPr algn="ctr"/>
              <a:r>
                <a:rPr lang="ru-RU" altLang="x-none" b="1" u="none" dirty="0">
                  <a:solidFill>
                    <a:srgbClr val="0000FF"/>
                  </a:solidFill>
                  <a:latin typeface="Arial" panose="020B0604020202020204" pitchFamily="34" charset="0"/>
                </a:rPr>
                <a:t> Производственная</a:t>
              </a:r>
            </a:p>
          </p:txBody>
        </p:sp>
        <p:sp>
          <p:nvSpPr>
            <p:cNvPr id="12307" name="AutoShape 28"/>
            <p:cNvSpPr/>
            <p:nvPr/>
          </p:nvSpPr>
          <p:spPr>
            <a:xfrm rot="-2733937">
              <a:off x="1617" y="2353"/>
              <a:ext cx="1040" cy="382"/>
            </a:xfrm>
            <a:custGeom>
              <a:avLst/>
              <a:gdLst>
                <a:gd name="txL" fmla="*/ 3157 w 21600"/>
                <a:gd name="txT" fmla="*/ 3166 h 21600"/>
                <a:gd name="txR" fmla="*/ 18443 w 21600"/>
                <a:gd name="txB" fmla="*/ 18434 h 21600"/>
              </a:gdLst>
              <a:ahLst/>
              <a:cxnLst>
                <a:cxn ang="0">
                  <a:pos x="636" y="5"/>
                </a:cxn>
                <a:cxn ang="0">
                  <a:pos x="131" y="141"/>
                </a:cxn>
                <a:cxn ang="0">
                  <a:pos x="588" y="82"/>
                </a:cxn>
                <a:cxn ang="0">
                  <a:pos x="1166" y="218"/>
                </a:cxn>
                <a:cxn ang="0">
                  <a:pos x="903" y="295"/>
                </a:cxn>
                <a:cxn ang="0">
                  <a:pos x="693" y="198"/>
                </a:cxn>
              </a:cxnLst>
              <a:rect l="txL" t="txT" r="txR" b="txB"/>
              <a:pathLst>
                <a:path w="21600" h="21600">
                  <a:moveTo>
                    <a:pt x="17080" y="11516"/>
                  </a:moveTo>
                  <a:cubicBezTo>
                    <a:pt x="17107" y="11278"/>
                    <a:pt x="17121" y="11039"/>
                    <a:pt x="17121" y="10800"/>
                  </a:cubicBezTo>
                  <a:cubicBezTo>
                    <a:pt x="17121" y="7309"/>
                    <a:pt x="14290" y="4479"/>
                    <a:pt x="10800" y="4479"/>
                  </a:cubicBezTo>
                  <a:cubicBezTo>
                    <a:pt x="8116" y="4478"/>
                    <a:pt x="5725" y="6173"/>
                    <a:pt x="4836" y="8704"/>
                  </a:cubicBezTo>
                  <a:lnTo>
                    <a:pt x="610" y="7220"/>
                  </a:lnTo>
                  <a:cubicBezTo>
                    <a:pt x="2130" y="2894"/>
                    <a:pt x="6215" y="-1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1209"/>
                    <a:pt x="21576" y="11618"/>
                    <a:pt x="21530" y="12024"/>
                  </a:cubicBezTo>
                  <a:lnTo>
                    <a:pt x="24212" y="12331"/>
                  </a:lnTo>
                  <a:lnTo>
                    <a:pt x="18745" y="16678"/>
                  </a:lnTo>
                  <a:lnTo>
                    <a:pt x="14397" y="11210"/>
                  </a:lnTo>
                  <a:lnTo>
                    <a:pt x="17080" y="11516"/>
                  </a:lnTo>
                  <a:close/>
                </a:path>
              </a:pathLst>
            </a:custGeom>
            <a:gradFill rotWithShape="1">
              <a:gsLst>
                <a:gs pos="0">
                  <a:srgbClr val="3399FF">
                    <a:alpha val="100000"/>
                  </a:srgbClr>
                </a:gs>
                <a:gs pos="100000">
                  <a:srgbClr val="184776">
                    <a:alpha val="100000"/>
                  </a:srgbClr>
                </a:gs>
              </a:gsLst>
              <a:lin ang="5400000" scaled="1"/>
              <a:tileRect/>
            </a:gradFill>
            <a:ln w="9525" cap="flat" cmpd="sng">
              <a:solidFill>
                <a:srgbClr val="0000FF">
                  <a:alpha val="100000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2308" name="AutoShape 29"/>
            <p:cNvSpPr/>
            <p:nvPr/>
          </p:nvSpPr>
          <p:spPr>
            <a:xfrm rot="1577307">
              <a:off x="3841" y="2259"/>
              <a:ext cx="808" cy="491"/>
            </a:xfrm>
            <a:custGeom>
              <a:avLst/>
              <a:gdLst>
                <a:gd name="txL" fmla="*/ 3154 w 21600"/>
                <a:gd name="txT" fmla="*/ 3167 h 21600"/>
                <a:gd name="txR" fmla="*/ 18446 w 21600"/>
                <a:gd name="txB" fmla="*/ 18433 h 21600"/>
              </a:gdLst>
              <a:ahLst/>
              <a:cxnLst>
                <a:cxn ang="0">
                  <a:pos x="494" y="6"/>
                </a:cxn>
                <a:cxn ang="0">
                  <a:pos x="102" y="181"/>
                </a:cxn>
                <a:cxn ang="0">
                  <a:pos x="457" y="105"/>
                </a:cxn>
                <a:cxn ang="0">
                  <a:pos x="906" y="280"/>
                </a:cxn>
                <a:cxn ang="0">
                  <a:pos x="701" y="379"/>
                </a:cxn>
                <a:cxn ang="0">
                  <a:pos x="539" y="255"/>
                </a:cxn>
              </a:cxnLst>
              <a:rect l="txL" t="txT" r="txR" b="txB"/>
              <a:pathLst>
                <a:path w="21600" h="21600">
                  <a:moveTo>
                    <a:pt x="17080" y="11516"/>
                  </a:moveTo>
                  <a:cubicBezTo>
                    <a:pt x="17107" y="11278"/>
                    <a:pt x="17121" y="11039"/>
                    <a:pt x="17121" y="10800"/>
                  </a:cubicBezTo>
                  <a:cubicBezTo>
                    <a:pt x="17121" y="7309"/>
                    <a:pt x="14290" y="4479"/>
                    <a:pt x="10800" y="4479"/>
                  </a:cubicBezTo>
                  <a:cubicBezTo>
                    <a:pt x="8116" y="4478"/>
                    <a:pt x="5725" y="6173"/>
                    <a:pt x="4836" y="8704"/>
                  </a:cubicBezTo>
                  <a:lnTo>
                    <a:pt x="610" y="7220"/>
                  </a:lnTo>
                  <a:cubicBezTo>
                    <a:pt x="2130" y="2894"/>
                    <a:pt x="6215" y="-1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1209"/>
                    <a:pt x="21576" y="11618"/>
                    <a:pt x="21530" y="12024"/>
                  </a:cubicBezTo>
                  <a:lnTo>
                    <a:pt x="24212" y="12331"/>
                  </a:lnTo>
                  <a:lnTo>
                    <a:pt x="18745" y="16678"/>
                  </a:lnTo>
                  <a:lnTo>
                    <a:pt x="14397" y="11210"/>
                  </a:lnTo>
                  <a:lnTo>
                    <a:pt x="17080" y="11516"/>
                  </a:lnTo>
                  <a:close/>
                </a:path>
              </a:pathLst>
            </a:custGeom>
            <a:gradFill rotWithShape="1">
              <a:gsLst>
                <a:gs pos="0">
                  <a:srgbClr val="3399FF">
                    <a:alpha val="100000"/>
                  </a:srgbClr>
                </a:gs>
                <a:gs pos="100000">
                  <a:srgbClr val="184776">
                    <a:alpha val="100000"/>
                  </a:srgbClr>
                </a:gs>
              </a:gsLst>
              <a:lin ang="5400000" scaled="1"/>
              <a:tileRect/>
            </a:gradFill>
            <a:ln w="9525" cap="flat" cmpd="sng">
              <a:solidFill>
                <a:schemeClr val="tx1">
                  <a:alpha val="10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12309" name="AutoShape 30"/>
            <p:cNvSpPr/>
            <p:nvPr/>
          </p:nvSpPr>
          <p:spPr>
            <a:xfrm>
              <a:off x="2791" y="3241"/>
              <a:ext cx="907" cy="307"/>
            </a:xfrm>
            <a:prstGeom prst="leftArrow">
              <a:avLst>
                <a:gd name="adj1" fmla="val 49166"/>
                <a:gd name="adj2" fmla="val 60660"/>
              </a:avLst>
            </a:prstGeom>
            <a:gradFill rotWithShape="1">
              <a:gsLst>
                <a:gs pos="0">
                  <a:srgbClr val="3399FF"/>
                </a:gs>
                <a:gs pos="100000">
                  <a:srgbClr val="184776"/>
                </a:gs>
              </a:gsLst>
              <a:lin ang="5400000" scaled="1"/>
              <a:tileRect/>
            </a:gra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ru-RU" altLang="x-none" dirty="0">
                <a:latin typeface="Arial" panose="020B0604020202020204" pitchFamily="34" charset="0"/>
              </a:endParaRPr>
            </a:p>
          </p:txBody>
        </p:sp>
      </p:grpSp>
      <p:sp>
        <p:nvSpPr>
          <p:cNvPr id="44064" name="Text Box 32"/>
          <p:cNvSpPr txBox="1"/>
          <p:nvPr/>
        </p:nvSpPr>
        <p:spPr>
          <a:xfrm rot="10800000">
            <a:off x="1260475" y="3503613"/>
            <a:ext cx="577850" cy="3167062"/>
          </a:xfrm>
          <a:prstGeom prst="rect">
            <a:avLst/>
          </a:prstGeom>
          <a:noFill/>
          <a:ln w="2857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eaVer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x-none" sz="2400" b="1" u="none" dirty="0">
                <a:solidFill>
                  <a:srgbClr val="000099"/>
                </a:solidFill>
                <a:latin typeface="Arial" panose="020B0604020202020204" pitchFamily="34" charset="0"/>
              </a:rPr>
              <a:t>Деньги</a:t>
            </a:r>
          </a:p>
        </p:txBody>
      </p:sp>
      <p:sp>
        <p:nvSpPr>
          <p:cNvPr id="44065" name="Text Box 33"/>
          <p:cNvSpPr txBox="1"/>
          <p:nvPr/>
        </p:nvSpPr>
        <p:spPr>
          <a:xfrm rot="10800000">
            <a:off x="2770188" y="3503613"/>
            <a:ext cx="577850" cy="3167062"/>
          </a:xfrm>
          <a:prstGeom prst="rect">
            <a:avLst/>
          </a:prstGeom>
          <a:noFill/>
          <a:ln w="2857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eaVer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x-none" sz="2400" b="1" u="none" dirty="0">
                <a:solidFill>
                  <a:srgbClr val="000099"/>
                </a:solidFill>
                <a:latin typeface="Arial" panose="020B0604020202020204" pitchFamily="34" charset="0"/>
              </a:rPr>
              <a:t>Сырьё, материалы</a:t>
            </a:r>
          </a:p>
        </p:txBody>
      </p:sp>
      <p:sp>
        <p:nvSpPr>
          <p:cNvPr id="44066" name="Text Box 34"/>
          <p:cNvSpPr txBox="1"/>
          <p:nvPr/>
        </p:nvSpPr>
        <p:spPr>
          <a:xfrm rot="10800000">
            <a:off x="4421188" y="3503613"/>
            <a:ext cx="942975" cy="3167062"/>
          </a:xfrm>
          <a:prstGeom prst="rect">
            <a:avLst/>
          </a:prstGeom>
          <a:noFill/>
          <a:ln w="2857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eaVer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x-none" sz="2400" b="1" u="none" dirty="0">
                <a:solidFill>
                  <a:srgbClr val="000099"/>
                </a:solidFill>
                <a:latin typeface="Arial" panose="020B0604020202020204" pitchFamily="34" charset="0"/>
              </a:rPr>
              <a:t>Незавершённое производство</a:t>
            </a:r>
          </a:p>
        </p:txBody>
      </p:sp>
      <p:sp>
        <p:nvSpPr>
          <p:cNvPr id="44067" name="Text Box 35"/>
          <p:cNvSpPr txBox="1"/>
          <p:nvPr/>
        </p:nvSpPr>
        <p:spPr>
          <a:xfrm rot="10800000">
            <a:off x="6442075" y="3503613"/>
            <a:ext cx="577850" cy="3167062"/>
          </a:xfrm>
          <a:prstGeom prst="rect">
            <a:avLst/>
          </a:prstGeom>
          <a:noFill/>
          <a:ln w="2857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eaVer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x-none" sz="2400" b="1" u="none" dirty="0">
                <a:solidFill>
                  <a:srgbClr val="000099"/>
                </a:solidFill>
                <a:latin typeface="Arial" panose="020B0604020202020204" pitchFamily="34" charset="0"/>
              </a:rPr>
              <a:t>Готовая продукция</a:t>
            </a:r>
          </a:p>
        </p:txBody>
      </p:sp>
      <p:sp>
        <p:nvSpPr>
          <p:cNvPr id="44068" name="Text Box 36"/>
          <p:cNvSpPr txBox="1"/>
          <p:nvPr/>
        </p:nvSpPr>
        <p:spPr>
          <a:xfrm rot="10800000">
            <a:off x="8026400" y="3503613"/>
            <a:ext cx="942975" cy="3167062"/>
          </a:xfrm>
          <a:prstGeom prst="rect">
            <a:avLst/>
          </a:prstGeom>
          <a:noFill/>
          <a:ln w="2857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eaVer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x-none" sz="2400" b="1" u="none" dirty="0">
                <a:solidFill>
                  <a:srgbClr val="000099"/>
                </a:solidFill>
                <a:latin typeface="Arial" panose="020B0604020202020204" pitchFamily="34" charset="0"/>
              </a:rPr>
              <a:t>Деньги (новая величина)</a:t>
            </a:r>
          </a:p>
        </p:txBody>
      </p:sp>
      <p:sp>
        <p:nvSpPr>
          <p:cNvPr id="44069" name="Line 37"/>
          <p:cNvSpPr/>
          <p:nvPr/>
        </p:nvSpPr>
        <p:spPr>
          <a:xfrm>
            <a:off x="1835150" y="5157788"/>
            <a:ext cx="936625" cy="0"/>
          </a:xfrm>
          <a:prstGeom prst="line">
            <a:avLst/>
          </a:prstGeom>
          <a:ln w="38100" cap="flat" cmpd="sng">
            <a:solidFill>
              <a:srgbClr val="0000FF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44070" name="Line 38"/>
          <p:cNvSpPr/>
          <p:nvPr/>
        </p:nvSpPr>
        <p:spPr>
          <a:xfrm>
            <a:off x="3419475" y="5157788"/>
            <a:ext cx="936625" cy="0"/>
          </a:xfrm>
          <a:prstGeom prst="line">
            <a:avLst/>
          </a:prstGeom>
          <a:ln w="38100" cap="flat" cmpd="sng">
            <a:solidFill>
              <a:srgbClr val="0000FF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44071" name="Line 39"/>
          <p:cNvSpPr/>
          <p:nvPr/>
        </p:nvSpPr>
        <p:spPr>
          <a:xfrm>
            <a:off x="5435600" y="5157788"/>
            <a:ext cx="936625" cy="0"/>
          </a:xfrm>
          <a:prstGeom prst="line">
            <a:avLst/>
          </a:prstGeom>
          <a:ln w="38100" cap="flat" cmpd="sng">
            <a:solidFill>
              <a:srgbClr val="0000FF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44072" name="Line 40"/>
          <p:cNvSpPr/>
          <p:nvPr/>
        </p:nvSpPr>
        <p:spPr>
          <a:xfrm>
            <a:off x="7092950" y="5157788"/>
            <a:ext cx="936625" cy="0"/>
          </a:xfrm>
          <a:prstGeom prst="line">
            <a:avLst/>
          </a:prstGeom>
          <a:ln w="38100" cap="flat" cmpd="sng">
            <a:solidFill>
              <a:srgbClr val="0000FF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44073" name="Text Box 41"/>
          <p:cNvSpPr txBox="1"/>
          <p:nvPr/>
        </p:nvSpPr>
        <p:spPr>
          <a:xfrm>
            <a:off x="1835150" y="4437063"/>
            <a:ext cx="1008063" cy="3365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x-none" sz="1600" b="1" u="none" dirty="0">
                <a:latin typeface="Arial" panose="020B0604020202020204" pitchFamily="34" charset="0"/>
              </a:rPr>
              <a:t>закупки</a:t>
            </a:r>
          </a:p>
        </p:txBody>
      </p:sp>
      <p:sp>
        <p:nvSpPr>
          <p:cNvPr id="44074" name="Text Box 42"/>
          <p:cNvSpPr txBox="1"/>
          <p:nvPr/>
        </p:nvSpPr>
        <p:spPr>
          <a:xfrm>
            <a:off x="3419475" y="4149725"/>
            <a:ext cx="865188" cy="8255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x-none" sz="1600" b="1" u="none" dirty="0">
                <a:latin typeface="Arial" panose="020B0604020202020204" pitchFamily="34" charset="0"/>
              </a:rPr>
              <a:t>производство</a:t>
            </a:r>
          </a:p>
        </p:txBody>
      </p:sp>
      <p:sp>
        <p:nvSpPr>
          <p:cNvPr id="44075" name="Text Box 43"/>
          <p:cNvSpPr txBox="1"/>
          <p:nvPr/>
        </p:nvSpPr>
        <p:spPr>
          <a:xfrm>
            <a:off x="5508625" y="4221163"/>
            <a:ext cx="865188" cy="8255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x-none" sz="1600" b="1" u="none" dirty="0">
                <a:latin typeface="Arial" panose="020B0604020202020204" pitchFamily="34" charset="0"/>
              </a:rPr>
              <a:t>производство</a:t>
            </a:r>
          </a:p>
        </p:txBody>
      </p:sp>
      <p:sp>
        <p:nvSpPr>
          <p:cNvPr id="44076" name="Text Box 44"/>
          <p:cNvSpPr txBox="1"/>
          <p:nvPr/>
        </p:nvSpPr>
        <p:spPr>
          <a:xfrm>
            <a:off x="7092950" y="4221163"/>
            <a:ext cx="865188" cy="581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x-none" sz="1600" b="1" u="none" dirty="0">
                <a:latin typeface="Arial" panose="020B0604020202020204" pitchFamily="34" charset="0"/>
              </a:rPr>
              <a:t>реализация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4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4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4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4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4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4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4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4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4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4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4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64" grpId="0" animBg="1"/>
      <p:bldP spid="44065" grpId="0" animBg="1"/>
      <p:bldP spid="44066" grpId="0" animBg="1"/>
      <p:bldP spid="44067" grpId="0" animBg="1"/>
      <p:bldP spid="44068" grpId="0" animBg="1"/>
      <p:bldP spid="44073" grpId="0"/>
      <p:bldP spid="44075" grpId="0"/>
      <p:bldP spid="4407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FFFFCC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4"/>
          <p:cNvSpPr/>
          <p:nvPr/>
        </p:nvSpPr>
        <p:spPr>
          <a:xfrm>
            <a:off x="1476375" y="188913"/>
            <a:ext cx="7488238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ru-RU" altLang="x-none" sz="2800" b="1" dirty="0">
                <a:solidFill>
                  <a:srgbClr val="0000FF"/>
                </a:solidFill>
                <a:latin typeface="Arial" panose="020B0604020202020204" pitchFamily="34" charset="0"/>
              </a:rPr>
              <a:t>Показатели эффективного использования оборотных средств</a:t>
            </a:r>
          </a:p>
        </p:txBody>
      </p:sp>
      <p:sp>
        <p:nvSpPr>
          <p:cNvPr id="1030" name="Rectangle 22"/>
          <p:cNvSpPr/>
          <p:nvPr/>
        </p:nvSpPr>
        <p:spPr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endParaRPr lang="ru-RU" altLang="x-none" dirty="0">
              <a:latin typeface="Arial" panose="020B0604020202020204" pitchFamily="34" charset="0"/>
            </a:endParaRPr>
          </a:p>
        </p:txBody>
      </p:sp>
      <p:grpSp>
        <p:nvGrpSpPr>
          <p:cNvPr id="2" name="Group 40"/>
          <p:cNvGrpSpPr/>
          <p:nvPr/>
        </p:nvGrpSpPr>
        <p:grpSpPr>
          <a:xfrm>
            <a:off x="1403350" y="2205038"/>
            <a:ext cx="7561263" cy="3149600"/>
            <a:chOff x="884" y="1389"/>
            <a:chExt cx="4763" cy="1984"/>
          </a:xfrm>
        </p:grpSpPr>
        <p:sp>
          <p:nvSpPr>
            <p:cNvPr id="46085" name="Text Box 5"/>
            <p:cNvSpPr txBox="1">
              <a:spLocks noChangeArrowheads="1"/>
            </p:cNvSpPr>
            <p:nvPr/>
          </p:nvSpPr>
          <p:spPr bwMode="auto">
            <a:xfrm>
              <a:off x="884" y="1389"/>
              <a:ext cx="4763" cy="1984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noAutofit/>
            </a:bodyPr>
            <a:lstStyle/>
            <a:p>
              <a:pPr marL="457200" marR="0" indent="-457200" defTabSz="914400">
                <a:spcBef>
                  <a:spcPct val="50000"/>
                </a:spcBef>
                <a:buClrTx/>
                <a:buSzTx/>
                <a:buFontTx/>
                <a:buNone/>
                <a:defRPr/>
              </a:pPr>
              <a:r>
                <a:rPr kumimoji="0" lang="ru-RU" sz="2800" b="1" u="none" kern="1200" cap="none" spc="0" normalizeH="0" baseline="0" noProof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rPr>
                <a:t>1.</a:t>
              </a:r>
              <a:r>
                <a:rPr kumimoji="0" lang="ru-RU" u="none" kern="1200" cap="none" spc="0" normalizeH="0" baseline="0" noProof="0" smtClean="0"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ru-RU" sz="2400" b="1" i="1" u="none" kern="1200" cap="none" spc="0" normalizeH="0" baseline="0" noProof="0" smtClean="0">
                  <a:latin typeface="Arial" panose="020B0604020202020204" pitchFamily="34" charset="0"/>
                  <a:ea typeface="+mn-ea"/>
                  <a:cs typeface="+mn-cs"/>
                </a:rPr>
                <a:t>Длительность одного оборота (в днях)</a:t>
              </a:r>
              <a:r>
                <a:rPr kumimoji="0" lang="ru-RU" sz="2400" u="none" kern="1200" cap="none" spc="0" normalizeH="0" baseline="0" noProof="0" smtClean="0">
                  <a:latin typeface="Arial" panose="020B0604020202020204" pitchFamily="34" charset="0"/>
                  <a:ea typeface="+mn-ea"/>
                  <a:cs typeface="+mn-cs"/>
                </a:rPr>
                <a:t> - показывает, за какое время оборотные средства совершают полный кругооборот.</a:t>
              </a:r>
              <a:r>
                <a:rPr kumimoji="0" lang="ru-RU" sz="2400" kern="1200" cap="none" spc="0" normalizeH="0" baseline="0" noProof="0" smtClean="0"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endParaRPr kumimoji="0" lang="ru-RU" sz="2400" u="none" kern="1200" cap="none" spc="0" normalizeH="0" baseline="0" noProof="0" smtClean="0"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457200" marR="0" indent="-457200" algn="ctr" defTabSz="914400">
                <a:spcBef>
                  <a:spcPct val="50000"/>
                </a:spcBef>
                <a:buClrTx/>
                <a:buSzTx/>
                <a:buFontTx/>
                <a:buNone/>
                <a:defRPr/>
              </a:pPr>
              <a:endParaRPr kumimoji="0" lang="ru-RU" sz="2000" u="none" kern="1200" cap="none" spc="0" normalizeH="0" baseline="0" noProof="0" smtClean="0"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457200" marR="0" indent="-457200" defTabSz="914400">
                <a:buClrTx/>
                <a:buSzTx/>
                <a:buFontTx/>
                <a:buNone/>
                <a:defRPr/>
              </a:pPr>
              <a:endParaRPr kumimoji="0" lang="ru-RU" sz="2400" u="none" kern="1200" cap="none" spc="0" normalizeH="0" baseline="0" noProof="0" smtClean="0"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457200" marR="0" indent="-457200" defTabSz="914400">
                <a:buClrTx/>
                <a:buSzTx/>
                <a:buFontTx/>
                <a:buNone/>
                <a:defRPr/>
              </a:pPr>
              <a:r>
                <a:rPr kumimoji="0" lang="ru-RU" sz="2400" u="none" kern="1200" cap="none" spc="0" normalizeH="0" baseline="0" noProof="0" smtClean="0">
                  <a:latin typeface="Arial" panose="020B0604020202020204" pitchFamily="34" charset="0"/>
                  <a:ea typeface="+mn-ea"/>
                  <a:cs typeface="+mn-cs"/>
                </a:rPr>
                <a:t>где	</a:t>
              </a:r>
              <a:r>
                <a:rPr kumimoji="0" lang="ru-RU" sz="2400" b="1" u="none" kern="1200" cap="none" spc="0" normalizeH="0" baseline="0" noProof="0" smtClean="0">
                  <a:latin typeface="Arial" panose="020B0604020202020204" pitchFamily="34" charset="0"/>
                  <a:ea typeface="+mn-ea"/>
                  <a:cs typeface="+mn-cs"/>
                </a:rPr>
                <a:t>Тоб</a:t>
              </a:r>
              <a:r>
                <a:rPr kumimoji="0" lang="ru-RU" sz="2400" u="none" kern="1200" cap="none" spc="0" normalizeH="0" baseline="0" noProof="0" smtClean="0">
                  <a:latin typeface="Arial" panose="020B0604020202020204" pitchFamily="34" charset="0"/>
                  <a:ea typeface="+mn-ea"/>
                  <a:cs typeface="+mn-cs"/>
                </a:rPr>
                <a:t> – длительность заготовительного цикла;</a:t>
              </a:r>
            </a:p>
            <a:p>
              <a:pPr marL="457200" marR="0" indent="-457200" defTabSz="914400">
                <a:buClrTx/>
                <a:buSzTx/>
                <a:buFontTx/>
                <a:buNone/>
                <a:defRPr/>
              </a:pPr>
              <a:r>
                <a:rPr kumimoji="0" lang="ru-RU" sz="2400" u="none" kern="1200" cap="none" spc="0" normalizeH="0" baseline="0" noProof="0" smtClean="0">
                  <a:latin typeface="Arial" panose="020B0604020202020204" pitchFamily="34" charset="0"/>
                  <a:ea typeface="+mn-ea"/>
                  <a:cs typeface="+mn-cs"/>
                </a:rPr>
                <a:t>		360 - число дней в году.</a:t>
              </a:r>
            </a:p>
            <a:p>
              <a:pPr marL="457200" marR="0" indent="-457200" defTabSz="914400">
                <a:buClrTx/>
                <a:buSzTx/>
                <a:buFontTx/>
                <a:buNone/>
                <a:defRPr/>
              </a:pPr>
              <a:r>
                <a:rPr kumimoji="0" lang="ru-RU" sz="2400" u="none" kern="1200" cap="none" spc="0" normalizeH="0" baseline="0" noProof="0" smtClean="0">
                  <a:latin typeface="Arial" panose="020B0604020202020204" pitchFamily="34" charset="0"/>
                  <a:ea typeface="+mn-ea"/>
                  <a:cs typeface="+mn-cs"/>
                </a:rPr>
                <a:t>	</a:t>
              </a:r>
            </a:p>
            <a:p>
              <a:pPr marL="457200" marR="0" indent="-457200" defTabSz="914400">
                <a:buClrTx/>
                <a:buSzTx/>
                <a:buFontTx/>
                <a:buNone/>
                <a:defRPr/>
              </a:pPr>
              <a:endParaRPr kumimoji="0" lang="ru-RU" sz="2400" u="none" kern="1200" cap="none" spc="0" normalizeH="0" baseline="0" noProof="0" smtClean="0"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457200" marR="0" indent="-457200" defTabSz="914400">
                <a:buClrTx/>
                <a:buSzTx/>
                <a:buFontTx/>
                <a:buNone/>
                <a:defRPr/>
              </a:pPr>
              <a:endParaRPr kumimoji="0" lang="ru-RU" sz="2400" u="none" kern="1200" cap="none" spc="0" normalizeH="0" baseline="0" noProof="0" smtClean="0"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457200" marR="0" indent="-457200" defTabSz="914400">
                <a:buClrTx/>
                <a:buSzTx/>
                <a:buFontTx/>
                <a:buNone/>
                <a:defRPr/>
              </a:pPr>
              <a:endParaRPr kumimoji="0" lang="ru-RU" sz="2400" u="none" kern="1200" cap="none" spc="0" normalizeH="0" baseline="0" noProof="0" smtClean="0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aphicFrame>
          <p:nvGraphicFramePr>
            <p:cNvPr id="1026" name="Object 17"/>
            <p:cNvGraphicFramePr>
              <a:graphicFrameLocks noChangeAspect="1"/>
            </p:cNvGraphicFramePr>
            <p:nvPr/>
          </p:nvGraphicFramePr>
          <p:xfrm>
            <a:off x="2062" y="2160"/>
            <a:ext cx="2213" cy="4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0" r:id="rId4" imgW="939800" imgH="228600" progId="Equation.3">
                    <p:embed/>
                  </p:oleObj>
                </mc:Choice>
                <mc:Fallback>
                  <p:oleObj r:id="rId4" imgW="939800" imgH="228600" progId="Equation.3">
                    <p:embed/>
                    <p:pic>
                      <p:nvPicPr>
                        <p:cNvPr id="0" name="Изображение 3076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2062" y="2160"/>
                          <a:ext cx="2213" cy="430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DCDCDC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5" name="Rectangle 7"/>
          <p:cNvSpPr/>
          <p:nvPr/>
        </p:nvSpPr>
        <p:spPr>
          <a:xfrm>
            <a:off x="1476375" y="188913"/>
            <a:ext cx="7488238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ru-RU" altLang="x-none" sz="2800" b="1" dirty="0">
                <a:solidFill>
                  <a:srgbClr val="0000FF"/>
                </a:solidFill>
                <a:latin typeface="Arial" panose="020B0604020202020204" pitchFamily="34" charset="0"/>
              </a:rPr>
              <a:t>Показатели эффективного использования оборотных средств</a:t>
            </a:r>
          </a:p>
        </p:txBody>
      </p:sp>
      <p:sp>
        <p:nvSpPr>
          <p:cNvPr id="2054" name="Rectangle 10"/>
          <p:cNvSpPr/>
          <p:nvPr/>
        </p:nvSpPr>
        <p:spPr>
          <a:xfrm>
            <a:off x="3563938" y="1574800"/>
            <a:ext cx="41275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eaLnBrk="1" hangingPunct="1">
              <a:buAutoNum type="arabicPeriod"/>
            </a:pPr>
            <a:endParaRPr lang="ru-RU" altLang="x-none" sz="2400" u="none" dirty="0">
              <a:latin typeface="Times New Roman" panose="02020603050405020304" pitchFamily="18" charset="0"/>
            </a:endParaRPr>
          </a:p>
        </p:txBody>
      </p:sp>
      <p:grpSp>
        <p:nvGrpSpPr>
          <p:cNvPr id="2" name="Group 16"/>
          <p:cNvGrpSpPr/>
          <p:nvPr/>
        </p:nvGrpSpPr>
        <p:grpSpPr>
          <a:xfrm>
            <a:off x="1258888" y="1125538"/>
            <a:ext cx="7885112" cy="5875337"/>
            <a:chOff x="793" y="709"/>
            <a:chExt cx="4854" cy="3701"/>
          </a:xfrm>
        </p:grpSpPr>
        <p:sp>
          <p:nvSpPr>
            <p:cNvPr id="2057" name="Text Box 17"/>
            <p:cNvSpPr txBox="1"/>
            <p:nvPr/>
          </p:nvSpPr>
          <p:spPr>
            <a:xfrm>
              <a:off x="793" y="709"/>
              <a:ext cx="4854" cy="370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marL="457200" indent="-457200">
                <a:spcBef>
                  <a:spcPct val="50000"/>
                </a:spcBef>
              </a:pPr>
              <a:r>
                <a:rPr lang="ru-RU" altLang="x-none" sz="2800" b="1" u="none" dirty="0">
                  <a:latin typeface="Arial" panose="020B0604020202020204" pitchFamily="34" charset="0"/>
                </a:rPr>
                <a:t>2</a:t>
              </a:r>
              <a:r>
                <a:rPr lang="ru-RU" altLang="x-none" sz="2400" b="1" u="none" dirty="0">
                  <a:latin typeface="Arial" panose="020B0604020202020204" pitchFamily="34" charset="0"/>
                </a:rPr>
                <a:t>. </a:t>
              </a:r>
              <a:r>
                <a:rPr sz="2400" b="1" i="1" u="none" dirty="0">
                  <a:latin typeface="Arial" panose="020B0604020202020204" pitchFamily="34" charset="0"/>
                </a:rPr>
                <a:t>Коэффициент оборачиваемости</a:t>
              </a:r>
              <a:r>
                <a:rPr lang="ru-RU" altLang="x-none" sz="2400" b="1" u="none" dirty="0">
                  <a:latin typeface="Arial" panose="020B0604020202020204" pitchFamily="34" charset="0"/>
                </a:rPr>
                <a:t> </a:t>
              </a:r>
              <a:r>
                <a:rPr lang="ru-RU" altLang="x-none" sz="2400" u="none" dirty="0">
                  <a:latin typeface="Arial" panose="020B0604020202020204" pitchFamily="34" charset="0"/>
                </a:rPr>
                <a:t>- показывает, число кругооборотов совершаемых оборотными средствами за плановый период.</a:t>
              </a:r>
              <a:r>
                <a:rPr lang="ru-RU" altLang="x-none" sz="2400" dirty="0">
                  <a:latin typeface="Arial" panose="020B0604020202020204" pitchFamily="34" charset="0"/>
                </a:rPr>
                <a:t> </a:t>
              </a:r>
              <a:endParaRPr lang="ru-RU" altLang="x-none" sz="2400" u="none" dirty="0">
                <a:latin typeface="Arial" panose="020B0604020202020204" pitchFamily="34" charset="0"/>
              </a:endParaRPr>
            </a:p>
            <a:p>
              <a:pPr marL="457200" indent="-457200" algn="ctr">
                <a:spcBef>
                  <a:spcPct val="50000"/>
                </a:spcBef>
              </a:pPr>
              <a:endParaRPr lang="ru-RU" altLang="x-none" sz="2400" u="none" dirty="0">
                <a:latin typeface="Arial" panose="020B0604020202020204" pitchFamily="34" charset="0"/>
              </a:endParaRPr>
            </a:p>
            <a:p>
              <a:pPr marL="457200" indent="-457200"/>
              <a:endParaRPr lang="ru-RU" altLang="x-none" sz="2400" u="none" dirty="0">
                <a:latin typeface="Arial" panose="020B0604020202020204" pitchFamily="34" charset="0"/>
              </a:endParaRPr>
            </a:p>
            <a:p>
              <a:pPr marL="457200" indent="-457200" algn="ctr"/>
              <a:endParaRPr lang="ru-RU" altLang="x-none" sz="2400" u="none" dirty="0">
                <a:latin typeface="Arial" panose="020B0604020202020204" pitchFamily="34" charset="0"/>
              </a:endParaRPr>
            </a:p>
            <a:p>
              <a:pPr marL="457200" indent="-457200"/>
              <a:r>
                <a:rPr lang="ru-RU" altLang="x-none" sz="2400" u="none" dirty="0">
                  <a:latin typeface="Arial" panose="020B0604020202020204" pitchFamily="34" charset="0"/>
                </a:rPr>
                <a:t>где	 </a:t>
              </a:r>
              <a:r>
                <a:rPr sz="2400" b="1" i="1" u="none" dirty="0">
                  <a:latin typeface="Arial" panose="020B0604020202020204" pitchFamily="34" charset="0"/>
                </a:rPr>
                <a:t>ОС</a:t>
              </a:r>
              <a:r>
                <a:rPr sz="2400" u="none" dirty="0">
                  <a:latin typeface="Arial" panose="020B0604020202020204" pitchFamily="34" charset="0"/>
                </a:rPr>
                <a:t> – </a:t>
              </a:r>
              <a:r>
                <a:rPr lang="ru-RU" altLang="x-none" sz="2400" u="none" dirty="0">
                  <a:latin typeface="Arial" panose="020B0604020202020204" pitchFamily="34" charset="0"/>
                </a:rPr>
                <a:t>норматив</a:t>
              </a:r>
              <a:r>
                <a:rPr sz="2400" u="none" dirty="0">
                  <a:latin typeface="Arial" panose="020B0604020202020204" pitchFamily="34" charset="0"/>
                </a:rPr>
                <a:t> оборотных средств</a:t>
              </a:r>
              <a:r>
                <a:rPr lang="ru-RU" altLang="x-none" sz="2400" u="none" dirty="0">
                  <a:latin typeface="Arial" panose="020B0604020202020204" pitchFamily="34" charset="0"/>
                </a:rPr>
                <a:t>;</a:t>
              </a:r>
            </a:p>
            <a:p>
              <a:pPr marL="457200" indent="-457200"/>
              <a:r>
                <a:rPr lang="ru-RU" altLang="x-none" sz="2400" u="none" dirty="0">
                  <a:latin typeface="Arial" panose="020B0604020202020204" pitchFamily="34" charset="0"/>
                </a:rPr>
                <a:t>		 </a:t>
              </a:r>
              <a:r>
                <a:rPr lang="ru-RU" altLang="x-none" sz="2400" b="1" i="1" u="none" dirty="0">
                  <a:latin typeface="Arial" panose="020B0604020202020204" pitchFamily="34" charset="0"/>
                </a:rPr>
                <a:t>РП</a:t>
              </a:r>
              <a:r>
                <a:rPr lang="ru-RU" altLang="x-none" sz="2400" u="none" dirty="0">
                  <a:latin typeface="Arial" panose="020B0604020202020204" pitchFamily="34" charset="0"/>
                </a:rPr>
                <a:t> – величина реализованной продукции.</a:t>
              </a:r>
            </a:p>
            <a:p>
              <a:pPr marL="457200" indent="-457200"/>
              <a:r>
                <a:rPr lang="ru-RU" altLang="x-none" sz="2800" b="1" u="none" dirty="0">
                  <a:latin typeface="Arial" panose="020B0604020202020204" pitchFamily="34" charset="0"/>
                </a:rPr>
                <a:t>3.</a:t>
              </a:r>
              <a:r>
                <a:rPr lang="ru-RU" altLang="x-none" sz="2400" b="1" i="1" u="none" dirty="0">
                  <a:latin typeface="Arial" panose="020B0604020202020204" pitchFamily="34" charset="0"/>
                </a:rPr>
                <a:t> Коэффициент загрузки</a:t>
              </a:r>
              <a:r>
                <a:rPr lang="ru-RU" altLang="x-none" sz="2400" u="none" dirty="0">
                  <a:latin typeface="Arial" panose="020B0604020202020204" pitchFamily="34" charset="0"/>
                </a:rPr>
                <a:t> – показывает долю стоимости оборотных средств, приходящуюся на единицу реализованной продукции.</a:t>
              </a:r>
            </a:p>
            <a:p>
              <a:pPr marL="457200" indent="-457200"/>
              <a:endParaRPr lang="ru-RU" altLang="x-none" sz="2400" u="none" dirty="0">
                <a:latin typeface="Arial" panose="020B0604020202020204" pitchFamily="34" charset="0"/>
              </a:endParaRPr>
            </a:p>
            <a:p>
              <a:pPr marL="457200" indent="-457200"/>
              <a:endParaRPr lang="ru-RU" altLang="x-none" sz="2400" u="none" dirty="0">
                <a:latin typeface="Arial" panose="020B0604020202020204" pitchFamily="34" charset="0"/>
              </a:endParaRPr>
            </a:p>
            <a:p>
              <a:pPr marL="457200" indent="-457200"/>
              <a:endParaRPr lang="ru-RU" altLang="x-none" sz="2400" u="none" dirty="0">
                <a:latin typeface="Arial" panose="020B0604020202020204" pitchFamily="34" charset="0"/>
              </a:endParaRPr>
            </a:p>
            <a:p>
              <a:pPr marL="457200" indent="-457200"/>
              <a:endParaRPr lang="ru-RU" altLang="x-none" sz="2400" u="none" dirty="0">
                <a:latin typeface="Arial" panose="020B0604020202020204" pitchFamily="34" charset="0"/>
              </a:endParaRPr>
            </a:p>
          </p:txBody>
        </p:sp>
        <p:graphicFrame>
          <p:nvGraphicFramePr>
            <p:cNvPr id="2050" name="Object 18"/>
            <p:cNvGraphicFramePr/>
            <p:nvPr/>
          </p:nvGraphicFramePr>
          <p:xfrm>
            <a:off x="2290" y="3445"/>
            <a:ext cx="1316" cy="7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9" r:id="rId4" imgW="647700" imgH="393700" progId="Equation.3">
                    <p:embed/>
                  </p:oleObj>
                </mc:Choice>
                <mc:Fallback>
                  <p:oleObj r:id="rId4" imgW="647700" imgH="393700" progId="Equation.3">
                    <p:embed/>
                    <p:pic>
                      <p:nvPicPr>
                        <p:cNvPr id="0" name="Изображение 3077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2290" y="3445"/>
                          <a:ext cx="1316" cy="799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1" name="Object 19"/>
            <p:cNvGraphicFramePr/>
            <p:nvPr/>
          </p:nvGraphicFramePr>
          <p:xfrm>
            <a:off x="2336" y="1480"/>
            <a:ext cx="1315" cy="8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0" r:id="rId6" imgW="647700" imgH="393700" progId="Equation.3">
                    <p:embed/>
                  </p:oleObj>
                </mc:Choice>
                <mc:Fallback>
                  <p:oleObj r:id="rId6" imgW="647700" imgH="393700" progId="Equation.3">
                    <p:embed/>
                    <p:pic>
                      <p:nvPicPr>
                        <p:cNvPr id="0" name="Изображение 3078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2336" y="1480"/>
                          <a:ext cx="1315" cy="801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56" name="AutoShape 20">
            <a:hlinkClick r:id="rId8" action="ppaction://hlinksldjump"/>
          </p:cNvPr>
          <p:cNvSpPr/>
          <p:nvPr/>
        </p:nvSpPr>
        <p:spPr>
          <a:xfrm>
            <a:off x="0" y="6308725"/>
            <a:ext cx="539750" cy="549275"/>
          </a:xfrm>
          <a:prstGeom prst="actionButtonHome">
            <a:avLst/>
          </a:prstGeom>
          <a:solidFill>
            <a:schemeClr val="accent1"/>
          </a:solidFill>
          <a:ln w="9525">
            <a:noFill/>
          </a:ln>
        </p:spPr>
        <p:txBody>
          <a:bodyPr wrap="none" anchor="ctr" anchorCtr="0"/>
          <a:lstStyle/>
          <a:p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5" grpId="0"/>
    </p:bldLst>
  </p:timing>
</p:sld>
</file>

<file path=ppt/theme/theme1.xml><?xml version="1.0" encoding="utf-8"?>
<a:theme xmlns:a="http://schemas.openxmlformats.org/drawingml/2006/main" name="Reporting Progress or Status">
  <a:themeElements>
    <a:clrScheme name="Reporting Progress or Status 1">
      <a:dk1>
        <a:srgbClr val="333300"/>
      </a:dk1>
      <a:lt1>
        <a:srgbClr val="FFFFFF"/>
      </a:lt1>
      <a:dk2>
        <a:srgbClr val="000000"/>
      </a:dk2>
      <a:lt2>
        <a:srgbClr val="969696"/>
      </a:lt2>
      <a:accent1>
        <a:srgbClr val="E5D58A"/>
      </a:accent1>
      <a:accent2>
        <a:srgbClr val="CCCC00"/>
      </a:accent2>
      <a:accent3>
        <a:srgbClr val="FFFFFF"/>
      </a:accent3>
      <a:accent4>
        <a:srgbClr val="2A2A00"/>
      </a:accent4>
      <a:accent5>
        <a:srgbClr val="F0E7C4"/>
      </a:accent5>
      <a:accent6>
        <a:srgbClr val="B9B900"/>
      </a:accent6>
      <a:hlink>
        <a:srgbClr val="999933"/>
      </a:hlink>
      <a:folHlink>
        <a:srgbClr val="666633"/>
      </a:folHlink>
    </a:clrScheme>
    <a:fontScheme name="Reporting Progress or Statu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Reporting Progress or Status 1">
        <a:dk1>
          <a:srgbClr val="333300"/>
        </a:dk1>
        <a:lt1>
          <a:srgbClr val="FFFFFF"/>
        </a:lt1>
        <a:dk2>
          <a:srgbClr val="000000"/>
        </a:dk2>
        <a:lt2>
          <a:srgbClr val="969696"/>
        </a:lt2>
        <a:accent1>
          <a:srgbClr val="E5D58A"/>
        </a:accent1>
        <a:accent2>
          <a:srgbClr val="CCCC00"/>
        </a:accent2>
        <a:accent3>
          <a:srgbClr val="FFFFFF"/>
        </a:accent3>
        <a:accent4>
          <a:srgbClr val="2A2A00"/>
        </a:accent4>
        <a:accent5>
          <a:srgbClr val="F0E7C4"/>
        </a:accent5>
        <a:accent6>
          <a:srgbClr val="B9B900"/>
        </a:accent6>
        <a:hlink>
          <a:srgbClr val="999933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porting Progress or Status 2">
        <a:dk1>
          <a:srgbClr val="000000"/>
        </a:dk1>
        <a:lt1>
          <a:srgbClr val="8EA1C0"/>
        </a:lt1>
        <a:dk2>
          <a:srgbClr val="FFFFFF"/>
        </a:dk2>
        <a:lt2>
          <a:srgbClr val="5F5F5F"/>
        </a:lt2>
        <a:accent1>
          <a:srgbClr val="B6CDDE"/>
        </a:accent1>
        <a:accent2>
          <a:srgbClr val="8A7CA2"/>
        </a:accent2>
        <a:accent3>
          <a:srgbClr val="C6CDDC"/>
        </a:accent3>
        <a:accent4>
          <a:srgbClr val="000000"/>
        </a:accent4>
        <a:accent5>
          <a:srgbClr val="D7E3EC"/>
        </a:accent5>
        <a:accent6>
          <a:srgbClr val="7D7092"/>
        </a:accent6>
        <a:hlink>
          <a:srgbClr val="336699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porting Progress or Status 3">
        <a:dk1>
          <a:srgbClr val="333300"/>
        </a:dk1>
        <a:lt1>
          <a:srgbClr val="FFFFFF"/>
        </a:lt1>
        <a:dk2>
          <a:srgbClr val="000000"/>
        </a:dk2>
        <a:lt2>
          <a:srgbClr val="969696"/>
        </a:lt2>
        <a:accent1>
          <a:srgbClr val="EAEAEA"/>
        </a:accent1>
        <a:accent2>
          <a:srgbClr val="969696"/>
        </a:accent2>
        <a:accent3>
          <a:srgbClr val="FFFFFF"/>
        </a:accent3>
        <a:accent4>
          <a:srgbClr val="2A2A00"/>
        </a:accent4>
        <a:accent5>
          <a:srgbClr val="F3F3F3"/>
        </a:accent5>
        <a:accent6>
          <a:srgbClr val="878787"/>
        </a:accent6>
        <a:hlink>
          <a:srgbClr val="5F5F5F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507</Words>
  <Application>Microsoft Office PowerPoint</Application>
  <PresentationFormat>Экран (4:3)</PresentationFormat>
  <Paragraphs>149</Paragraphs>
  <Slides>18</Slides>
  <Notes>8</Notes>
  <HiddenSlides>0</HiddenSlides>
  <MMClips>0</MMClips>
  <ScaleCrop>false</ScaleCrop>
  <HeadingPairs>
    <vt:vector size="6" baseType="variant"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Reporting Progress or Status</vt:lpstr>
      <vt:lpstr>Оформление по умолчанию</vt:lpstr>
      <vt:lpstr>1_Оформление по умолчанию</vt:lpstr>
      <vt:lpstr>Microsoft Equation 3.0</vt:lpstr>
      <vt:lpstr>Equation.KSEE3</vt:lpstr>
      <vt:lpstr>Оборотные средства предприятия</vt:lpstr>
      <vt:lpstr>Краткое содержание темы</vt:lpstr>
      <vt:lpstr>Оборотные средства - это денежные средства, которые идут на формирование оборотных производственных фондов и фондов обращения </vt:lpstr>
      <vt:lpstr>Состав и структура оборотных средств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Оборотные средства предприятия</dc:title>
  <dc:creator>Таня</dc:creator>
  <cp:lastModifiedBy>Гость</cp:lastModifiedBy>
  <cp:revision>19</cp:revision>
  <dcterms:created xsi:type="dcterms:W3CDTF">2005-10-16T10:18:00Z</dcterms:created>
  <dcterms:modified xsi:type="dcterms:W3CDTF">2025-12-19T05:09:58Z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3</vt:i4>
  </property>
  <property fmtid="{D5CDD505-2E9C-101B-9397-08002B2CF9AE}" pid="3" name="LCID">
    <vt:i4>1049</vt:i4>
  </property>
  <property fmtid="{D5CDD505-2E9C-101B-9397-08002B2CF9AE}" pid="4" name="ICV">
    <vt:lpwstr>784730E707A64823985E648AE08B0157_13</vt:lpwstr>
  </property>
  <property fmtid="{D5CDD505-2E9C-101B-9397-08002B2CF9AE}" pid="5" name="KSOProductBuildVer">
    <vt:lpwstr>1049-12.2.0.23196</vt:lpwstr>
  </property>
</Properties>
</file>