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65" r:id="rId4"/>
    <p:sldId id="266" r:id="rId5"/>
    <p:sldId id="259" r:id="rId6"/>
    <p:sldId id="267" r:id="rId7"/>
    <p:sldId id="260" r:id="rId8"/>
    <p:sldId id="278" r:id="rId9"/>
    <p:sldId id="261" r:id="rId10"/>
    <p:sldId id="274" r:id="rId11"/>
    <p:sldId id="275" r:id="rId12"/>
    <p:sldId id="279" r:id="rId13"/>
    <p:sldId id="268" r:id="rId14"/>
    <p:sldId id="263" r:id="rId15"/>
    <p:sldId id="271" r:id="rId16"/>
    <p:sldId id="272" r:id="rId17"/>
    <p:sldId id="280" r:id="rId18"/>
    <p:sldId id="281" r:id="rId19"/>
    <p:sldId id="28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ABC70-C829-402A-B310-F6F0635B8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CDAFD9-1E48-4567-9483-4EE7EF6CB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496B84-89E6-4600-A529-2B1B2C2F3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9CEE-FD01-43B7-9E9E-1DC910ED02E1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BA0BF-6A1B-4F19-B840-B3550D491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F1CEBB-BE99-4315-8A53-D9F41DDF1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04C9-5C94-4003-A463-B9052E23E2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020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4D520-724F-43E4-8C95-C4B8AFC4F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21BE02-4545-4F3A-B94C-BD2C28427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82FF2A-DD27-4046-9E3E-CBDCA4467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9CEE-FD01-43B7-9E9E-1DC910ED02E1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ACCE57-5F01-4711-8654-3A2BAFD0D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59959E-10BF-4E31-866B-AE3A81573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04C9-5C94-4003-A463-B9052E23E2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15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D82A68-8D1A-41C4-BF53-5DA80F0B7E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945AF8-3B33-4017-B20C-DC13C4808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057F03-1BA9-42F9-B227-0639087E6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9CEE-FD01-43B7-9E9E-1DC910ED02E1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5C68F3-63E0-4C2B-9BE3-62D843C1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305A35-5F6A-4C49-9660-CA0C84DEF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04C9-5C94-4003-A463-B9052E23E2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92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E5754-97BD-4AFC-B0BB-41A0EB9F1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F1CF07-46F4-4138-9487-3F30590A8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292C97-DDB8-43F0-9FFE-94362D74A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9CEE-FD01-43B7-9E9E-1DC910ED02E1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BD22AE-1491-4A61-9C2F-D854E501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F6A4AB-E52C-4895-A580-AA23DDB6B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04C9-5C94-4003-A463-B9052E23E2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14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0B3A0-35D9-4DD7-8A95-05FF97AC1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33ADA0-B74A-41B4-B372-069DD292D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AB9CC4-2E34-4FA6-A67F-2A98D242A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9CEE-FD01-43B7-9E9E-1DC910ED02E1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F44E9D-7C27-44F1-A0BE-8F84661A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E088AE-5B36-4B41-AD58-7F3B0527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04C9-5C94-4003-A463-B9052E23E2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038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94F65F-F768-41FF-A344-03B104465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B369AA-6F03-4B06-925C-BC23C5869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42FFC9-6129-4A33-8B89-FEC528656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2F573A-CA7F-48D4-9006-2EBD82DBD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9CEE-FD01-43B7-9E9E-1DC910ED02E1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B4D17C-1606-4D44-A4E4-08BB31A5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5564A9-5952-4A20-86CC-21615CB7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04C9-5C94-4003-A463-B9052E23E2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16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9856C-1A3E-4DEA-AFDC-3F2F948AF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236C1A-1C69-4985-AEE4-B5215A49B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7A7FD6-F086-4D54-9BB1-73B469131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32D069-EC1B-46BF-B226-5A6A925326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58008F-600B-4587-A022-AA50AB444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12D23F9-66AB-440F-8F0B-D6DC35F4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9CEE-FD01-43B7-9E9E-1DC910ED02E1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690E2F4-F6AD-4439-93B3-C2A8D0ACC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19763B9-62E9-4558-B5BD-D99184D52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04C9-5C94-4003-A463-B9052E23E2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7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14B28-7261-49B9-85F9-062A9929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5B74C9-633D-4A89-868B-FCC92C747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9CEE-FD01-43B7-9E9E-1DC910ED02E1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5E0D31-801D-472E-93C0-1507681C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C89EB9-9819-4953-A12B-3345E2992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04C9-5C94-4003-A463-B9052E23E2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51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60EE73D-9813-41D8-9648-A373C5F7B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9CEE-FD01-43B7-9E9E-1DC910ED02E1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04E9C4-B276-4A1E-9B60-5BADA82C3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C700DE-8074-4001-B3FA-6037779ED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04C9-5C94-4003-A463-B9052E23E2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359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BCA5E-AB54-4483-8FAE-91DBF934F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D7ACD-2DB1-4E9D-A6B3-5C6659933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0C8A60-8163-42FA-B93B-6C6FF0A05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AB8A36-27A5-4A51-BEE0-F19D6F62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9CEE-FD01-43B7-9E9E-1DC910ED02E1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EC783F-4BB0-4282-91AE-394D9CBF3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070258-B0B1-4A12-9FDA-D3583D9C4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04C9-5C94-4003-A463-B9052E23E2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203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0D795-0303-42D0-A473-1A93DEE7A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093FC0A-818E-4B08-81AD-1F372ABA0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CBCF21-710D-4143-98E8-E92497E19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696AA9-59EE-4FCE-B6A8-35340922F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9CEE-FD01-43B7-9E9E-1DC910ED02E1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98B0F9-2D3F-4D7C-9747-65B58F11C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E6FE37-A42C-4C3E-8306-6929190D9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04C9-5C94-4003-A463-B9052E23E2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750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E5F82-BFF6-4C61-874C-DCA0D08C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C2A71C-2018-4B9C-8120-E46B0D30C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1C956-6BAB-4EE4-A5AC-F205892956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D9CEE-FD01-43B7-9E9E-1DC910ED02E1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A36584-2B21-4536-BFC9-30CD299B4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C14971-36B5-4832-B613-71ECCBF1C7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004C9-5C94-4003-A463-B9052E23E2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84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1896BF-185F-48C3-9F47-C5F54EF40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228A39-1463-403C-82C8-8D2DCAA53535}"/>
              </a:ext>
            </a:extLst>
          </p:cNvPr>
          <p:cNvSpPr txBox="1"/>
          <p:nvPr/>
        </p:nvSpPr>
        <p:spPr>
          <a:xfrm>
            <a:off x="178085" y="174535"/>
            <a:ext cx="11835829" cy="31700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4.1.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Политическая власть и субъекты политики в современном обществе. Структура, ресурсы и функции политической власти. Легитимность власти. Политические институты. Политическая деятельность.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0193ED-6345-4A28-837A-9F05FD170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305" y="3685051"/>
            <a:ext cx="5099387" cy="299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9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8FD7CC-FA9C-4459-864D-1350708BA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063D878-1E95-4F6E-9A4F-5C0C9F00E7F4}"/>
              </a:ext>
            </a:extLst>
          </p:cNvPr>
          <p:cNvSpPr/>
          <p:nvPr/>
        </p:nvSpPr>
        <p:spPr>
          <a:xfrm>
            <a:off x="3429000" y="279400"/>
            <a:ext cx="4947920" cy="7924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Функции политической власти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0597BD0-9245-4C6A-8FEB-B50EFEF3A14D}"/>
              </a:ext>
            </a:extLst>
          </p:cNvPr>
          <p:cNvSpPr/>
          <p:nvPr/>
        </p:nvSpPr>
        <p:spPr>
          <a:xfrm>
            <a:off x="254000" y="1523999"/>
            <a:ext cx="8122920" cy="134174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DE3B19D-DCDD-407C-9EDE-57D951BAC7BF}"/>
              </a:ext>
            </a:extLst>
          </p:cNvPr>
          <p:cNvSpPr/>
          <p:nvPr/>
        </p:nvSpPr>
        <p:spPr>
          <a:xfrm>
            <a:off x="2375527" y="3317859"/>
            <a:ext cx="8290560" cy="16472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целостности и стабильности общества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EA54817-E9C1-4F85-8EA7-BD4FEDC211CE}"/>
              </a:ext>
            </a:extLst>
          </p:cNvPr>
          <p:cNvSpPr/>
          <p:nvPr/>
        </p:nvSpPr>
        <p:spPr>
          <a:xfrm>
            <a:off x="923290" y="5300763"/>
            <a:ext cx="6217920" cy="134174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Политическая социализация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1DD58-3EA7-45C7-9416-1071B3291508}"/>
              </a:ext>
            </a:extLst>
          </p:cNvPr>
          <p:cNvSpPr txBox="1"/>
          <p:nvPr/>
        </p:nvSpPr>
        <p:spPr>
          <a:xfrm>
            <a:off x="492760" y="1945145"/>
            <a:ext cx="7696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Забота о человеке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(через социальное государство)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FCF5BA-198D-43F1-8AC9-9933E6D90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978" y="1084204"/>
            <a:ext cx="2282776" cy="1518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4D889A-6156-4BCB-8538-C4ABC2C1B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500" y="5379272"/>
            <a:ext cx="1679045" cy="1398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3700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8FD7CC-FA9C-4459-864D-1350708BA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063D878-1E95-4F6E-9A4F-5C0C9F00E7F4}"/>
              </a:ext>
            </a:extLst>
          </p:cNvPr>
          <p:cNvSpPr/>
          <p:nvPr/>
        </p:nvSpPr>
        <p:spPr>
          <a:xfrm>
            <a:off x="2803752" y="172421"/>
            <a:ext cx="7045960" cy="9101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Характеристики политической власти: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DE3B19D-DCDD-407C-9EDE-57D951BAC7BF}"/>
              </a:ext>
            </a:extLst>
          </p:cNvPr>
          <p:cNvSpPr/>
          <p:nvPr/>
        </p:nvSpPr>
        <p:spPr>
          <a:xfrm>
            <a:off x="297712" y="1254969"/>
            <a:ext cx="7687339" cy="537974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Легитимность власти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общественное признание власти, готовность общества ей подчиняться.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Легитимность власти –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сложившееся в обществе доверие широких слоев населения к власти, основанное на комплексе представлений, обосновывающих ее важность, целесообразность и справедливость (общественное признание власти, готовность общества ей подчиняться).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Признаки легитимности: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положительная оценка власти, признание права на управление, согласие на подчинение;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признание власти гражданским обществом;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признание власти мировым сообществом.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EA54817-E9C1-4F85-8EA7-BD4FEDC211CE}"/>
              </a:ext>
            </a:extLst>
          </p:cNvPr>
          <p:cNvSpPr/>
          <p:nvPr/>
        </p:nvSpPr>
        <p:spPr>
          <a:xfrm>
            <a:off x="8206301" y="3061335"/>
            <a:ext cx="3764449" cy="160294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Легальность власти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власть основывается на правовых нормах. </a:t>
            </a:r>
          </a:p>
        </p:txBody>
      </p:sp>
    </p:spTree>
    <p:extLst>
      <p:ext uri="{BB962C8B-B14F-4D97-AF65-F5344CB8AC3E}">
        <p14:creationId xmlns:p14="http://schemas.microsoft.com/office/powerpoint/2010/main" val="3760604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CACBD3-8E15-411E-AF15-35A27AC08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45076BE-532F-4321-8689-7EC81061CC09}"/>
              </a:ext>
            </a:extLst>
          </p:cNvPr>
          <p:cNvSpPr/>
          <p:nvPr/>
        </p:nvSpPr>
        <p:spPr>
          <a:xfrm>
            <a:off x="2090848" y="66045"/>
            <a:ext cx="5156200" cy="83565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Виды легитимности (по М. Веберу)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18022A9-38EC-4D77-81E6-47D6290B664D}"/>
              </a:ext>
            </a:extLst>
          </p:cNvPr>
          <p:cNvSpPr/>
          <p:nvPr/>
        </p:nvSpPr>
        <p:spPr>
          <a:xfrm>
            <a:off x="184117" y="1026162"/>
            <a:ext cx="3087403" cy="253491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Традиционный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Члены общества считают правильной и справедливой власть, соответствующую вековым традициям, в незыблемость которых верили их предки.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02B40B7-D8BA-4F38-8554-1A66EB22E026}"/>
              </a:ext>
            </a:extLst>
          </p:cNvPr>
          <p:cNvSpPr/>
          <p:nvPr/>
        </p:nvSpPr>
        <p:spPr>
          <a:xfrm>
            <a:off x="3377135" y="1026162"/>
            <a:ext cx="3845149" cy="359156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Легальный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Население может доверять своим правителям также в силу своей убежденности, что сложившийся порядок осуществления власти соответствует их интересам, помогает устойчивому развитию общества и защищает права каждого человека. 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A765DBB-2DCC-4435-A962-D2A2EC9FECEF}"/>
              </a:ext>
            </a:extLst>
          </p:cNvPr>
          <p:cNvSpPr/>
          <p:nvPr/>
        </p:nvSpPr>
        <p:spPr>
          <a:xfrm>
            <a:off x="7327899" y="665479"/>
            <a:ext cx="4783250" cy="413512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Харизматический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Признание неукоснительного авторитета правителя, приписывание особых, исключительных качеств, дающих ему право повелевать и командовать. Его главное отличие – особое эмоциональное отношение масс к правителю, они безгранично ему преданы, верят в его исключительность и готовы исполнять волю лидера, полагая, что его особый дар поможет выбору правильного пути развития общества.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3D795C-C376-4B91-B61C-F4957FCD9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59" y="3809999"/>
            <a:ext cx="2194982" cy="27990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DC5388-5CAC-4FDD-9C20-E8396F000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096" y="4653283"/>
            <a:ext cx="1627227" cy="21691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CD6F09-C11E-4D69-BE9E-87C75370D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510" y="4922519"/>
            <a:ext cx="2655221" cy="186435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561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C87C10-EBBD-4CF2-9342-3F12F04ED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3C1D232-C7C5-4175-A75E-F836C79AF882}"/>
              </a:ext>
            </a:extLst>
          </p:cNvPr>
          <p:cNvSpPr/>
          <p:nvPr/>
        </p:nvSpPr>
        <p:spPr>
          <a:xfrm>
            <a:off x="375920" y="127317"/>
            <a:ext cx="11297920" cy="127777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Государственная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власть –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вид политической власти, осуществляемой руководством страны посредством государственного аппарата и установления правовых норм.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79439B8-2AA4-49D5-82F8-D5A9F6DE68B4}"/>
              </a:ext>
            </a:extLst>
          </p:cNvPr>
          <p:cNvSpPr/>
          <p:nvPr/>
        </p:nvSpPr>
        <p:spPr>
          <a:xfrm>
            <a:off x="2496236" y="1532413"/>
            <a:ext cx="9432061" cy="519826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Сфера охвата политической власти намного шире, чем государственной.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Так, политическая деятельность осуществляется не только органами государственной̆ власти, но и другими политическими организациями (партиями, профсоюзами и т.д.), в то время как государственная власть находится только в руках правительства.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государственной власти: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верховенство, обязательность ее решений для всего общества;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публичность (действует на основе права от имени всего общества);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легальность в использовании силы для принуждения;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моноцентричность, т.е. существование общегосударственного центра принятия политических решений.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EFAC96-A1BD-4892-962E-A3FB39424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70" y="1829705"/>
            <a:ext cx="2136097" cy="29905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0784A2-5B60-43F4-B085-FE6EC1B11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20" y="5156608"/>
            <a:ext cx="1909596" cy="1365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0053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CACBD3-8E15-411E-AF15-35A27AC08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18022A9-38EC-4D77-81E6-47D6290B664D}"/>
              </a:ext>
            </a:extLst>
          </p:cNvPr>
          <p:cNvSpPr/>
          <p:nvPr/>
        </p:nvSpPr>
        <p:spPr>
          <a:xfrm>
            <a:off x="171432" y="554805"/>
            <a:ext cx="4170280" cy="252744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Политическая деятельность –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организованных и осуществляющих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властные функции индивидов, групп и организаций.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02B40B7-D8BA-4F38-8554-1A66EB22E026}"/>
              </a:ext>
            </a:extLst>
          </p:cNvPr>
          <p:cNvSpPr/>
          <p:nvPr/>
        </p:nvSpPr>
        <p:spPr>
          <a:xfrm>
            <a:off x="4513144" y="903184"/>
            <a:ext cx="7199395" cy="200408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политической деятельности: </a:t>
            </a:r>
          </a:p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концентрация усилий на общих проблемах;</a:t>
            </a:r>
          </a:p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политическая власть – главное средство достижения цели;</a:t>
            </a:r>
          </a:p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государство – главный институт решения проблем общества.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A765DBB-2DCC-4435-A962-D2A2EC9FECEF}"/>
              </a:ext>
            </a:extLst>
          </p:cNvPr>
          <p:cNvSpPr/>
          <p:nvPr/>
        </p:nvSpPr>
        <p:spPr>
          <a:xfrm>
            <a:off x="626052" y="3786024"/>
            <a:ext cx="10939895" cy="235278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Политические отношения –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устойчивые взаимосвязи и взаимодействия в политической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сфере. Политические отношения могут быть: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предмету: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из-за чего сложились отношения (отношения власти, отношения управления, отношения лидерства);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характеру взаимосвязей: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(союзнические, взаимной ответственности, конкурентные,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конфликтные). </a:t>
            </a:r>
          </a:p>
        </p:txBody>
      </p:sp>
    </p:spTree>
    <p:extLst>
      <p:ext uri="{BB962C8B-B14F-4D97-AF65-F5344CB8AC3E}">
        <p14:creationId xmlns:p14="http://schemas.microsoft.com/office/powerpoint/2010/main" val="3671597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C87C10-EBBD-4CF2-9342-3F12F04ED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3C1D232-C7C5-4175-A75E-F836C79AF882}"/>
              </a:ext>
            </a:extLst>
          </p:cNvPr>
          <p:cNvSpPr/>
          <p:nvPr/>
        </p:nvSpPr>
        <p:spPr>
          <a:xfrm>
            <a:off x="447040" y="338543"/>
            <a:ext cx="11297920" cy="127777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Политический институт –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совокупность организаций со своей структурой и субординацией, выполняющих определенные политические функции.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79439B8-2AA4-49D5-82F8-D5A9F6DE68B4}"/>
              </a:ext>
            </a:extLst>
          </p:cNvPr>
          <p:cNvSpPr/>
          <p:nvPr/>
        </p:nvSpPr>
        <p:spPr>
          <a:xfrm>
            <a:off x="502179" y="2001359"/>
            <a:ext cx="4979872" cy="42603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Признаки политических институтов: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использование властных полномочий;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нормативный порядок, устанавливающий круг прав и обязанностей (нормативность);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действуют в интересах больших социальных групп или общества в целом. 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8B59703-7830-45B4-B201-C8AF4A95CCB9}"/>
              </a:ext>
            </a:extLst>
          </p:cNvPr>
          <p:cNvSpPr/>
          <p:nvPr/>
        </p:nvSpPr>
        <p:spPr>
          <a:xfrm>
            <a:off x="5781604" y="2429021"/>
            <a:ext cx="5802616" cy="340505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политических институтов: </a:t>
            </a:r>
          </a:p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интегративная;</a:t>
            </a:r>
          </a:p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поддержание стабильности и общественного порядка;</a:t>
            </a:r>
          </a:p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поддержание безопасности;</a:t>
            </a:r>
          </a:p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политическая социализация членов общества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5919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C87C10-EBBD-4CF2-9342-3F12F04ED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79439B8-2AA4-49D5-82F8-D5A9F6DE68B4}"/>
              </a:ext>
            </a:extLst>
          </p:cNvPr>
          <p:cNvSpPr/>
          <p:nvPr/>
        </p:nvSpPr>
        <p:spPr>
          <a:xfrm>
            <a:off x="1434958" y="1747477"/>
            <a:ext cx="9743326" cy="45385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институт законодательной власти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институт исполнительной власти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институт судопроизводства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институт главы государства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институт охраны правопорядка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институт защиты общества от внешних угроз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гражданства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всеобщего избирательного права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политических партий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прав и свобод человека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СМИ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общественно-политические движения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8B59703-7830-45B4-B201-C8AF4A95CCB9}"/>
              </a:ext>
            </a:extLst>
          </p:cNvPr>
          <p:cNvSpPr/>
          <p:nvPr/>
        </p:nvSpPr>
        <p:spPr>
          <a:xfrm>
            <a:off x="3356510" y="464371"/>
            <a:ext cx="6146800" cy="100367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Виды политических институтов</a:t>
            </a:r>
          </a:p>
        </p:txBody>
      </p:sp>
    </p:spTree>
    <p:extLst>
      <p:ext uri="{BB962C8B-B14F-4D97-AF65-F5344CB8AC3E}">
        <p14:creationId xmlns:p14="http://schemas.microsoft.com/office/powerpoint/2010/main" val="2716015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C87C10-EBBD-4CF2-9342-3F12F04ED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79439B8-2AA4-49D5-82F8-D5A9F6DE68B4}"/>
              </a:ext>
            </a:extLst>
          </p:cNvPr>
          <p:cNvSpPr/>
          <p:nvPr/>
        </p:nvSpPr>
        <p:spPr>
          <a:xfrm>
            <a:off x="1404136" y="1855077"/>
            <a:ext cx="9743326" cy="45385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Задание 1.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Найдите в приведенном ниже списке политические институты и запишите цифры, под которыми они указаны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Общественно-политическое движение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Политические партии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Политическая культура 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Политические нормы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Государство 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8B59703-7830-45B4-B201-C8AF4A95CCB9}"/>
              </a:ext>
            </a:extLst>
          </p:cNvPr>
          <p:cNvSpPr/>
          <p:nvPr/>
        </p:nvSpPr>
        <p:spPr>
          <a:xfrm>
            <a:off x="3202399" y="464371"/>
            <a:ext cx="6146800" cy="100367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Готовимся к ЕГЭ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1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663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C87C10-EBBD-4CF2-9342-3F12F04ED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79439B8-2AA4-49D5-82F8-D5A9F6DE68B4}"/>
              </a:ext>
            </a:extLst>
          </p:cNvPr>
          <p:cNvSpPr/>
          <p:nvPr/>
        </p:nvSpPr>
        <p:spPr>
          <a:xfrm>
            <a:off x="277401" y="1407560"/>
            <a:ext cx="11671443" cy="531173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Задание 2.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Выберите верные суждения о политической власти и запишите цифры, под которыми они указаны. 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  Политической властью называют способность одного человека или группы лиц контролировать поведение граждан, общества в целом, исходя из общенациональных или общегосударственных задач.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  Легальность власти проявляется в её неофициальном одобрении обществом в силу её притягательных черт.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  Возникновение политической власти обусловлено потребностью в регуляции общественных отношений, авторитетном разрешении социальных конфликтов.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  Политическая власть – это и инструмент господства, и эффективное средство интеграции общества и поддержания общественного порядка.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  Харизматический тип легитимности власти основан на вере в святость традиций и право властвовать тех, кто получил власть в соответствии c этой традицией.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8B59703-7830-45B4-B201-C8AF4A95CCB9}"/>
              </a:ext>
            </a:extLst>
          </p:cNvPr>
          <p:cNvSpPr/>
          <p:nvPr/>
        </p:nvSpPr>
        <p:spPr>
          <a:xfrm>
            <a:off x="3039722" y="201945"/>
            <a:ext cx="6146800" cy="100367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Готовимся к ЕГЭ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Часть 1</a:t>
            </a:r>
          </a:p>
        </p:txBody>
      </p:sp>
    </p:spTree>
    <p:extLst>
      <p:ext uri="{BB962C8B-B14F-4D97-AF65-F5344CB8AC3E}">
        <p14:creationId xmlns:p14="http://schemas.microsoft.com/office/powerpoint/2010/main" val="4133437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C87C10-EBBD-4CF2-9342-3F12F04ED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79439B8-2AA4-49D5-82F8-D5A9F6DE68B4}"/>
              </a:ext>
            </a:extLst>
          </p:cNvPr>
          <p:cNvSpPr/>
          <p:nvPr/>
        </p:nvSpPr>
        <p:spPr>
          <a:xfrm>
            <a:off x="277401" y="1407560"/>
            <a:ext cx="11671443" cy="531173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Задание 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Власть невозможна и без объектов своего воздействия – индивидов, социальных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групп, общества в целом. Иногда субъект и объект власти совпадают, но чаще всего властвующие и подвластные отчётливо различаются и занимают различное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положение в обществе.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Какие три объекта воздействия власти называет автор? Используя факты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общественной жизни и личный социальный опыт, приведите примеры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властного воздействия на каждый из названных объектов. В каждом случае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сначала назовите объект воздействия, а затем запишите пример.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8B59703-7830-45B4-B201-C8AF4A95CCB9}"/>
              </a:ext>
            </a:extLst>
          </p:cNvPr>
          <p:cNvSpPr/>
          <p:nvPr/>
        </p:nvSpPr>
        <p:spPr>
          <a:xfrm>
            <a:off x="3039722" y="201945"/>
            <a:ext cx="6146800" cy="100367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Готовимся к ЕГЭ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Часть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541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8FD7CC-FA9C-4459-864D-1350708BA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DE3B19D-DCDD-407C-9EDE-57D951BAC7BF}"/>
              </a:ext>
            </a:extLst>
          </p:cNvPr>
          <p:cNvSpPr/>
          <p:nvPr/>
        </p:nvSpPr>
        <p:spPr>
          <a:xfrm>
            <a:off x="1540497" y="342506"/>
            <a:ext cx="9380933" cy="179423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Политика –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деятельность, связанная с отношениями между большими общественными группами, социальными слоями, нациями, институтами и государствами.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EA54817-E9C1-4F85-8EA7-BD4FEDC211CE}"/>
              </a:ext>
            </a:extLst>
          </p:cNvPr>
          <p:cNvSpPr/>
          <p:nvPr/>
        </p:nvSpPr>
        <p:spPr>
          <a:xfrm>
            <a:off x="410967" y="2398316"/>
            <a:ext cx="11414588" cy="419811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Власть –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особый вид социального взаимодействия, в котором проявляется способность одного человека или группы лиц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(субъект власти)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влиять на другого человека или группу лиц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(объект власти)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менять их поведение в соответствии со своими целями, преодолевая возможное нежелание подчиняться.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власти: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оказание воздействия на поведение объекта власти;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использование права, авторитета, принуждения;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возможность навязывать свою волю или решения другим людям независимо от их желания</a:t>
            </a:r>
          </a:p>
        </p:txBody>
      </p:sp>
    </p:spTree>
    <p:extLst>
      <p:ext uri="{BB962C8B-B14F-4D97-AF65-F5344CB8AC3E}">
        <p14:creationId xmlns:p14="http://schemas.microsoft.com/office/powerpoint/2010/main" val="2583861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8FD7CC-FA9C-4459-864D-1350708BA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DE3B19D-DCDD-407C-9EDE-57D951BAC7BF}"/>
              </a:ext>
            </a:extLst>
          </p:cNvPr>
          <p:cNvSpPr/>
          <p:nvPr/>
        </p:nvSpPr>
        <p:spPr>
          <a:xfrm>
            <a:off x="782320" y="386079"/>
            <a:ext cx="10408920" cy="609691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Компоненты (структура) власти: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ru-RU" sz="24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Субъект власти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(руководители: человек, общность людей, организация, народ, мировое сообщество, объединенное в ООН)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 Объект власти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(подчиненные: индивид, социальная группа, класс)</a:t>
            </a:r>
            <a:r>
              <a:rPr kumimoji="0" lang="ru-RU" sz="24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3) Ресурсы власти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(экономические, социально-административные, правовые, силовые, культурно-информационные) – средства, при помощи которых субъект власти воздействует на её объект с целью достижения поставленных целей.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власти: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принудительные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(угроза наказания или насилия);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социально-административные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(запрет на проведение митинга);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правовые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(законы и иные акты);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силовые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(армия, внутренние войска, правительство);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культурно-информационные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(рассылка информационных писем через Госуслуги).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833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8FD7CC-FA9C-4459-864D-1350708BA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EA54817-E9C1-4F85-8EA7-BD4FEDC211CE}"/>
              </a:ext>
            </a:extLst>
          </p:cNvPr>
          <p:cNvSpPr/>
          <p:nvPr/>
        </p:nvSpPr>
        <p:spPr>
          <a:xfrm>
            <a:off x="162560" y="101600"/>
            <a:ext cx="11846560" cy="66852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Экономические ресурсы –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это материальные ценности и блага: деньги, техника, плодородные земли, полезные ископаемые и др., обладание которыми дает превосходство над другими, а также делает возможным вознаграждение за подчинение или лишение благ за неповиновение. Так, директор может поощрять работников премиями или надбавками, либо наказывать их лишением заработной платы или штрафами.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Социальные ресурсы –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это способность повышения или понижения по должности. Для этого в обществе существует огромная система и иерархия должностей̆. Повышение в должности влечет за собой улучшение материального благосостояния, повышение престижа, возможность получить качественное образование и лучшее медицинское обслуживание и пр., понижение, напротив, ухудшает материальное положение, снижает авторитет и престиж человека.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Информационные ресурсы –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это знания и информация, а также различные духовные ценности, которые получают свое распространение посредством средств массовой информации, а также других социальных институтов (религия, образование и т.д.), создавая при этом необходимое общественное мнение, что впоследствии влияет и на поведение людей.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Силовые ресурсы –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это средства принуждения, такие как оружие, военная техника, личная физическая сила, армия, полиция, прокуратура, система судов и тюрем.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государстве все перечисленные ресурсы применяются в совокупности.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Некоторые политологи еще одним своеобразным ресурсом власти признают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демографический ресурс,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т.е. самого человека, общество. Так как именно от этого ресурса зависят остальные. Таким образом, человек выступает не только как субъект и объект власти, но и как основной ресурс. </a:t>
            </a:r>
          </a:p>
        </p:txBody>
      </p:sp>
    </p:spTree>
    <p:extLst>
      <p:ext uri="{BB962C8B-B14F-4D97-AF65-F5344CB8AC3E}">
        <p14:creationId xmlns:p14="http://schemas.microsoft.com/office/powerpoint/2010/main" val="2155249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8FD7CC-FA9C-4459-864D-1350708BA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063D878-1E95-4F6E-9A4F-5C0C9F00E7F4}"/>
              </a:ext>
            </a:extLst>
          </p:cNvPr>
          <p:cNvSpPr/>
          <p:nvPr/>
        </p:nvSpPr>
        <p:spPr>
          <a:xfrm>
            <a:off x="3622040" y="123038"/>
            <a:ext cx="4947920" cy="7924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Классификация видов власти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0597BD0-9245-4C6A-8FEB-B50EFEF3A14D}"/>
              </a:ext>
            </a:extLst>
          </p:cNvPr>
          <p:cNvSpPr/>
          <p:nvPr/>
        </p:nvSpPr>
        <p:spPr>
          <a:xfrm>
            <a:off x="368080" y="1256854"/>
            <a:ext cx="5466080" cy="170311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DE3B19D-DCDD-407C-9EDE-57D951BAC7BF}"/>
              </a:ext>
            </a:extLst>
          </p:cNvPr>
          <p:cNvSpPr/>
          <p:nvPr/>
        </p:nvSpPr>
        <p:spPr>
          <a:xfrm>
            <a:off x="335280" y="3285614"/>
            <a:ext cx="5537200" cy="14536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Субъект власти: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государственная, партийная, семейная, народная, президентская и др.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EA54817-E9C1-4F85-8EA7-BD4FEDC211CE}"/>
              </a:ext>
            </a:extLst>
          </p:cNvPr>
          <p:cNvSpPr/>
          <p:nvPr/>
        </p:nvSpPr>
        <p:spPr>
          <a:xfrm>
            <a:off x="335280" y="5048750"/>
            <a:ext cx="5537200" cy="146791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Функции органов власти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законодательная, исполнительная, судебная.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1DD58-3EA7-45C7-9416-1071B3291508}"/>
              </a:ext>
            </a:extLst>
          </p:cNvPr>
          <p:cNvSpPr txBox="1"/>
          <p:nvPr/>
        </p:nvSpPr>
        <p:spPr>
          <a:xfrm>
            <a:off x="520480" y="1323580"/>
            <a:ext cx="51612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Источник власти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сфера воздействия: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политическая, экономическая, культурно-информационная (СМИ) и др.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E38BFC8-EC49-47D5-9BE9-B06F35A0B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057" y="1225699"/>
            <a:ext cx="1688783" cy="18764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CCF9820-9A46-40CD-A716-2B0136C35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057" y="3285614"/>
            <a:ext cx="1929830" cy="12865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BEE6F2B0-FDC2-4377-9912-C55822DF0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62" y="4974109"/>
            <a:ext cx="2557701" cy="14344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A29C2F59-4DDA-463C-BC4A-4908E3A7C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866" y="566361"/>
            <a:ext cx="1688783" cy="1680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B517B632-CE2C-46AE-86A5-243B5AE48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00" y="2758762"/>
            <a:ext cx="1942282" cy="185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C0615C01-6E30-49FF-BB11-8EBA30D35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00" y="5059535"/>
            <a:ext cx="2156239" cy="141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108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8FD7CC-FA9C-4459-864D-1350708BA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063D878-1E95-4F6E-9A4F-5C0C9F00E7F4}"/>
              </a:ext>
            </a:extLst>
          </p:cNvPr>
          <p:cNvSpPr/>
          <p:nvPr/>
        </p:nvSpPr>
        <p:spPr>
          <a:xfrm>
            <a:off x="487680" y="194282"/>
            <a:ext cx="6817360" cy="12865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количеству индивидов, принимающих ключевые решения: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коллективная (общественная, классовая, групповая) и личная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0597BD0-9245-4C6A-8FEB-B50EFEF3A14D}"/>
              </a:ext>
            </a:extLst>
          </p:cNvPr>
          <p:cNvSpPr/>
          <p:nvPr/>
        </p:nvSpPr>
        <p:spPr>
          <a:xfrm>
            <a:off x="335280" y="1794692"/>
            <a:ext cx="5466080" cy="12865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DE3B19D-DCDD-407C-9EDE-57D951BAC7BF}"/>
              </a:ext>
            </a:extLst>
          </p:cNvPr>
          <p:cNvSpPr/>
          <p:nvPr/>
        </p:nvSpPr>
        <p:spPr>
          <a:xfrm>
            <a:off x="1544320" y="3660735"/>
            <a:ext cx="5476240" cy="118609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режиму правления: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демократическая, авторитарная, деспотическая и др.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EA54817-E9C1-4F85-8EA7-BD4FEDC211CE}"/>
              </a:ext>
            </a:extLst>
          </p:cNvPr>
          <p:cNvSpPr/>
          <p:nvPr/>
        </p:nvSpPr>
        <p:spPr>
          <a:xfrm>
            <a:off x="2682240" y="5426322"/>
            <a:ext cx="5476240" cy="118609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правовому признаку: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законная/незаконная, легальная /нелегальная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1DD58-3EA7-45C7-9416-1071B3291508}"/>
              </a:ext>
            </a:extLst>
          </p:cNvPr>
          <p:cNvSpPr txBox="1"/>
          <p:nvPr/>
        </p:nvSpPr>
        <p:spPr>
          <a:xfrm>
            <a:off x="228600" y="1837803"/>
            <a:ext cx="5679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степени институциализации: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правительственная, городская,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школьная и др.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1CB8DF-5E56-407D-998B-69DCB50BB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760" y="74914"/>
            <a:ext cx="3170329" cy="14090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3406C3-F7E7-4E52-A070-FCFF6B597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215" y="1707445"/>
            <a:ext cx="2661745" cy="16423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866DDF-C860-49D0-9700-2FDE2AEB6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509" y="3538387"/>
            <a:ext cx="2235155" cy="16423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F41436-9BE5-43E8-B44E-F08D2D2BD1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2616" y="5255654"/>
            <a:ext cx="2103048" cy="15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85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C87C10-EBBD-4CF2-9342-3F12F04ED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3C1D232-C7C5-4175-A75E-F836C79AF882}"/>
              </a:ext>
            </a:extLst>
          </p:cNvPr>
          <p:cNvSpPr/>
          <p:nvPr/>
        </p:nvSpPr>
        <p:spPr>
          <a:xfrm>
            <a:off x="447040" y="223521"/>
            <a:ext cx="11297920" cy="151860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Политическая власть –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и право одних социальных субъектов осуществлять свою волю в отношении других, повелевать и управлять другими, опираясь на силу, авторитет и право.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79439B8-2AA4-49D5-82F8-D5A9F6DE68B4}"/>
              </a:ext>
            </a:extLst>
          </p:cNvPr>
          <p:cNvSpPr/>
          <p:nvPr/>
        </p:nvSpPr>
        <p:spPr>
          <a:xfrm>
            <a:off x="280632" y="2552542"/>
            <a:ext cx="7628840" cy="34950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Признаки политической власти: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способность политических субъектов проводить свою волю, повелевать и управлять другими;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направлена на достижение общезначимых целей;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субъектами являются государство, политические партии и движения, политические лидеры. 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BEA378F1-7827-4964-BC06-52607899B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472" y="4577396"/>
            <a:ext cx="4142212" cy="205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A5468CC6-11B7-43AE-86F2-42F57AF4E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65853" y="2137025"/>
            <a:ext cx="1629449" cy="232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293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C87C10-EBBD-4CF2-9342-3F12F04ED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79439B8-2AA4-49D5-82F8-D5A9F6DE68B4}"/>
              </a:ext>
            </a:extLst>
          </p:cNvPr>
          <p:cNvSpPr/>
          <p:nvPr/>
        </p:nvSpPr>
        <p:spPr>
          <a:xfrm>
            <a:off x="801384" y="1284270"/>
            <a:ext cx="10399045" cy="449709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Классификация политической власти: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предназначению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(законодательная, исполнительная, судебная);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месту в структуре власти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(центральная (государственная), региональная, местная);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основному субъекту осуществления власти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(монархическая, республиканская).</a:t>
            </a:r>
          </a:p>
        </p:txBody>
      </p:sp>
    </p:spTree>
    <p:extLst>
      <p:ext uri="{BB962C8B-B14F-4D97-AF65-F5344CB8AC3E}">
        <p14:creationId xmlns:p14="http://schemas.microsoft.com/office/powerpoint/2010/main" val="363596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8FD7CC-FA9C-4459-864D-1350708BA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063D878-1E95-4F6E-9A4F-5C0C9F00E7F4}"/>
              </a:ext>
            </a:extLst>
          </p:cNvPr>
          <p:cNvSpPr/>
          <p:nvPr/>
        </p:nvSpPr>
        <p:spPr>
          <a:xfrm>
            <a:off x="3429000" y="279400"/>
            <a:ext cx="4947920" cy="7924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Функции политической власти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0597BD0-9245-4C6A-8FEB-B50EFEF3A14D}"/>
              </a:ext>
            </a:extLst>
          </p:cNvPr>
          <p:cNvSpPr/>
          <p:nvPr/>
        </p:nvSpPr>
        <p:spPr>
          <a:xfrm>
            <a:off x="254000" y="1523999"/>
            <a:ext cx="8122920" cy="134174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DE3B19D-DCDD-407C-9EDE-57D951BAC7BF}"/>
              </a:ext>
            </a:extLst>
          </p:cNvPr>
          <p:cNvSpPr/>
          <p:nvPr/>
        </p:nvSpPr>
        <p:spPr>
          <a:xfrm>
            <a:off x="3408680" y="3091005"/>
            <a:ext cx="8290560" cy="210984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условий для управления общественными делами.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Власть обеспечивает ресурсами (материальными, информационными, силовыми и др.) лиц, принимающих решения по определенным вопросам, а также дает право использовать принуждение в отношении тех, кто хотел бы уклониться от участия в реализации важных для общества задач (например, уклониться от уплаты налогов и т.д.).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EA54817-E9C1-4F85-8EA7-BD4FEDC211CE}"/>
              </a:ext>
            </a:extLst>
          </p:cNvPr>
          <p:cNvSpPr/>
          <p:nvPr/>
        </p:nvSpPr>
        <p:spPr>
          <a:xfrm>
            <a:off x="345440" y="5412490"/>
            <a:ext cx="6217920" cy="134174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Защита общества от внешних угроз.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помощью власти обеспечивается мобилизация людей и необходимых ресурсов для организации обороны страны.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1DD58-3EA7-45C7-9416-1071B3291508}"/>
              </a:ext>
            </a:extLst>
          </p:cNvPr>
          <p:cNvSpPr txBox="1"/>
          <p:nvPr/>
        </p:nvSpPr>
        <p:spPr>
          <a:xfrm>
            <a:off x="492760" y="1687037"/>
            <a:ext cx="7696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Поддержание нормативного порядка.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Политическая власть препятствует нарушениям правовых и иных социальных норм, регламентирующих человеческую жизнедеятельность.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00D426-84E7-48FC-AD5F-1B51612C8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0433" y="852519"/>
            <a:ext cx="2558807" cy="1704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91000E-A804-4114-AEEE-5B6CA5E19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60" y="3317859"/>
            <a:ext cx="2656840" cy="1760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A023E4-BA65-4A61-A970-03DCEE58C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4499" y="5367419"/>
            <a:ext cx="2151867" cy="1431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91937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1582</Words>
  <Application>Microsoft Office PowerPoint</Application>
  <PresentationFormat>Широкоэкранный</PresentationFormat>
  <Paragraphs>138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Михайлова Ирина Александровна</dc:creator>
  <cp:lastModifiedBy>Ирина Михайлова</cp:lastModifiedBy>
  <cp:revision>24</cp:revision>
  <dcterms:created xsi:type="dcterms:W3CDTF">2021-01-15T15:29:13Z</dcterms:created>
  <dcterms:modified xsi:type="dcterms:W3CDTF">2025-09-07T13:32:25Z</dcterms:modified>
</cp:coreProperties>
</file>