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78" y="-7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09.09.2024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09.09.2024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09.09.2024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09.09.2024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09.09.2024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09.09.2024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09.09.2024</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t>Организационные формы собственности в строительстве</a:t>
            </a:r>
            <a:br>
              <a:rPr lang="ru-RU" dirty="0"/>
            </a:br>
            <a:endParaRPr lang="ru-RU" dirty="0"/>
          </a:p>
        </p:txBody>
      </p:sp>
      <p:sp>
        <p:nvSpPr>
          <p:cNvPr id="3" name="Подзаголовок 2"/>
          <p:cNvSpPr>
            <a:spLocks noGrp="1"/>
          </p:cNvSpPr>
          <p:nvPr>
            <p:ph type="subTitle" idx="1"/>
          </p:nvPr>
        </p:nvSpPr>
        <p:spPr/>
        <p:txBody>
          <a:bodyPr/>
          <a:lstStyle/>
          <a:p>
            <a:pPr marL="342900" indent="-342900">
              <a:buFont typeface="Arial" panose="020B0604020202020204" pitchFamily="34" charset="0"/>
              <a:buChar char="•"/>
            </a:pPr>
            <a:r>
              <a:rPr lang="ru-RU" dirty="0"/>
              <a:t>Виды собственности</a:t>
            </a:r>
          </a:p>
          <a:p>
            <a:pPr marL="457200" indent="-457200">
              <a:buFont typeface="Arial" panose="020B0604020202020204" pitchFamily="34" charset="0"/>
              <a:buChar char="•"/>
            </a:pPr>
            <a:r>
              <a:rPr lang="ru-RU" dirty="0"/>
              <a:t>Собственность на жилье</a:t>
            </a:r>
          </a:p>
          <a:p>
            <a:pPr marL="342900" indent="-342900">
              <a:buFont typeface="Arial" panose="020B0604020202020204" pitchFamily="34" charset="0"/>
              <a:buChar char="•"/>
            </a:pPr>
            <a:r>
              <a:rPr lang="ru-RU" dirty="0"/>
              <a:t>Права и обязанности </a:t>
            </a:r>
            <a:r>
              <a:rPr lang="ru-RU" dirty="0" smtClean="0"/>
              <a:t>квартиросъемщиков при эксплуатации здания</a:t>
            </a:r>
            <a:endParaRPr lang="ru-RU" dirty="0"/>
          </a:p>
          <a:p>
            <a:endParaRPr lang="ru-RU" dirty="0"/>
          </a:p>
        </p:txBody>
      </p:sp>
    </p:spTree>
    <p:extLst>
      <p:ext uri="{BB962C8B-B14F-4D97-AF65-F5344CB8AC3E}">
        <p14:creationId xmlns:p14="http://schemas.microsoft.com/office/powerpoint/2010/main" val="2794591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r>
              <a:rPr lang="ru-RU" dirty="0"/>
              <a:t>В соответствии с Конституцией РФ и Законом РФ «О собственности» в стране признаны два вида собственности - государственная и частная. По этому признаку все предприятия и организации подразделяются на три большие группы</a:t>
            </a:r>
            <a:r>
              <a:rPr lang="ru-RU" dirty="0" smtClean="0"/>
              <a:t>:</a:t>
            </a:r>
          </a:p>
          <a:p>
            <a:pPr marL="457200" indent="-457200">
              <a:buFont typeface="+mj-lt"/>
              <a:buAutoNum type="arabicPeriod"/>
            </a:pPr>
            <a:r>
              <a:rPr lang="ru-RU" dirty="0"/>
              <a:t>государственные и муниципальные предприятия;</a:t>
            </a:r>
          </a:p>
          <a:p>
            <a:pPr marL="457200" indent="-457200">
              <a:buFont typeface="+mj-lt"/>
              <a:buAutoNum type="arabicPeriod"/>
            </a:pPr>
            <a:r>
              <a:rPr lang="ru-RU" dirty="0"/>
              <a:t>негосударственные организации;</a:t>
            </a:r>
          </a:p>
          <a:p>
            <a:pPr marL="457200" indent="-457200">
              <a:buFont typeface="+mj-lt"/>
              <a:buAutoNum type="arabicPeriod"/>
            </a:pPr>
            <a:r>
              <a:rPr lang="ru-RU" dirty="0"/>
              <a:t>предприятия и организации со смешанной формой собственности.</a:t>
            </a:r>
          </a:p>
          <a:p>
            <a:endParaRPr lang="ru-RU" dirty="0"/>
          </a:p>
        </p:txBody>
      </p:sp>
      <p:sp>
        <p:nvSpPr>
          <p:cNvPr id="2" name="Заголовок 1"/>
          <p:cNvSpPr>
            <a:spLocks noGrp="1"/>
          </p:cNvSpPr>
          <p:nvPr>
            <p:ph type="title"/>
          </p:nvPr>
        </p:nvSpPr>
        <p:spPr/>
        <p:txBody>
          <a:bodyPr/>
          <a:lstStyle/>
          <a:p>
            <a:r>
              <a:rPr lang="ru-RU" dirty="0" smtClean="0"/>
              <a:t>Виды собственности</a:t>
            </a:r>
            <a:endParaRPr lang="ru-RU" dirty="0"/>
          </a:p>
        </p:txBody>
      </p:sp>
    </p:spTree>
    <p:extLst>
      <p:ext uri="{BB962C8B-B14F-4D97-AF65-F5344CB8AC3E}">
        <p14:creationId xmlns:p14="http://schemas.microsoft.com/office/powerpoint/2010/main" val="520131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pPr marL="0" indent="0">
              <a:buNone/>
            </a:pPr>
            <a:r>
              <a:rPr lang="ru-RU" dirty="0"/>
              <a:t>Акционерные общества:</a:t>
            </a:r>
          </a:p>
          <a:p>
            <a:pPr marL="457200" indent="-457200">
              <a:buFont typeface="+mj-lt"/>
              <a:buAutoNum type="arabicPeriod"/>
            </a:pPr>
            <a:r>
              <a:rPr lang="ru-RU" dirty="0"/>
              <a:t>открытого типа (ОАО);</a:t>
            </a:r>
          </a:p>
          <a:p>
            <a:pPr marL="457200" indent="-457200">
              <a:buFont typeface="+mj-lt"/>
              <a:buAutoNum type="arabicPeriod"/>
            </a:pPr>
            <a:r>
              <a:rPr lang="ru-RU" dirty="0" smtClean="0"/>
              <a:t>закрытого </a:t>
            </a:r>
            <a:r>
              <a:rPr lang="ru-RU" dirty="0"/>
              <a:t>типа (ЗАО).</a:t>
            </a:r>
          </a:p>
          <a:p>
            <a:pPr marL="0" indent="0">
              <a:buNone/>
            </a:pPr>
            <a:r>
              <a:rPr lang="ru-RU" dirty="0" err="1"/>
              <a:t>Неакционированные</a:t>
            </a:r>
            <a:r>
              <a:rPr lang="ru-RU" dirty="0"/>
              <a:t> строительные организации:</a:t>
            </a:r>
          </a:p>
          <a:p>
            <a:pPr marL="457200" indent="-457200">
              <a:buFont typeface="+mj-lt"/>
              <a:buAutoNum type="arabicPeriod"/>
            </a:pPr>
            <a:r>
              <a:rPr lang="ru-RU" dirty="0"/>
              <a:t>товарищества (общества) с ограниченной ответственностью (ТОО, ООО);</a:t>
            </a:r>
          </a:p>
          <a:p>
            <a:pPr marL="457200" indent="-457200">
              <a:buFont typeface="+mj-lt"/>
              <a:buAutoNum type="arabicPeriod"/>
            </a:pPr>
            <a:r>
              <a:rPr lang="ru-RU" dirty="0"/>
              <a:t>товарищества (общества) с полной ответственностью (полные товарищества);</a:t>
            </a:r>
          </a:p>
          <a:p>
            <a:pPr marL="457200" indent="-457200">
              <a:buFont typeface="+mj-lt"/>
              <a:buAutoNum type="arabicPeriod"/>
            </a:pPr>
            <a:r>
              <a:rPr lang="ru-RU" dirty="0"/>
              <a:t>смешанные товарищества.</a:t>
            </a:r>
          </a:p>
          <a:p>
            <a:pPr marL="0" indent="0">
              <a:buNone/>
            </a:pPr>
            <a:r>
              <a:rPr lang="ru-RU" dirty="0"/>
              <a:t>Кооперативы.</a:t>
            </a:r>
          </a:p>
          <a:p>
            <a:pPr marL="0" indent="0">
              <a:buNone/>
            </a:pPr>
            <a:r>
              <a:rPr lang="ru-RU" dirty="0"/>
              <a:t>Индивидуальные предприниматели.</a:t>
            </a:r>
          </a:p>
          <a:p>
            <a:endParaRPr lang="ru-RU" dirty="0"/>
          </a:p>
        </p:txBody>
      </p:sp>
      <p:sp>
        <p:nvSpPr>
          <p:cNvPr id="2" name="Заголовок 1"/>
          <p:cNvSpPr>
            <a:spLocks noGrp="1"/>
          </p:cNvSpPr>
          <p:nvPr>
            <p:ph type="title"/>
          </p:nvPr>
        </p:nvSpPr>
        <p:spPr>
          <a:xfrm>
            <a:off x="539552" y="404664"/>
            <a:ext cx="8229600" cy="1252728"/>
          </a:xfrm>
        </p:spPr>
        <p:txBody>
          <a:bodyPr>
            <a:noAutofit/>
          </a:bodyPr>
          <a:lstStyle/>
          <a:p>
            <a:r>
              <a:rPr lang="ru-RU" sz="2400" dirty="0"/>
              <a:t>Частная собственность в строительстве имеет следующие организационно-правовые формы.</a:t>
            </a:r>
            <a:endParaRPr lang="ru-RU" sz="2400" dirty="0"/>
          </a:p>
        </p:txBody>
      </p:sp>
    </p:spTree>
    <p:extLst>
      <p:ext uri="{BB962C8B-B14F-4D97-AF65-F5344CB8AC3E}">
        <p14:creationId xmlns:p14="http://schemas.microsoft.com/office/powerpoint/2010/main" val="413266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2281" y="620688"/>
            <a:ext cx="8496944" cy="923330"/>
          </a:xfrm>
          <a:prstGeom prst="rect">
            <a:avLst/>
          </a:prstGeom>
          <a:noFill/>
        </p:spPr>
        <p:txBody>
          <a:bodyPr wrap="square" rtlCol="0">
            <a:spAutoFit/>
          </a:bodyPr>
          <a:lstStyle/>
          <a:p>
            <a:r>
              <a:rPr lang="ru-RU" dirty="0">
                <a:solidFill>
                  <a:schemeClr val="bg1"/>
                </a:solidFill>
              </a:rPr>
              <a:t>Акционерное общество (АО) - это объединение нескольких физических (гражданских) или юридических лиц для совместной деятельности с целью получения прибыли. В основе этой формы собственности лежит понятие акции.</a:t>
            </a:r>
          </a:p>
        </p:txBody>
      </p:sp>
      <p:sp>
        <p:nvSpPr>
          <p:cNvPr id="5" name="TextBox 4"/>
          <p:cNvSpPr txBox="1"/>
          <p:nvPr/>
        </p:nvSpPr>
        <p:spPr>
          <a:xfrm flipH="1">
            <a:off x="285074" y="2564904"/>
            <a:ext cx="8496945" cy="2031325"/>
          </a:xfrm>
          <a:prstGeom prst="rect">
            <a:avLst/>
          </a:prstGeom>
          <a:noFill/>
        </p:spPr>
        <p:txBody>
          <a:bodyPr wrap="square" rtlCol="0">
            <a:spAutoFit/>
          </a:bodyPr>
          <a:lstStyle/>
          <a:p>
            <a:r>
              <a:rPr lang="ru-RU" b="1" dirty="0">
                <a:solidFill>
                  <a:schemeClr val="accent2">
                    <a:lumMod val="75000"/>
                  </a:schemeClr>
                </a:solidFill>
              </a:rPr>
              <a:t>Товарищество с ограниченной ответственностью</a:t>
            </a:r>
            <a:r>
              <a:rPr lang="ru-RU" dirty="0">
                <a:solidFill>
                  <a:schemeClr val="accent2">
                    <a:lumMod val="75000"/>
                  </a:schemeClr>
                </a:solidFill>
              </a:rPr>
              <a:t> (ТОО) и </a:t>
            </a:r>
            <a:r>
              <a:rPr lang="ru-RU" b="1" dirty="0">
                <a:solidFill>
                  <a:schemeClr val="accent2">
                    <a:lumMod val="75000"/>
                  </a:schemeClr>
                </a:solidFill>
              </a:rPr>
              <a:t>общество с ограниченной ответственностью</a:t>
            </a:r>
            <a:r>
              <a:rPr lang="ru-RU" dirty="0">
                <a:solidFill>
                  <a:schemeClr val="accent2">
                    <a:lumMod val="75000"/>
                  </a:schemeClr>
                </a:solidFill>
              </a:rPr>
              <a:t> (ООО) образуются объединением физических лиц для совместной хозяйственной деятельности с целью получения прибыли. Уставный фонд ТОО (ООО) разделен на доли, размер которых устанавливают учредители. Каждый участник товарищества имеет право на прибыль пропорционально своему вкладу и отвечает по обязательствам товарищества в пределах своей доли.</a:t>
            </a:r>
            <a:endParaRPr lang="ru-RU" dirty="0">
              <a:solidFill>
                <a:schemeClr val="accent2">
                  <a:lumMod val="75000"/>
                </a:schemeClr>
              </a:solidFill>
            </a:endParaRPr>
          </a:p>
        </p:txBody>
      </p:sp>
      <p:sp>
        <p:nvSpPr>
          <p:cNvPr id="6" name="TextBox 5"/>
          <p:cNvSpPr txBox="1"/>
          <p:nvPr/>
        </p:nvSpPr>
        <p:spPr>
          <a:xfrm>
            <a:off x="395536" y="4725144"/>
            <a:ext cx="8208912" cy="1477328"/>
          </a:xfrm>
          <a:prstGeom prst="rect">
            <a:avLst/>
          </a:prstGeom>
          <a:noFill/>
        </p:spPr>
        <p:txBody>
          <a:bodyPr wrap="square" rtlCol="0">
            <a:spAutoFit/>
          </a:bodyPr>
          <a:lstStyle/>
          <a:p>
            <a:r>
              <a:rPr lang="ru-RU" b="1" dirty="0">
                <a:solidFill>
                  <a:schemeClr val="accent2">
                    <a:lumMod val="75000"/>
                  </a:schemeClr>
                </a:solidFill>
              </a:rPr>
              <a:t>Полное товарищество </a:t>
            </a:r>
            <a:r>
              <a:rPr lang="ru-RU" dirty="0">
                <a:solidFill>
                  <a:schemeClr val="accent2">
                    <a:lumMod val="75000"/>
                  </a:schemeClr>
                </a:solidFill>
              </a:rPr>
              <a:t>в отличие от ТОО (ООО) объединяет как физических, так и юридических лиц. Другая принципиальная разница в том, что полное товарищество не является юридическим лицом и, соответственно его участники отвечают по обязательствам всем своим имуществом, а не только внесенным паем.</a:t>
            </a:r>
            <a:endParaRPr lang="ru-RU" dirty="0">
              <a:solidFill>
                <a:schemeClr val="accent2">
                  <a:lumMod val="75000"/>
                </a:schemeClr>
              </a:solidFill>
            </a:endParaRPr>
          </a:p>
        </p:txBody>
      </p:sp>
    </p:spTree>
    <p:extLst>
      <p:ext uri="{BB962C8B-B14F-4D97-AF65-F5344CB8AC3E}">
        <p14:creationId xmlns:p14="http://schemas.microsoft.com/office/powerpoint/2010/main" val="351515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420888"/>
            <a:ext cx="8424936" cy="3345235"/>
          </a:xfrm>
        </p:spPr>
        <p:txBody>
          <a:bodyPr>
            <a:normAutofit fontScale="92500" lnSpcReduction="10000"/>
          </a:bodyPr>
          <a:lstStyle/>
          <a:p>
            <a:pPr marL="0" indent="0">
              <a:buNone/>
            </a:pPr>
            <a:r>
              <a:rPr lang="ru-RU" sz="1800" b="1" dirty="0" smtClean="0"/>
              <a:t>Кооператив</a:t>
            </a:r>
            <a:r>
              <a:rPr lang="ru-RU" sz="1800" dirty="0"/>
              <a:t> - вид товарищества, цель которого направлена на оказание помощи своим членам. Устав кооператива определяет единый для всех размер пая взноса. Кооператив образуется путем письменного заявления учредителей, которые подписывают договор, являющийся уставом кооператива и подлежит регистрации в государственном реестре. Общее собрание членов кооператива избирает для руководства правление и его </a:t>
            </a:r>
            <a:r>
              <a:rPr lang="ru-RU" sz="1800" dirty="0" smtClean="0"/>
              <a:t>председателя.</a:t>
            </a:r>
          </a:p>
          <a:p>
            <a:pPr marL="0" indent="0">
              <a:buNone/>
            </a:pPr>
            <a:r>
              <a:rPr lang="ru-RU" sz="1800" b="1" dirty="0"/>
              <a:t>Индивидуальный предприниматель - г</a:t>
            </a:r>
            <a:r>
              <a:rPr lang="ru-RU" sz="1800" dirty="0"/>
              <a:t>ражданин, осуществляющий предпринимательскую деятельность без образования юридического лица, прошедший государственную регистрацию. Гражданин отвечает по своим обязательствам всем принадлежащим ему имуществом, за исключением имущества на которое в соответствии с законом не может быть обращено взыскание. Перечень имущества граждан, на которое не может быть обращено взыскание, устанавливается гражданским процессуальным </a:t>
            </a:r>
            <a:r>
              <a:rPr lang="ru-RU" sz="1800" dirty="0" smtClean="0"/>
              <a:t>законодательством.</a:t>
            </a:r>
            <a:endParaRPr lang="ru-RU" sz="1800" dirty="0"/>
          </a:p>
        </p:txBody>
      </p:sp>
      <p:sp>
        <p:nvSpPr>
          <p:cNvPr id="5" name="TextBox 4"/>
          <p:cNvSpPr txBox="1"/>
          <p:nvPr/>
        </p:nvSpPr>
        <p:spPr>
          <a:xfrm>
            <a:off x="323528" y="188640"/>
            <a:ext cx="8568952" cy="1569660"/>
          </a:xfrm>
          <a:prstGeom prst="rect">
            <a:avLst/>
          </a:prstGeom>
          <a:noFill/>
        </p:spPr>
        <p:txBody>
          <a:bodyPr wrap="square" rtlCol="0">
            <a:spAutoFit/>
          </a:bodyPr>
          <a:lstStyle/>
          <a:p>
            <a:r>
              <a:rPr lang="ru-RU" sz="1600" b="1" dirty="0">
                <a:solidFill>
                  <a:schemeClr val="bg1"/>
                </a:solidFill>
              </a:rPr>
              <a:t>Смешанное товарищество</a:t>
            </a:r>
            <a:r>
              <a:rPr lang="ru-RU" sz="1600" dirty="0">
                <a:solidFill>
                  <a:schemeClr val="bg1"/>
                </a:solidFill>
              </a:rPr>
              <a:t> отличается от полного двумя основными моментами. Оно состоит из действительных членов, которые несут полную солидарную ответственность по обязательствам товарищества, как своим вкладом, так и всем своим имуществом, и членов-вкладчиков, отвечающих только в пределах своих вкладов. Эта форма признается юридическим лицом. Уставный фонд должен быть не менее суммы, равной 100 минимальным размерам оплаты труда в месяц на дату подачи материалов на регистрацию</a:t>
            </a:r>
            <a:r>
              <a:rPr lang="ru-RU" sz="1600" dirty="0" smtClean="0">
                <a:solidFill>
                  <a:schemeClr val="bg1"/>
                </a:solidFill>
              </a:rPr>
              <a:t>.</a:t>
            </a:r>
            <a:endParaRPr lang="ru-RU" sz="1600" dirty="0">
              <a:solidFill>
                <a:schemeClr val="bg1"/>
              </a:solidFill>
            </a:endParaRPr>
          </a:p>
        </p:txBody>
      </p:sp>
    </p:spTree>
    <p:extLst>
      <p:ext uri="{BB962C8B-B14F-4D97-AF65-F5344CB8AC3E}">
        <p14:creationId xmlns:p14="http://schemas.microsoft.com/office/powerpoint/2010/main" val="3194883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564904"/>
            <a:ext cx="8640959" cy="3561259"/>
          </a:xfrm>
        </p:spPr>
        <p:txBody>
          <a:bodyPr>
            <a:noAutofit/>
          </a:bodyPr>
          <a:lstStyle/>
          <a:p>
            <a:r>
              <a:rPr lang="ru-RU" sz="2000" b="1" dirty="0"/>
              <a:t>Собственность</a:t>
            </a:r>
            <a:r>
              <a:rPr lang="ru-RU" sz="2000" dirty="0"/>
              <a:t> — это комплекс прав на имущество. Она свидетельствует, что дома, машины, </a:t>
            </a:r>
            <a:r>
              <a:rPr lang="ru-RU" sz="2000" b="1" dirty="0"/>
              <a:t>квартиры</a:t>
            </a:r>
            <a:r>
              <a:rPr lang="ru-RU" sz="2000" dirty="0"/>
              <a:t>, земля и другие вещи принадлежат кому-либо или чему-либо. </a:t>
            </a:r>
            <a:r>
              <a:rPr lang="ru-RU" sz="2000" b="1" dirty="0"/>
              <a:t>Собственность</a:t>
            </a:r>
            <a:r>
              <a:rPr lang="ru-RU" sz="2000" dirty="0"/>
              <a:t> дает право владельцу распоряжаться этим по своему усмотрению. Например, продавать, дарить или передавать по наследству.</a:t>
            </a:r>
          </a:p>
          <a:p>
            <a:r>
              <a:rPr lang="ru-RU" sz="2000" b="1" dirty="0" smtClean="0"/>
              <a:t>Право </a:t>
            </a:r>
            <a:r>
              <a:rPr lang="ru-RU" sz="2000" b="1" dirty="0"/>
              <a:t>собственности на жилое помещение</a:t>
            </a:r>
            <a:r>
              <a:rPr lang="ru-RU" sz="2000" dirty="0"/>
              <a:t> - это право владения, пользования и распоряжения жилым помещением (ст. 209 ГК РФ). </a:t>
            </a:r>
            <a:r>
              <a:rPr lang="ru-RU" sz="2000" b="1" dirty="0"/>
              <a:t>Владение</a:t>
            </a:r>
            <a:r>
              <a:rPr lang="ru-RU" sz="2000" dirty="0"/>
              <a:t> - это фактическое (реальное) обладание жилым </a:t>
            </a:r>
            <a:r>
              <a:rPr lang="ru-RU" sz="2000" dirty="0" smtClean="0"/>
              <a:t>помещением.</a:t>
            </a:r>
          </a:p>
        </p:txBody>
      </p:sp>
      <p:sp>
        <p:nvSpPr>
          <p:cNvPr id="2" name="Заголовок 1"/>
          <p:cNvSpPr>
            <a:spLocks noGrp="1"/>
          </p:cNvSpPr>
          <p:nvPr>
            <p:ph type="title"/>
          </p:nvPr>
        </p:nvSpPr>
        <p:spPr/>
        <p:txBody>
          <a:bodyPr/>
          <a:lstStyle/>
          <a:p>
            <a:r>
              <a:rPr lang="ru-RU" dirty="0" smtClean="0"/>
              <a:t>Собственность  на жилье</a:t>
            </a:r>
            <a:endParaRPr lang="ru-RU" dirty="0"/>
          </a:p>
        </p:txBody>
      </p:sp>
    </p:spTree>
    <p:extLst>
      <p:ext uri="{BB962C8B-B14F-4D97-AF65-F5344CB8AC3E}">
        <p14:creationId xmlns:p14="http://schemas.microsoft.com/office/powerpoint/2010/main" val="473636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564904"/>
            <a:ext cx="8640959" cy="3561259"/>
          </a:xfrm>
        </p:spPr>
        <p:txBody>
          <a:bodyPr>
            <a:noAutofit/>
          </a:bodyPr>
          <a:lstStyle/>
          <a:p>
            <a:r>
              <a:rPr lang="ru-RU" sz="1800" b="1" dirty="0"/>
              <a:t>Покупка</a:t>
            </a:r>
            <a:r>
              <a:rPr lang="ru-RU" sz="1800" dirty="0"/>
              <a:t>. Неважно, на каком рынке приобретена недвижимость — первичном или вторичном. Заключение договора купли-продажи считается основанием для передачи права собственности от продавца к покупателю. Это самый частый способ</a:t>
            </a:r>
            <a:r>
              <a:rPr lang="ru-RU" sz="1800" dirty="0" smtClean="0"/>
              <a:t>.</a:t>
            </a:r>
          </a:p>
          <a:p>
            <a:r>
              <a:rPr lang="ru-RU" sz="1800" b="1" dirty="0"/>
              <a:t>Дарение. </a:t>
            </a:r>
            <a:r>
              <a:rPr lang="ru-RU" sz="1800" dirty="0"/>
              <a:t>Если сделка была добровольной, даритель не сможет потребовать свой подарок обратно. Но в некоторых случаях (например, если в момент сделки даритель был недееспособен или сделка заключалась для маскировки продажи и ухода от налогов) дарение можно оспорить в суде. На это закон даёт участникам сделки три года с момента её заключения</a:t>
            </a:r>
            <a:r>
              <a:rPr lang="ru-RU" sz="1800" dirty="0" smtClean="0"/>
              <a:t>.</a:t>
            </a:r>
          </a:p>
          <a:p>
            <a:r>
              <a:rPr lang="ru-RU" sz="1800" b="1" dirty="0"/>
              <a:t>Наследование</a:t>
            </a:r>
            <a:r>
              <a:rPr lang="ru-RU" sz="1800" dirty="0"/>
              <a:t>. Наследники получают свидетельства о праве на наследство, где указано основание. Им может быть завещание или наследование по закону — когда завещания нет и имущество умершего по умолчанию переходит к его родственникам.</a:t>
            </a:r>
            <a:endParaRPr lang="ru-RU" sz="1800" dirty="0"/>
          </a:p>
        </p:txBody>
      </p:sp>
      <p:sp>
        <p:nvSpPr>
          <p:cNvPr id="2" name="Заголовок 1"/>
          <p:cNvSpPr>
            <a:spLocks noGrp="1"/>
          </p:cNvSpPr>
          <p:nvPr>
            <p:ph type="title"/>
          </p:nvPr>
        </p:nvSpPr>
        <p:spPr>
          <a:xfrm>
            <a:off x="467544" y="620688"/>
            <a:ext cx="8229600" cy="1252728"/>
          </a:xfrm>
        </p:spPr>
        <p:txBody>
          <a:bodyPr>
            <a:normAutofit fontScale="90000"/>
          </a:bodyPr>
          <a:lstStyle/>
          <a:p>
            <a:r>
              <a:rPr lang="ru-RU" b="1" dirty="0"/>
              <a:t>Способы приобретения права </a:t>
            </a:r>
            <a:r>
              <a:rPr lang="ru-RU" b="1" dirty="0" smtClean="0"/>
              <a:t>собственности</a:t>
            </a:r>
            <a:r>
              <a:rPr lang="ru-RU" dirty="0"/>
              <a:t/>
            </a:r>
            <a:br>
              <a:rPr lang="ru-RU" dirty="0"/>
            </a:br>
            <a:endParaRPr lang="ru-RU" dirty="0"/>
          </a:p>
        </p:txBody>
      </p:sp>
    </p:spTree>
    <p:extLst>
      <p:ext uri="{BB962C8B-B14F-4D97-AF65-F5344CB8AC3E}">
        <p14:creationId xmlns:p14="http://schemas.microsoft.com/office/powerpoint/2010/main" val="182637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36912"/>
            <a:ext cx="8640959" cy="3960439"/>
          </a:xfrm>
        </p:spPr>
        <p:txBody>
          <a:bodyPr>
            <a:normAutofit fontScale="70000" lnSpcReduction="20000"/>
          </a:bodyPr>
          <a:lstStyle/>
          <a:p>
            <a:pPr marL="0" indent="0">
              <a:buNone/>
            </a:pPr>
            <a:r>
              <a:rPr lang="ru-RU" sz="3200" dirty="0"/>
              <a:t>В качестве пользователя жилым помещением наниматель имеет право:</a:t>
            </a:r>
          </a:p>
          <a:p>
            <a:r>
              <a:rPr lang="ru-RU" dirty="0"/>
              <a:t>вселять в занимаемое жилое помещение иных лиц;</a:t>
            </a:r>
          </a:p>
          <a:p>
            <a:r>
              <a:rPr lang="ru-RU" dirty="0"/>
              <a:t>сдавать с согласия (в письменной форме) </a:t>
            </a:r>
            <a:r>
              <a:rPr lang="ru-RU" dirty="0" err="1"/>
              <a:t>наймодателя</a:t>
            </a:r>
            <a:r>
              <a:rPr lang="ru-RU" dirty="0"/>
              <a:t> и проживающих совместно с нанимателем членов его семьи часть или все жилое помещение в поднаем;</a:t>
            </a:r>
          </a:p>
          <a:p>
            <a:r>
              <a:rPr lang="ru-RU" dirty="0"/>
              <a:t>разрешать по взаимному согласию с проживающими совместно с нанимателем членами семьи безвозмездное проживание в жилом помещении гражданам в качестве временных жильцов на условиях, установленных Жилищным кодексом (ЖК);</a:t>
            </a:r>
          </a:p>
          <a:p>
            <a:r>
              <a:rPr lang="ru-RU" dirty="0"/>
              <a:t>осуществлять с согласия (в письменной форме) </a:t>
            </a:r>
            <a:r>
              <a:rPr lang="ru-RU" dirty="0" err="1"/>
              <a:t>наймодателя</a:t>
            </a:r>
            <a:r>
              <a:rPr lang="ru-RU" dirty="0"/>
              <a:t> и проживающих совместно с нанимателем членов его семьи обмен занимаемого жилого помещения на жилое помещение, занимаемое по договору социального найма жилого помещения другим нанимателем;</a:t>
            </a:r>
          </a:p>
          <a:p>
            <a:r>
              <a:rPr lang="ru-RU" dirty="0"/>
              <a:t>требовать от </a:t>
            </a:r>
            <a:r>
              <a:rPr lang="ru-RU" dirty="0" err="1"/>
              <a:t>наймодателя</a:t>
            </a:r>
            <a:r>
              <a:rPr lang="ru-RU" dirty="0"/>
              <a:t> своевременного проведения капитального ремонта жилого помещения, надлежащего участия в содержании общего имущества в многоквартирном доме, а также предоставления коммунальных услуг.</a:t>
            </a:r>
          </a:p>
          <a:p>
            <a:endParaRPr lang="ru-RU" dirty="0"/>
          </a:p>
        </p:txBody>
      </p:sp>
      <p:sp>
        <p:nvSpPr>
          <p:cNvPr id="3" name="Заголовок 2"/>
          <p:cNvSpPr>
            <a:spLocks noGrp="1"/>
          </p:cNvSpPr>
          <p:nvPr>
            <p:ph type="title"/>
          </p:nvPr>
        </p:nvSpPr>
        <p:spPr>
          <a:xfrm>
            <a:off x="467544" y="476672"/>
            <a:ext cx="8229600" cy="1252728"/>
          </a:xfrm>
        </p:spPr>
        <p:txBody>
          <a:bodyPr>
            <a:normAutofit fontScale="90000"/>
          </a:bodyPr>
          <a:lstStyle/>
          <a:p>
            <a:r>
              <a:rPr lang="ru-RU" sz="3600" dirty="0"/>
              <a:t>Права и обязанности квартиросъемщиков при эксплуатации здания</a:t>
            </a:r>
            <a:r>
              <a:rPr lang="ru-RU" dirty="0"/>
              <a:t/>
            </a:r>
            <a:br>
              <a:rPr lang="ru-RU" dirty="0"/>
            </a:br>
            <a:endParaRPr lang="ru-RU" dirty="0"/>
          </a:p>
        </p:txBody>
      </p:sp>
    </p:spTree>
    <p:extLst>
      <p:ext uri="{BB962C8B-B14F-4D97-AF65-F5344CB8AC3E}">
        <p14:creationId xmlns:p14="http://schemas.microsoft.com/office/powerpoint/2010/main" val="1391406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675467"/>
            <a:ext cx="8568951" cy="3450696"/>
          </a:xfrm>
        </p:spPr>
        <p:txBody>
          <a:bodyPr>
            <a:noAutofit/>
          </a:bodyPr>
          <a:lstStyle/>
          <a:p>
            <a:r>
              <a:rPr lang="ru-RU" sz="1400" dirty="0"/>
              <a:t>использовать жилое помещение по назначению и в пределах, установленных ЖК РФ;</a:t>
            </a:r>
          </a:p>
          <a:p>
            <a:r>
              <a:rPr lang="ru-RU" sz="1400" dirty="0"/>
              <a:t>осуществлять пользование жилым помещением с учетом соблюдения прав и законных интересов проживающих в жилом помещении граждан, соседей;</a:t>
            </a:r>
          </a:p>
          <a:p>
            <a:r>
              <a:rPr lang="ru-RU" sz="1400" dirty="0"/>
              <a:t>обеспечивать сохранность жилого помещения, не допускать выполнение в жилом помещении работ или совершение других действий, приводящих к его порче;</a:t>
            </a:r>
          </a:p>
          <a:p>
            <a:r>
              <a:rPr lang="ru-RU" sz="1400" dirty="0"/>
              <a:t>поддерживать надлежащее состояние жилого помещения, а также помещений общего пользования в многоквартирном доме (квартире), соблюдать чистоту и порядок в жилом помещении, подъездах, кабинах лифтов, на лестничных клетках, в других помещениях общего пользования, обеспечивать сохранность санитарно-технического и иного оборудования, а также соблюдать требования пункта 6 Правил пользования жилыми помещениями;</a:t>
            </a:r>
          </a:p>
          <a:p>
            <a:r>
              <a:rPr lang="ru-RU" sz="1400" dirty="0"/>
              <a:t>немедленно принимать возможные меры к устранению обнаруженных неисправностей жилого помещения или санитарно-технического и иного оборудования;</a:t>
            </a:r>
          </a:p>
          <a:p>
            <a:r>
              <a:rPr lang="ru-RU" sz="1400" dirty="0"/>
              <a:t>производить текущий ремонт жилого помещения;</a:t>
            </a:r>
          </a:p>
          <a:p>
            <a:r>
              <a:rPr lang="ru-RU" sz="1400" dirty="0"/>
              <a:t>своевременно вносить плату за жилое помещение и коммунальные услуги.</a:t>
            </a:r>
          </a:p>
          <a:p>
            <a:r>
              <a:rPr lang="ru-RU" sz="1400" dirty="0"/>
              <a:t>информировать </a:t>
            </a:r>
            <a:r>
              <a:rPr lang="ru-RU" sz="1400" dirty="0" err="1"/>
              <a:t>наймодателя</a:t>
            </a:r>
            <a:r>
              <a:rPr lang="ru-RU" sz="1400" dirty="0"/>
              <a:t> в установленные договором социального найма жилого помещения сроки об изменении оснований и условий, влияющих на пользование жилым помещением</a:t>
            </a:r>
            <a:r>
              <a:rPr lang="ru-RU" sz="1400" dirty="0" smtClean="0"/>
              <a:t>;</a:t>
            </a:r>
            <a:endParaRPr lang="ru-RU" sz="1400" dirty="0"/>
          </a:p>
        </p:txBody>
      </p:sp>
      <p:sp>
        <p:nvSpPr>
          <p:cNvPr id="3" name="Заголовок 2"/>
          <p:cNvSpPr>
            <a:spLocks noGrp="1"/>
          </p:cNvSpPr>
          <p:nvPr>
            <p:ph type="title"/>
          </p:nvPr>
        </p:nvSpPr>
        <p:spPr/>
        <p:txBody>
          <a:bodyPr>
            <a:normAutofit fontScale="90000"/>
          </a:bodyPr>
          <a:lstStyle/>
          <a:p>
            <a:r>
              <a:rPr lang="ru-RU" dirty="0"/>
              <a:t>Наниматель-пользователь жилых помещений обязан:</a:t>
            </a:r>
            <a:endParaRPr lang="ru-RU" dirty="0"/>
          </a:p>
        </p:txBody>
      </p:sp>
    </p:spTree>
    <p:extLst>
      <p:ext uri="{BB962C8B-B14F-4D97-AF65-F5344CB8AC3E}">
        <p14:creationId xmlns:p14="http://schemas.microsoft.com/office/powerpoint/2010/main" val="1405592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TotalTime>
  <Words>499</Words>
  <Application>Microsoft Office PowerPoint</Application>
  <PresentationFormat>Экран (4:3)</PresentationFormat>
  <Paragraphs>48</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Волна</vt:lpstr>
      <vt:lpstr>Организационные формы собственности в строительстве </vt:lpstr>
      <vt:lpstr>Виды собственности</vt:lpstr>
      <vt:lpstr>Частная собственность в строительстве имеет следующие организационно-правовые формы.</vt:lpstr>
      <vt:lpstr>Презентация PowerPoint</vt:lpstr>
      <vt:lpstr>Презентация PowerPoint</vt:lpstr>
      <vt:lpstr>Собственность  на жилье</vt:lpstr>
      <vt:lpstr>Способы приобретения права собственности </vt:lpstr>
      <vt:lpstr>Права и обязанности квартиросъемщиков при эксплуатации здания </vt:lpstr>
      <vt:lpstr>Наниматель-пользователь жилых помещений обязан: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Организационные формы собственности в строительстве</dc:title>
  <dc:creator>Ксения Хорошкова</dc:creator>
  <cp:lastModifiedBy>Ксения Хорошкова</cp:lastModifiedBy>
  <cp:revision>2</cp:revision>
  <dcterms:created xsi:type="dcterms:W3CDTF">2024-03-30T18:54:57Z</dcterms:created>
  <dcterms:modified xsi:type="dcterms:W3CDTF">2024-09-09T05:08:15Z</dcterms:modified>
</cp:coreProperties>
</file>