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74" r:id="rId2"/>
    <p:sldId id="256" r:id="rId3"/>
    <p:sldId id="273" r:id="rId4"/>
    <p:sldId id="257" r:id="rId5"/>
    <p:sldId id="258" r:id="rId6"/>
    <p:sldId id="259" r:id="rId7"/>
    <p:sldId id="260" r:id="rId8"/>
    <p:sldId id="261" r:id="rId9"/>
    <p:sldId id="262" r:id="rId10"/>
    <p:sldId id="266" r:id="rId11"/>
    <p:sldId id="263" r:id="rId12"/>
    <p:sldId id="264" r:id="rId13"/>
    <p:sldId id="265" r:id="rId14"/>
    <p:sldId id="267" r:id="rId15"/>
    <p:sldId id="268" r:id="rId16"/>
    <p:sldId id="269" r:id="rId17"/>
    <p:sldId id="270" r:id="rId18"/>
    <p:sldId id="271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85180" autoAdjust="0"/>
  </p:normalViewPr>
  <p:slideViewPr>
    <p:cSldViewPr>
      <p:cViewPr>
        <p:scale>
          <a:sx n="90" d="100"/>
          <a:sy n="90" d="100"/>
        </p:scale>
        <p:origin x="-72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3C802-C668-4C8E-894E-CFD449747F2B}" type="datetimeFigureOut">
              <a:rPr lang="ru-RU" smtClean="0"/>
              <a:pPr/>
              <a:t>11.02.2024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89740-E7C9-40C4-A83E-4FA9239F456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3C802-C668-4C8E-894E-CFD449747F2B}" type="datetimeFigureOut">
              <a:rPr lang="ru-RU" smtClean="0"/>
              <a:pPr/>
              <a:t>11.02.2024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89740-E7C9-40C4-A83E-4FA9239F456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3C802-C668-4C8E-894E-CFD449747F2B}" type="datetimeFigureOut">
              <a:rPr lang="ru-RU" smtClean="0"/>
              <a:pPr/>
              <a:t>11.02.2024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89740-E7C9-40C4-A83E-4FA9239F456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3C802-C668-4C8E-894E-CFD449747F2B}" type="datetimeFigureOut">
              <a:rPr lang="ru-RU" smtClean="0"/>
              <a:pPr/>
              <a:t>11.02.2024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89740-E7C9-40C4-A83E-4FA9239F456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3C802-C668-4C8E-894E-CFD449747F2B}" type="datetimeFigureOut">
              <a:rPr lang="ru-RU" smtClean="0"/>
              <a:pPr/>
              <a:t>11.02.2024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89740-E7C9-40C4-A83E-4FA9239F456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3C802-C668-4C8E-894E-CFD449747F2B}" type="datetimeFigureOut">
              <a:rPr lang="ru-RU" smtClean="0"/>
              <a:pPr/>
              <a:t>11.02.2024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89740-E7C9-40C4-A83E-4FA9239F456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3C802-C668-4C8E-894E-CFD449747F2B}" type="datetimeFigureOut">
              <a:rPr lang="ru-RU" smtClean="0"/>
              <a:pPr/>
              <a:t>11.02.2024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89740-E7C9-40C4-A83E-4FA9239F456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3C802-C668-4C8E-894E-CFD449747F2B}" type="datetimeFigureOut">
              <a:rPr lang="ru-RU" smtClean="0"/>
              <a:pPr/>
              <a:t>11.02.2024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89740-E7C9-40C4-A83E-4FA9239F456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3C802-C668-4C8E-894E-CFD449747F2B}" type="datetimeFigureOut">
              <a:rPr lang="ru-RU" smtClean="0"/>
              <a:pPr/>
              <a:t>11.02.2024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89740-E7C9-40C4-A83E-4FA9239F456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3C802-C668-4C8E-894E-CFD449747F2B}" type="datetimeFigureOut">
              <a:rPr lang="ru-RU" smtClean="0"/>
              <a:pPr/>
              <a:t>11.02.2024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89740-E7C9-40C4-A83E-4FA9239F456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3C802-C668-4C8E-894E-CFD449747F2B}" type="datetimeFigureOut">
              <a:rPr lang="ru-RU" smtClean="0"/>
              <a:pPr/>
              <a:t>11.02.2024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89740-E7C9-40C4-A83E-4FA9239F456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A93C802-C668-4C8E-894E-CFD449747F2B}" type="datetimeFigureOut">
              <a:rPr lang="ru-RU" smtClean="0"/>
              <a:pPr/>
              <a:t>11.02.2024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489740-E7C9-40C4-A83E-4FA9239F456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0.wav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475656" y="620688"/>
            <a:ext cx="6552728" cy="882119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 </a:t>
            </a:r>
            <a:r>
              <a:rPr lang="ru-RU" sz="2800" b="1" dirty="0" smtClean="0"/>
              <a:t>«Прокариотическая клетка»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76346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051720" y="731520"/>
            <a:ext cx="7092280" cy="681256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3200" dirty="0" smtClean="0">
                <a:solidFill>
                  <a:schemeClr val="tx1"/>
                </a:solidFill>
              </a:rPr>
              <a:t>Размножение бактерий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3" y="1220754"/>
            <a:ext cx="6696745" cy="3720414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 flipH="1">
            <a:off x="1691680" y="4869160"/>
            <a:ext cx="73448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Бактерии размножаются </a:t>
            </a:r>
          </a:p>
          <a:p>
            <a:r>
              <a:rPr lang="ru-RU" sz="2800" dirty="0"/>
              <a:t>п</a:t>
            </a:r>
            <a:r>
              <a:rPr lang="ru-RU" sz="2800" dirty="0" smtClean="0"/>
              <a:t>утем простого деления  надвое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32915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click.wav"/>
          </p:stSnd>
        </p:sndAc>
      </p:transition>
    </mc:Choice>
    <mc:Fallback xmlns="">
      <p:transition spd="slow">
        <p:circle/>
        <p:sndAc>
          <p:stSnd>
            <p:snd r:embed="rId4" name="click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537240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3600" dirty="0" smtClean="0">
                <a:solidFill>
                  <a:schemeClr val="tx1"/>
                </a:solidFill>
              </a:rPr>
              <a:t>Динамическая пауза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72000" y="1628800"/>
            <a:ext cx="417646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smtClean="0"/>
              <a:t>Вытяните </a:t>
            </a:r>
            <a:r>
              <a:rPr lang="ru-RU" sz="2000" dirty="0"/>
              <a:t>вперед руку, сжатую в кулак и с поднятым вверх большим пальцем. </a:t>
            </a:r>
            <a:r>
              <a:rPr lang="ru-RU" sz="2000" dirty="0" smtClean="0"/>
              <a:t> </a:t>
            </a:r>
            <a:r>
              <a:rPr lang="ru-RU" sz="2000" dirty="0"/>
              <a:t>Н</a:t>
            </a:r>
            <a:r>
              <a:rPr lang="ru-RU" sz="2000" dirty="0" smtClean="0"/>
              <a:t>ачинайте </a:t>
            </a:r>
            <a:r>
              <a:rPr lang="ru-RU" sz="2000" dirty="0"/>
              <a:t>медленно описывать в воздухе большой знак бесконечности </a:t>
            </a:r>
            <a:r>
              <a:rPr lang="ru-RU" sz="2000" dirty="0" smtClean="0"/>
              <a:t>.  Повторите </a:t>
            </a:r>
            <a:r>
              <a:rPr lang="ru-RU" sz="2000" dirty="0"/>
              <a:t>это упражнение по </a:t>
            </a:r>
            <a:r>
              <a:rPr lang="ru-RU" sz="2000" dirty="0" smtClean="0"/>
              <a:t>3 </a:t>
            </a:r>
            <a:r>
              <a:rPr lang="ru-RU" sz="2000" dirty="0"/>
              <a:t>раза каждой рукой, потом - сцепив обе руки. На последнем этапе </a:t>
            </a:r>
            <a:r>
              <a:rPr lang="ru-RU" sz="2000" dirty="0" smtClean="0"/>
              <a:t> включите </a:t>
            </a:r>
            <a:r>
              <a:rPr lang="ru-RU" sz="2000" dirty="0"/>
              <a:t>все тело, описывая эту восьмерку уже всем корпусом</a:t>
            </a:r>
            <a:r>
              <a:rPr lang="ru-RU" sz="2000" dirty="0" smtClean="0"/>
              <a:t>.</a:t>
            </a:r>
          </a:p>
          <a:p>
            <a:endParaRPr lang="ru-RU" sz="2000" dirty="0" smtClean="0"/>
          </a:p>
          <a:p>
            <a:r>
              <a:rPr lang="ru-RU" sz="2000" dirty="0" smtClean="0"/>
              <a:t> </a:t>
            </a:r>
            <a:r>
              <a:rPr lang="ru-RU" sz="2000" dirty="0"/>
              <a:t>Упражнение </a:t>
            </a:r>
            <a:r>
              <a:rPr lang="ru-RU" sz="2000" dirty="0" smtClean="0"/>
              <a:t> </a:t>
            </a:r>
            <a:r>
              <a:rPr lang="ru-RU" sz="2000" dirty="0"/>
              <a:t>«заряжает </a:t>
            </a:r>
            <a:r>
              <a:rPr lang="ru-RU" sz="2000" dirty="0" smtClean="0"/>
              <a:t>мозги»</a:t>
            </a:r>
            <a:endParaRPr lang="ru-RU" sz="2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94" y="1801117"/>
            <a:ext cx="3722642" cy="42288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222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4" b="24434"/>
          <a:stretch/>
        </p:blipFill>
        <p:spPr bwMode="auto">
          <a:xfrm>
            <a:off x="899592" y="692696"/>
            <a:ext cx="7092475" cy="51845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827584" y="188640"/>
            <a:ext cx="7344816" cy="882432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800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Arial Black" pitchFamily="34" charset="0"/>
              </a:rPr>
              <a:t>Спорообразование</a:t>
            </a:r>
            <a:endParaRPr lang="ru-RU" sz="2800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4151" y="6237312"/>
            <a:ext cx="7992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Обеспечивает переживание неблагоприятных условий и расселение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741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731520"/>
            <a:ext cx="8064896" cy="1179043"/>
          </a:xfrm>
        </p:spPr>
        <p:txBody>
          <a:bodyPr>
            <a:normAutofit fontScale="92500"/>
          </a:bodyPr>
          <a:lstStyle/>
          <a:p>
            <a:pPr marL="45720" indent="0">
              <a:buNone/>
            </a:pPr>
            <a:r>
              <a:rPr lang="ru-RU" dirty="0">
                <a:latin typeface="Arial Black" pitchFamily="34" charset="0"/>
              </a:rPr>
              <a:t>По отношению к кислороду бактерии </a:t>
            </a:r>
            <a:r>
              <a:rPr lang="ru-RU" dirty="0"/>
              <a:t>можно разделить на три основные группы: облигатные, т.е. обязательные, аэробы, облигатные анаэробы и факультативные анаэробы.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1916832"/>
            <a:ext cx="2880320" cy="2304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43934" y="4465625"/>
            <a:ext cx="28793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Возбудитель холеры – </a:t>
            </a:r>
          </a:p>
          <a:p>
            <a:r>
              <a:rPr lang="ru-RU" sz="2000" dirty="0" smtClean="0"/>
              <a:t>облигатный аэроб</a:t>
            </a:r>
            <a:endParaRPr lang="ru-RU" sz="2000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662" y="2995914"/>
            <a:ext cx="2270745" cy="35241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81523" y="1910563"/>
            <a:ext cx="2520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Микрофлора кишечника на 95 % состоит из </a:t>
            </a:r>
          </a:p>
          <a:p>
            <a:r>
              <a:rPr lang="ru-RU" sz="1600" dirty="0"/>
              <a:t>о</a:t>
            </a:r>
            <a:r>
              <a:rPr lang="ru-RU" sz="1600" dirty="0" smtClean="0"/>
              <a:t>блигатных анаэробных бактерий</a:t>
            </a:r>
            <a:endParaRPr lang="ru-RU" sz="1600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988840"/>
            <a:ext cx="2376264" cy="2160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07904" y="4465625"/>
            <a:ext cx="26642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Сальмонелла-</a:t>
            </a:r>
          </a:p>
          <a:p>
            <a:r>
              <a:rPr lang="ru-RU" dirty="0"/>
              <a:t>ф</a:t>
            </a:r>
            <a:r>
              <a:rPr lang="ru-RU" dirty="0" smtClean="0"/>
              <a:t>акультативная </a:t>
            </a:r>
          </a:p>
          <a:p>
            <a:r>
              <a:rPr lang="ru-RU" dirty="0" smtClean="0"/>
              <a:t>анаэробная </a:t>
            </a:r>
          </a:p>
          <a:p>
            <a:r>
              <a:rPr lang="ru-RU" dirty="0"/>
              <a:t>б</a:t>
            </a:r>
            <a:r>
              <a:rPr lang="ru-RU" dirty="0" smtClean="0"/>
              <a:t>актерия, вызывающая </a:t>
            </a:r>
          </a:p>
          <a:p>
            <a:r>
              <a:rPr lang="ru-RU" dirty="0"/>
              <a:t>п</a:t>
            </a:r>
            <a:r>
              <a:rPr lang="ru-RU" dirty="0" smtClean="0"/>
              <a:t>ищевые отравления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284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99592" y="260648"/>
            <a:ext cx="7620302" cy="522392"/>
          </a:xfrm>
        </p:spPr>
        <p:txBody>
          <a:bodyPr>
            <a:normAutofit fontScale="85000" lnSpcReduction="10000"/>
          </a:bodyPr>
          <a:lstStyle/>
          <a:p>
            <a:pPr marL="45720" indent="0">
              <a:buNone/>
            </a:pPr>
            <a:r>
              <a:rPr lang="ru-RU" sz="2800" dirty="0" smtClean="0">
                <a:solidFill>
                  <a:schemeClr val="tx1"/>
                </a:solidFill>
                <a:latin typeface="Arial Black" pitchFamily="34" charset="0"/>
              </a:rPr>
              <a:t>Гетеротрофные и автотрофные бактерии</a:t>
            </a:r>
            <a:endParaRPr lang="ru-RU" sz="2800" dirty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56" y="903746"/>
            <a:ext cx="2520279" cy="2520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243" y="831082"/>
            <a:ext cx="4438650" cy="296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21" y="3866021"/>
            <a:ext cx="2540214" cy="1981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6720" y="5904371"/>
            <a:ext cx="1671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Менингококк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810355" y="3424025"/>
            <a:ext cx="1961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молочнокислые</a:t>
            </a:r>
            <a:endParaRPr lang="ru-RU" dirty="0"/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866021"/>
            <a:ext cx="2857500" cy="203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987825" y="5904372"/>
            <a:ext cx="3672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 smtClean="0"/>
              <a:t>Цианеи</a:t>
            </a:r>
            <a:r>
              <a:rPr lang="ru-RU" sz="1600" dirty="0" smtClean="0"/>
              <a:t> –самые древние</a:t>
            </a:r>
          </a:p>
          <a:p>
            <a:r>
              <a:rPr lang="ru-RU" sz="1600" dirty="0" smtClean="0"/>
              <a:t>фотосинтезирующие бактерии</a:t>
            </a:r>
            <a:endParaRPr lang="ru-RU" sz="1600" dirty="0"/>
          </a:p>
        </p:txBody>
      </p:sp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160" y="3878009"/>
            <a:ext cx="2193734" cy="2026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326160" y="5904371"/>
            <a:ext cx="25077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 smtClean="0"/>
              <a:t>Хемосинтезирующие</a:t>
            </a:r>
            <a:endParaRPr lang="ru-RU" sz="1600" dirty="0" smtClean="0"/>
          </a:p>
          <a:p>
            <a:r>
              <a:rPr lang="ru-RU" sz="1600" dirty="0" smtClean="0"/>
              <a:t> бактерии</a:t>
            </a:r>
            <a:endParaRPr lang="ru-RU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4355976" y="903746"/>
            <a:ext cx="1694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клубеньковые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396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0"/>
            <a:ext cx="78967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Роль бактерий в природе и жизни человека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5688" y="410279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Отрицательная роль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28240" y="410279"/>
            <a:ext cx="33457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Положительная роль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878" y="3450225"/>
            <a:ext cx="2146319" cy="17640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862" y="5251304"/>
            <a:ext cx="2090335" cy="15677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995" y="3450225"/>
            <a:ext cx="2338907" cy="17541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8" t="1272" r="3636" b="12606"/>
          <a:stretch/>
        </p:blipFill>
        <p:spPr bwMode="auto">
          <a:xfrm>
            <a:off x="4570994" y="5292118"/>
            <a:ext cx="2404765" cy="14902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" t="28849" r="3374" b="42302"/>
          <a:stretch/>
        </p:blipFill>
        <p:spPr bwMode="auto">
          <a:xfrm>
            <a:off x="1961016" y="5503878"/>
            <a:ext cx="2551199" cy="12913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2" y="5491013"/>
            <a:ext cx="1881449" cy="12913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7" y="3471453"/>
            <a:ext cx="1958595" cy="19664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36602" y="764783"/>
            <a:ext cx="4590388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dirty="0" smtClean="0"/>
              <a:t>• Участвуют в образовании нефти, каменного угля, торфа, природного газа, в почвообразовании, круговороте азота, фосфора, серы и других элементов в природе.</a:t>
            </a:r>
          </a:p>
          <a:p>
            <a:pPr algn="just"/>
            <a:r>
              <a:rPr lang="ru-RU" sz="1500" dirty="0"/>
              <a:t>•</a:t>
            </a:r>
            <a:r>
              <a:rPr lang="ru-RU" sz="1500" dirty="0" smtClean="0"/>
              <a:t>Бактерии гниения являются своеобразными санитарами нашей планеты. Почвенные бактерии подготавливают пищу для растений. Используют бактерии в народном хозяйстве для получения ряда Так, молочнокислые бактерии широко применяются для производства кефира, сметаны и др.</a:t>
            </a:r>
            <a:endParaRPr lang="ru-RU" sz="1500" dirty="0"/>
          </a:p>
        </p:txBody>
      </p:sp>
      <p:pic>
        <p:nvPicPr>
          <p:cNvPr id="13323" name="Picture 11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7" t="34574" r="15674" b="19090"/>
          <a:stretch/>
        </p:blipFill>
        <p:spPr bwMode="auto">
          <a:xfrm>
            <a:off x="2286904" y="3450225"/>
            <a:ext cx="1899422" cy="1908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8023" y="818735"/>
            <a:ext cx="4542972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dirty="0" smtClean="0"/>
              <a:t>• Вызывают ряд опасных заболеваний человека и животных: чуму, холеру, дифтерию, сибирскую язву, ботулизм и др.</a:t>
            </a:r>
          </a:p>
          <a:p>
            <a:pPr algn="just"/>
            <a:r>
              <a:rPr lang="ru-RU" sz="1500" dirty="0" smtClean="0"/>
              <a:t>• Большие неприятности при хранении продуктов доставляют человеку гнилостные бактерии. Особенно подвержены воздействию гнилостных бактерий фрукты, овощи, мясо, колбасные изделия, рыба. Если в молоко проникнут гнилостные бактерии, то через несколько часов оно приобретает неприятный запах и вкус.</a:t>
            </a:r>
            <a:endParaRPr lang="ru-RU" sz="1500" dirty="0"/>
          </a:p>
        </p:txBody>
      </p:sp>
    </p:spTree>
    <p:extLst>
      <p:ext uri="{BB962C8B-B14F-4D97-AF65-F5344CB8AC3E}">
        <p14:creationId xmlns:p14="http://schemas.microsoft.com/office/powerpoint/2010/main" val="161932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79775" y="188641"/>
            <a:ext cx="74246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Уровень А                                                    Уровень В</a:t>
            </a:r>
          </a:p>
          <a:p>
            <a:pPr algn="ctr"/>
            <a:r>
              <a:rPr lang="ru-RU" b="1" dirty="0" smtClean="0"/>
              <a:t>Выполните тестовые задания</a:t>
            </a:r>
          </a:p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51520" y="980728"/>
            <a:ext cx="3929207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/>
              <a:t>1.К автотрофным бактериям относятся</a:t>
            </a:r>
          </a:p>
          <a:p>
            <a:pPr algn="just"/>
            <a:r>
              <a:rPr lang="ru-RU" sz="1600" b="1" dirty="0" smtClean="0"/>
              <a:t>А)</a:t>
            </a:r>
            <a:r>
              <a:rPr lang="ru-RU" sz="1600" b="1" dirty="0" err="1" smtClean="0"/>
              <a:t>хемосинтезирующие</a:t>
            </a:r>
            <a:r>
              <a:rPr lang="ru-RU" sz="1600" b="1" dirty="0" smtClean="0"/>
              <a:t>  Б)паразиты</a:t>
            </a:r>
          </a:p>
          <a:p>
            <a:pPr algn="just"/>
            <a:r>
              <a:rPr lang="ru-RU" sz="1600" b="1" dirty="0" smtClean="0"/>
              <a:t>В)сапрофиты                 Г)симбионты</a:t>
            </a:r>
          </a:p>
          <a:p>
            <a:pPr algn="just"/>
            <a:r>
              <a:rPr lang="ru-RU" sz="1600" b="1" dirty="0" smtClean="0"/>
              <a:t>2.В </a:t>
            </a:r>
            <a:r>
              <a:rPr lang="ru-RU" sz="1600" b="1" dirty="0" err="1" smtClean="0"/>
              <a:t>прокариотической</a:t>
            </a:r>
            <a:r>
              <a:rPr lang="ru-RU" sz="1600" b="1" dirty="0" smtClean="0"/>
              <a:t> клетке отсутствуют</a:t>
            </a:r>
          </a:p>
          <a:p>
            <a:pPr algn="just"/>
            <a:r>
              <a:rPr lang="ru-RU" sz="1600" b="1" dirty="0" smtClean="0"/>
              <a:t>А)митохондрии, эндоплазматическая сеть</a:t>
            </a:r>
          </a:p>
          <a:p>
            <a:pPr algn="just"/>
            <a:r>
              <a:rPr lang="ru-RU" sz="1600" b="1" dirty="0" smtClean="0"/>
              <a:t>Б)запасные вещества, рибосомы</a:t>
            </a:r>
          </a:p>
          <a:p>
            <a:pPr algn="just"/>
            <a:r>
              <a:rPr lang="ru-RU" sz="1600" b="1" dirty="0" smtClean="0"/>
              <a:t>3. Какие утверждения верны?</a:t>
            </a:r>
          </a:p>
          <a:p>
            <a:pPr algn="just"/>
            <a:r>
              <a:rPr lang="ru-RU" sz="1600" b="1" dirty="0" err="1" smtClean="0"/>
              <a:t>А.Прокариоты</a:t>
            </a:r>
            <a:r>
              <a:rPr lang="ru-RU" sz="1600" b="1" dirty="0" smtClean="0"/>
              <a:t> имеют кольцевую молекулу ДНК</a:t>
            </a:r>
          </a:p>
          <a:p>
            <a:pPr algn="just"/>
            <a:r>
              <a:rPr lang="ru-RU" sz="1600" b="1" dirty="0" err="1" smtClean="0"/>
              <a:t>Б.Споры</a:t>
            </a:r>
            <a:r>
              <a:rPr lang="ru-RU" sz="1600" b="1" dirty="0" smtClean="0"/>
              <a:t> бактерий служат для </a:t>
            </a:r>
            <a:r>
              <a:rPr lang="ru-RU" sz="1600" b="1" dirty="0" err="1" smtClean="0"/>
              <a:t>разжножения</a:t>
            </a:r>
            <a:endParaRPr lang="ru-RU" sz="1600" b="1" dirty="0" smtClean="0"/>
          </a:p>
          <a:p>
            <a:pPr algn="just"/>
            <a:r>
              <a:rPr lang="ru-RU" sz="1600" b="1" dirty="0" err="1" smtClean="0"/>
              <a:t>В.Митохондрии</a:t>
            </a:r>
            <a:r>
              <a:rPr lang="ru-RU" sz="1600" b="1" dirty="0" smtClean="0"/>
              <a:t> произошли от прокариот</a:t>
            </a:r>
          </a:p>
          <a:p>
            <a:pPr algn="just"/>
            <a:r>
              <a:rPr lang="ru-RU" sz="1600" b="1" dirty="0" smtClean="0"/>
              <a:t>4.Какие заболевания вызывают бактерии?</a:t>
            </a:r>
          </a:p>
          <a:p>
            <a:pPr algn="just"/>
            <a:r>
              <a:rPr lang="ru-RU" sz="1600" b="1" dirty="0" smtClean="0"/>
              <a:t>5.Как используются бактерии в медицине?</a:t>
            </a:r>
          </a:p>
          <a:p>
            <a:pPr algn="just"/>
            <a:r>
              <a:rPr lang="ru-RU" sz="1600" b="1" dirty="0" smtClean="0"/>
              <a:t>6.Как используют бактерии в пищевой промышленности</a:t>
            </a:r>
          </a:p>
          <a:p>
            <a:pPr algn="just"/>
            <a:endParaRPr lang="ru-RU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4449156" y="1111971"/>
            <a:ext cx="4336444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sz="1600" b="1" dirty="0" smtClean="0"/>
              <a:t>1.К шарообразным бактериям относятся:</a:t>
            </a:r>
          </a:p>
          <a:p>
            <a:pPr algn="just"/>
            <a:r>
              <a:rPr lang="ru-RU" sz="1600" b="1" dirty="0" smtClean="0"/>
              <a:t>А)бациллы        Б)диплококки</a:t>
            </a:r>
          </a:p>
          <a:p>
            <a:pPr algn="just"/>
            <a:r>
              <a:rPr lang="ru-RU" sz="1600" b="1" dirty="0" smtClean="0"/>
              <a:t>В)спирохеты      Г)</a:t>
            </a:r>
            <a:r>
              <a:rPr lang="ru-RU" sz="1600" b="1" dirty="0" err="1" smtClean="0"/>
              <a:t>сарцины</a:t>
            </a:r>
            <a:endParaRPr lang="ru-RU" sz="1600" b="1" dirty="0" smtClean="0"/>
          </a:p>
          <a:p>
            <a:pPr algn="just"/>
            <a:r>
              <a:rPr lang="ru-RU" sz="1600" b="1" dirty="0" smtClean="0"/>
              <a:t>2.К изогнутым бактериям относятся:</a:t>
            </a:r>
          </a:p>
          <a:p>
            <a:pPr algn="just"/>
            <a:r>
              <a:rPr lang="ru-RU" sz="1600" b="1" dirty="0" smtClean="0"/>
              <a:t>А)стрептококки  Б)вибрионы</a:t>
            </a:r>
          </a:p>
          <a:p>
            <a:pPr algn="just"/>
            <a:r>
              <a:rPr lang="ru-RU" sz="1600" b="1" dirty="0" smtClean="0"/>
              <a:t>В)бациллы          Г)стафилококки</a:t>
            </a:r>
          </a:p>
          <a:p>
            <a:pPr algn="just"/>
            <a:r>
              <a:rPr lang="ru-RU" sz="1600" b="1" dirty="0" smtClean="0"/>
              <a:t>3.Где обитают бактерии?</a:t>
            </a:r>
          </a:p>
          <a:p>
            <a:pPr algn="just"/>
            <a:r>
              <a:rPr lang="ru-RU" sz="1600" b="1" dirty="0" smtClean="0"/>
              <a:t>А)Во всех средах  Б)Только в воздухе</a:t>
            </a:r>
          </a:p>
          <a:p>
            <a:pPr algn="just"/>
            <a:r>
              <a:rPr lang="ru-RU" sz="1600" b="1" dirty="0" smtClean="0"/>
              <a:t>В)только в кишечнике человека</a:t>
            </a:r>
          </a:p>
          <a:p>
            <a:pPr algn="just"/>
            <a:r>
              <a:rPr lang="ru-RU" sz="1600" b="1" dirty="0" smtClean="0"/>
              <a:t>4.Основная особенность бактерий – это</a:t>
            </a:r>
          </a:p>
          <a:p>
            <a:pPr algn="just"/>
            <a:r>
              <a:rPr lang="ru-RU" sz="1600" b="1" dirty="0" smtClean="0"/>
              <a:t>А)Наличие ядра    б)отсутствие ядра</a:t>
            </a:r>
          </a:p>
          <a:p>
            <a:pPr algn="just"/>
            <a:r>
              <a:rPr lang="ru-RU" sz="1600" b="1" dirty="0" smtClean="0"/>
              <a:t>5.Наследственная информация</a:t>
            </a:r>
          </a:p>
          <a:p>
            <a:pPr algn="just"/>
            <a:r>
              <a:rPr lang="ru-RU" sz="1600" b="1" dirty="0" smtClean="0"/>
              <a:t> бактерий хранится</a:t>
            </a:r>
          </a:p>
          <a:p>
            <a:pPr algn="just"/>
            <a:r>
              <a:rPr lang="ru-RU" sz="1600" b="1" dirty="0" smtClean="0"/>
              <a:t>А)в кольцевой молекуле РНК</a:t>
            </a:r>
          </a:p>
          <a:p>
            <a:pPr algn="just"/>
            <a:r>
              <a:rPr lang="ru-RU" sz="1600" b="1" dirty="0" smtClean="0"/>
              <a:t>Б)в линейной молекуле ДНК</a:t>
            </a:r>
          </a:p>
          <a:p>
            <a:pPr algn="just"/>
            <a:r>
              <a:rPr lang="ru-RU" sz="1600" b="1" dirty="0" smtClean="0"/>
              <a:t>В)в кольцевой молекуле ДНК</a:t>
            </a:r>
          </a:p>
          <a:p>
            <a:pPr algn="just"/>
            <a:endParaRPr lang="ru-RU" sz="1600" b="1" dirty="0" smtClean="0"/>
          </a:p>
          <a:p>
            <a:pPr algn="just"/>
            <a:r>
              <a:rPr lang="ru-RU" sz="1600" b="1" dirty="0" smtClean="0"/>
              <a:t>6.Почему Луи Пастер назвал бактерии </a:t>
            </a:r>
          </a:p>
          <a:p>
            <a:pPr algn="just"/>
            <a:r>
              <a:rPr lang="ru-RU" sz="1600" b="1" dirty="0" smtClean="0"/>
              <a:t>«великими  могильщиками природы»?</a:t>
            </a:r>
          </a:p>
          <a:p>
            <a:pPr algn="just"/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56049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552" y="260648"/>
            <a:ext cx="3820277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</a:rPr>
              <a:t>Ответы к заданиям </a:t>
            </a:r>
          </a:p>
          <a:p>
            <a:r>
              <a:rPr lang="ru-RU" sz="2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</a:rPr>
              <a:t>Уровня А</a:t>
            </a:r>
          </a:p>
          <a:p>
            <a:endParaRPr lang="ru-RU" sz="2400" dirty="0" smtClean="0"/>
          </a:p>
          <a:p>
            <a:r>
              <a:rPr lang="ru-RU" sz="2400" dirty="0" smtClean="0"/>
              <a:t>1 А; 2 А;3 А,В</a:t>
            </a:r>
          </a:p>
          <a:p>
            <a:r>
              <a:rPr lang="ru-RU" sz="2400" dirty="0" smtClean="0"/>
              <a:t>4. </a:t>
            </a:r>
            <a:r>
              <a:rPr lang="ru-RU" sz="2400" dirty="0" err="1" smtClean="0"/>
              <a:t>Дифтерия,туберкулез</a:t>
            </a:r>
            <a:r>
              <a:rPr lang="ru-RU" sz="2400" dirty="0" smtClean="0"/>
              <a:t>,</a:t>
            </a:r>
          </a:p>
          <a:p>
            <a:r>
              <a:rPr lang="ru-RU" sz="2400" dirty="0" smtClean="0"/>
              <a:t>   сальмонеллез</a:t>
            </a:r>
          </a:p>
          <a:p>
            <a:r>
              <a:rPr lang="ru-RU" sz="2400" dirty="0" smtClean="0"/>
              <a:t>5.Антибиотики,вакцины,</a:t>
            </a:r>
          </a:p>
          <a:p>
            <a:r>
              <a:rPr lang="ru-RU" sz="2400" dirty="0" smtClean="0"/>
              <a:t>   витамины</a:t>
            </a:r>
          </a:p>
          <a:p>
            <a:r>
              <a:rPr lang="ru-RU" sz="2400" dirty="0" smtClean="0"/>
              <a:t>6.Производство кефира,</a:t>
            </a:r>
          </a:p>
          <a:p>
            <a:r>
              <a:rPr lang="ru-RU" sz="2400" dirty="0" smtClean="0"/>
              <a:t>   </a:t>
            </a:r>
            <a:r>
              <a:rPr lang="ru-RU" sz="2400" dirty="0" err="1" smtClean="0"/>
              <a:t>сметаны,квашение</a:t>
            </a:r>
            <a:r>
              <a:rPr lang="ru-RU" sz="2400" dirty="0" smtClean="0"/>
              <a:t> </a:t>
            </a:r>
          </a:p>
          <a:p>
            <a:r>
              <a:rPr lang="ru-RU" sz="2400" dirty="0" smtClean="0"/>
              <a:t>   капусты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4359829" y="404664"/>
            <a:ext cx="463923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n>
                  <a:solidFill>
                    <a:schemeClr val="bg2">
                      <a:lumMod val="25000"/>
                    </a:schemeClr>
                  </a:solidFill>
                </a:ln>
              </a:rPr>
              <a:t>Ответы к заданиям</a:t>
            </a:r>
          </a:p>
          <a:p>
            <a:r>
              <a:rPr lang="ru-RU" sz="2400" dirty="0" smtClean="0">
                <a:ln>
                  <a:solidFill>
                    <a:schemeClr val="bg2">
                      <a:lumMod val="25000"/>
                    </a:schemeClr>
                  </a:solidFill>
                </a:ln>
              </a:rPr>
              <a:t> уровня В</a:t>
            </a:r>
          </a:p>
          <a:p>
            <a:r>
              <a:rPr lang="ru-RU" sz="2400" dirty="0" smtClean="0"/>
              <a:t>1 Б;</a:t>
            </a:r>
          </a:p>
          <a:p>
            <a:r>
              <a:rPr lang="ru-RU" sz="2400" dirty="0" smtClean="0"/>
              <a:t>2 Б;</a:t>
            </a:r>
          </a:p>
          <a:p>
            <a:r>
              <a:rPr lang="ru-RU" sz="2400" dirty="0" smtClean="0"/>
              <a:t>3 А;</a:t>
            </a:r>
          </a:p>
          <a:p>
            <a:r>
              <a:rPr lang="ru-RU" sz="2400" dirty="0" smtClean="0"/>
              <a:t>4 Б;</a:t>
            </a:r>
          </a:p>
          <a:p>
            <a:r>
              <a:rPr lang="ru-RU" sz="2400" dirty="0" smtClean="0"/>
              <a:t>5 В</a:t>
            </a:r>
          </a:p>
          <a:p>
            <a:r>
              <a:rPr lang="ru-RU" sz="2400" dirty="0" smtClean="0"/>
              <a:t>6.Принимают участие в </a:t>
            </a:r>
          </a:p>
          <a:p>
            <a:r>
              <a:rPr lang="ru-RU" sz="2400" dirty="0"/>
              <a:t>к</a:t>
            </a:r>
            <a:r>
              <a:rPr lang="ru-RU" sz="2400" dirty="0" smtClean="0"/>
              <a:t>руговороте веществ, </a:t>
            </a:r>
          </a:p>
          <a:p>
            <a:r>
              <a:rPr lang="ru-RU" sz="2400" dirty="0"/>
              <a:t>в</a:t>
            </a:r>
            <a:r>
              <a:rPr lang="ru-RU" sz="2400" dirty="0" smtClean="0"/>
              <a:t>ыполняя роль</a:t>
            </a:r>
          </a:p>
          <a:p>
            <a:r>
              <a:rPr lang="ru-RU" sz="2400" dirty="0" smtClean="0"/>
              <a:t> </a:t>
            </a:r>
            <a:r>
              <a:rPr lang="ru-RU" sz="2400" dirty="0" err="1" smtClean="0"/>
              <a:t>редуцентов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341852" y="4697535"/>
            <a:ext cx="316625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Критерии оценки:</a:t>
            </a:r>
          </a:p>
          <a:p>
            <a:r>
              <a:rPr lang="ru-RU" sz="2400" dirty="0" smtClean="0"/>
              <a:t>«5» - 0 ошибок</a:t>
            </a:r>
          </a:p>
          <a:p>
            <a:r>
              <a:rPr lang="ru-RU" sz="2400" dirty="0" smtClean="0"/>
              <a:t>«4» - 1-2 ошибки</a:t>
            </a:r>
          </a:p>
          <a:p>
            <a:r>
              <a:rPr lang="ru-RU" sz="2400" dirty="0" smtClean="0"/>
              <a:t>«3» - 3 ошибки</a:t>
            </a:r>
          </a:p>
          <a:p>
            <a:r>
              <a:rPr lang="ru-RU" sz="2400" dirty="0" smtClean="0"/>
              <a:t>«2» - не может быть</a:t>
            </a:r>
            <a:r>
              <a:rPr lang="ru-RU" dirty="0" smtClean="0"/>
              <a:t>!</a:t>
            </a: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3" y="4679324"/>
            <a:ext cx="3024337" cy="20624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322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581128"/>
            <a:ext cx="2845692" cy="2088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188640"/>
            <a:ext cx="4572000" cy="6370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spc="300" dirty="0" smtClean="0">
                <a:ln w="1143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chemeClr val="bg2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 Black" pitchFamily="34" charset="0"/>
              </a:rPr>
              <a:t>Самооценка</a:t>
            </a:r>
          </a:p>
          <a:p>
            <a:endParaRPr lang="ru-RU" sz="2400" dirty="0">
              <a:latin typeface="Arial Black" pitchFamily="34" charset="0"/>
            </a:endParaRPr>
          </a:p>
          <a:p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1. После урока я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стал(а) 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знать больше.</a:t>
            </a:r>
          </a:p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2. Полученные знания  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могу применить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на практике.</a:t>
            </a:r>
          </a:p>
          <a:p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3.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Многие вопросы заинтересовали меня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itchFamily="34" charset="0"/>
            </a:endParaRPr>
          </a:p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4. 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На все вопросы, возникающие в ходе урока,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получил(а) 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ответы.</a:t>
            </a:r>
          </a:p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5. Работал(а) 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добросовестно и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достиг(ла) 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цели урока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.</a:t>
            </a:r>
          </a:p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  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64088" y="617428"/>
            <a:ext cx="2880320" cy="378565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0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Зажмите руку в кулак и если согласны </a:t>
            </a:r>
          </a:p>
          <a:p>
            <a:r>
              <a:rPr lang="ru-RU" sz="20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 утверждением разжимайте </a:t>
            </a:r>
          </a:p>
          <a:p>
            <a:r>
              <a:rPr lang="ru-RU" sz="20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один палец. Количество разжатых</a:t>
            </a:r>
          </a:p>
          <a:p>
            <a:r>
              <a:rPr lang="ru-RU" sz="20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пальцев показывает, какую оценку  вы ставите себе  за работу.</a:t>
            </a:r>
            <a:endParaRPr lang="ru-RU" sz="20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6132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7581" y="476673"/>
            <a:ext cx="7175351" cy="1296144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182880" indent="0" algn="r">
              <a:buNone/>
            </a:pPr>
            <a:r>
              <a:rPr lang="ru-RU" sz="36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«Всматривайтесь в малое, и вы увидите великое»</a:t>
            </a:r>
            <a:br>
              <a:rPr lang="ru-RU" sz="36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ru-RU" sz="36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ru-RU" sz="36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ru-RU" sz="24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ook Antiqua" pitchFamily="18" charset="0"/>
                <a:cs typeface="Times New Roman" pitchFamily="18" charset="0"/>
              </a:rPr>
              <a:t>научная истина</a:t>
            </a:r>
            <a:endParaRPr lang="ru-RU" sz="2400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Book Antiqua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0" t="14324" r="29520" b="10931"/>
          <a:stretch/>
        </p:blipFill>
        <p:spPr bwMode="auto">
          <a:xfrm>
            <a:off x="683568" y="2748202"/>
            <a:ext cx="3744416" cy="36484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136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15616" y="692696"/>
            <a:ext cx="7056784" cy="4968552"/>
          </a:xfrm>
        </p:spPr>
        <p:txBody>
          <a:bodyPr>
            <a:normAutofit fontScale="70000" lnSpcReduction="20000"/>
          </a:bodyPr>
          <a:lstStyle/>
          <a:p>
            <a:pPr marL="45720" indent="0" algn="ctr">
              <a:buNone/>
            </a:pPr>
            <a:endParaRPr lang="ru-RU" dirty="0"/>
          </a:p>
          <a:p>
            <a:pPr marL="45720" indent="0" algn="just">
              <a:buNone/>
            </a:pPr>
            <a:r>
              <a:rPr lang="ru-RU" sz="2600" b="1" dirty="0"/>
              <a:t>1</a:t>
            </a:r>
            <a:r>
              <a:rPr lang="ru-RU" sz="2600" b="1" dirty="0" smtClean="0"/>
              <a:t>) Какие </a:t>
            </a:r>
            <a:r>
              <a:rPr lang="ru-RU" sz="2600" b="1" dirty="0"/>
              <a:t>организмы относят к эукариотам?</a:t>
            </a:r>
          </a:p>
          <a:p>
            <a:pPr marL="45720" indent="0" algn="just">
              <a:buNone/>
            </a:pPr>
            <a:r>
              <a:rPr lang="ru-RU" sz="2600" b="1" dirty="0"/>
              <a:t>а</a:t>
            </a:r>
            <a:r>
              <a:rPr lang="ru-RU" sz="2600" b="1" dirty="0" smtClean="0"/>
              <a:t>)вирусы</a:t>
            </a:r>
            <a:r>
              <a:rPr lang="ru-RU" sz="2600" b="1" dirty="0"/>
              <a:t>;  б)грибы; в)сине-зеленые водоросли; г)растения</a:t>
            </a:r>
          </a:p>
          <a:p>
            <a:pPr marL="45720" indent="0" algn="just">
              <a:buNone/>
            </a:pPr>
            <a:r>
              <a:rPr lang="ru-RU" sz="2600" b="1" dirty="0"/>
              <a:t>2</a:t>
            </a:r>
            <a:r>
              <a:rPr lang="ru-RU" sz="2600" b="1" dirty="0" smtClean="0"/>
              <a:t>) Какие </a:t>
            </a:r>
            <a:r>
              <a:rPr lang="ru-RU" sz="2600" b="1" dirty="0"/>
              <a:t>организмы не относятся к клеточному уровню организации?</a:t>
            </a:r>
          </a:p>
          <a:p>
            <a:pPr marL="45720" indent="0" algn="just">
              <a:buNone/>
            </a:pPr>
            <a:r>
              <a:rPr lang="ru-RU" sz="2600" b="1" dirty="0"/>
              <a:t>а</a:t>
            </a:r>
            <a:r>
              <a:rPr lang="ru-RU" sz="2600" b="1" dirty="0" smtClean="0"/>
              <a:t>) вирусы</a:t>
            </a:r>
            <a:r>
              <a:rPr lang="ru-RU" sz="2600" b="1" dirty="0"/>
              <a:t>; б)грибы; в)сине-зеленые водоросли; г)растения</a:t>
            </a:r>
          </a:p>
          <a:p>
            <a:pPr marL="45720" indent="0" algn="just">
              <a:buNone/>
            </a:pPr>
            <a:r>
              <a:rPr lang="ru-RU" sz="2600" b="1" dirty="0"/>
              <a:t>3</a:t>
            </a:r>
            <a:r>
              <a:rPr lang="ru-RU" sz="2600" b="1" dirty="0" smtClean="0"/>
              <a:t>) Какие </a:t>
            </a:r>
            <a:r>
              <a:rPr lang="ru-RU" sz="2600" b="1" dirty="0"/>
              <a:t>суждения верны?</a:t>
            </a:r>
          </a:p>
          <a:p>
            <a:pPr marL="45720" indent="0" algn="just">
              <a:buNone/>
            </a:pPr>
            <a:r>
              <a:rPr lang="ru-RU" sz="2600" b="1" dirty="0"/>
              <a:t>а</a:t>
            </a:r>
            <a:r>
              <a:rPr lang="ru-RU" sz="2600" b="1" dirty="0" smtClean="0"/>
              <a:t>)хромосомы </a:t>
            </a:r>
            <a:r>
              <a:rPr lang="ru-RU" sz="2600" b="1" dirty="0"/>
              <a:t>состоят только из ДНК;</a:t>
            </a:r>
          </a:p>
          <a:p>
            <a:pPr marL="45720" indent="0" algn="just">
              <a:buNone/>
            </a:pPr>
            <a:r>
              <a:rPr lang="ru-RU" sz="2600" b="1" dirty="0"/>
              <a:t>б</a:t>
            </a:r>
            <a:r>
              <a:rPr lang="ru-RU" sz="2600" b="1" dirty="0" smtClean="0"/>
              <a:t>)в </a:t>
            </a:r>
            <a:r>
              <a:rPr lang="ru-RU" sz="2600" b="1" dirty="0"/>
              <a:t>ядрышках синтезируются субъединицы рибосом;</a:t>
            </a:r>
          </a:p>
          <a:p>
            <a:pPr marL="45720" indent="0" algn="just">
              <a:buNone/>
            </a:pPr>
            <a:r>
              <a:rPr lang="ru-RU" sz="2600" b="1" dirty="0" smtClean="0"/>
              <a:t> в) ядро </a:t>
            </a:r>
            <a:r>
              <a:rPr lang="ru-RU" sz="2600" b="1" dirty="0"/>
              <a:t>– </a:t>
            </a:r>
            <a:r>
              <a:rPr lang="ru-RU" sz="2600" b="1" dirty="0" err="1"/>
              <a:t>двумембранный</a:t>
            </a:r>
            <a:r>
              <a:rPr lang="ru-RU" sz="2600" b="1" dirty="0"/>
              <a:t> органоид;</a:t>
            </a:r>
          </a:p>
          <a:p>
            <a:pPr marL="45720" indent="0" algn="just">
              <a:buNone/>
            </a:pPr>
            <a:r>
              <a:rPr lang="ru-RU" sz="2600" b="1" dirty="0"/>
              <a:t>г</a:t>
            </a:r>
            <a:r>
              <a:rPr lang="ru-RU" sz="2600" b="1" dirty="0" smtClean="0"/>
              <a:t>) в </a:t>
            </a:r>
            <a:r>
              <a:rPr lang="ru-RU" sz="2600" b="1" dirty="0"/>
              <a:t>некоторых клетках животных может содержаться 2 и более ядра;</a:t>
            </a:r>
          </a:p>
          <a:p>
            <a:pPr marL="45720" indent="0" algn="just">
              <a:buNone/>
            </a:pPr>
            <a:r>
              <a:rPr lang="ru-RU" sz="2600" b="1" dirty="0"/>
              <a:t>д</a:t>
            </a:r>
            <a:r>
              <a:rPr lang="ru-RU" sz="2600" b="1" dirty="0" smtClean="0"/>
              <a:t>)для </a:t>
            </a:r>
            <a:r>
              <a:rPr lang="ru-RU" sz="2600" b="1" dirty="0"/>
              <a:t>клеточной стенки растений характерна целлюлоза;</a:t>
            </a:r>
          </a:p>
          <a:p>
            <a:pPr marL="45720" indent="0" algn="just">
              <a:buNone/>
            </a:pPr>
            <a:r>
              <a:rPr lang="ru-RU" sz="2600" b="1" dirty="0"/>
              <a:t>е</a:t>
            </a:r>
            <a:r>
              <a:rPr lang="ru-RU" sz="2600" b="1" dirty="0" smtClean="0"/>
              <a:t>)для </a:t>
            </a:r>
            <a:r>
              <a:rPr lang="ru-RU" sz="2600" b="1" dirty="0"/>
              <a:t>клеток растений характерны крупные вакуоли;</a:t>
            </a:r>
          </a:p>
          <a:p>
            <a:pPr marL="45720" indent="0" algn="just">
              <a:buNone/>
            </a:pPr>
            <a:r>
              <a:rPr lang="ru-RU" sz="2600" b="1" dirty="0"/>
              <a:t>ж</a:t>
            </a:r>
            <a:r>
              <a:rPr lang="en-US" sz="2600" b="1" dirty="0"/>
              <a:t>)</a:t>
            </a:r>
            <a:r>
              <a:rPr lang="ru-RU" sz="2600" b="1" dirty="0"/>
              <a:t>царство растения входит в империю  Клеточные;</a:t>
            </a:r>
          </a:p>
          <a:p>
            <a:pPr marL="45720" indent="0" algn="just">
              <a:buNone/>
            </a:pPr>
            <a:r>
              <a:rPr lang="ru-RU" sz="2600" b="1" dirty="0"/>
              <a:t>З)у растений 2 вида пластид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91680" y="5980638"/>
            <a:ext cx="5904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1) б, г 2) а 3) б, в, г, д, е, ж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47"/>
          <a:stretch/>
        </p:blipFill>
        <p:spPr bwMode="auto">
          <a:xfrm>
            <a:off x="7236296" y="4775200"/>
            <a:ext cx="1658119" cy="17286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87624" y="260648"/>
            <a:ext cx="66848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Повторим  тему «</a:t>
            </a:r>
            <a:r>
              <a:rPr lang="ru-RU" sz="2400" b="1" dirty="0" err="1" smtClean="0"/>
              <a:t>Эукариотическая</a:t>
            </a:r>
            <a:r>
              <a:rPr lang="ru-RU" sz="2400" b="1" dirty="0" smtClean="0"/>
              <a:t> клетка»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419576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869160"/>
            <a:ext cx="7632847" cy="1512168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dirty="0" smtClean="0">
                <a:solidFill>
                  <a:schemeClr val="tx1"/>
                </a:solidFill>
              </a:rPr>
              <a:t>Доядерные организмы - прокариоты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55576" y="731520"/>
            <a:ext cx="7776864" cy="2121416"/>
          </a:xfrm>
        </p:spPr>
        <p:txBody>
          <a:bodyPr/>
          <a:lstStyle/>
          <a:p>
            <a:pPr marL="45720" indent="0">
              <a:buNone/>
            </a:pPr>
            <a:r>
              <a:rPr lang="ru-RU" dirty="0" smtClean="0">
                <a:solidFill>
                  <a:schemeClr val="tx1"/>
                </a:solidFill>
                <a:latin typeface="Arial Black" pitchFamily="34" charset="0"/>
                <a:cs typeface="Arabic Typesetting" pitchFamily="66" charset="-78"/>
              </a:rPr>
              <a:t>Эпиграф</a:t>
            </a:r>
          </a:p>
          <a:p>
            <a:pPr marL="45720" indent="0">
              <a:buNone/>
            </a:pPr>
            <a:r>
              <a:rPr lang="ru-RU" dirty="0" smtClean="0">
                <a:solidFill>
                  <a:schemeClr val="tx1"/>
                </a:solidFill>
                <a:latin typeface="Arial Black" pitchFamily="34" charset="0"/>
                <a:cs typeface="Arabic Typesetting" pitchFamily="66" charset="-78"/>
              </a:rPr>
              <a:t>«… этим бесконечно малым существам принадлежит бесконечно большая роль в природе»</a:t>
            </a:r>
          </a:p>
          <a:p>
            <a:pPr marL="45720" indent="0" algn="r">
              <a:buNone/>
            </a:pPr>
            <a:r>
              <a:rPr lang="ru-RU" dirty="0" smtClean="0">
                <a:solidFill>
                  <a:schemeClr val="tx1"/>
                </a:solidFill>
                <a:latin typeface="Arial Black" pitchFamily="34" charset="0"/>
                <a:cs typeface="Arabic Typesetting" pitchFamily="66" charset="-78"/>
              </a:rPr>
              <a:t>Луи Пастер</a:t>
            </a:r>
            <a:endParaRPr lang="ru-RU" dirty="0">
              <a:solidFill>
                <a:schemeClr val="tx1"/>
              </a:solidFill>
              <a:latin typeface="Arial Black" pitchFamily="34" charset="0"/>
              <a:cs typeface="Arabic Typesetting" pitchFamily="66" charset="-7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3" t="28167" r="48228" b="12167"/>
          <a:stretch/>
        </p:blipFill>
        <p:spPr bwMode="auto">
          <a:xfrm>
            <a:off x="2699792" y="2060848"/>
            <a:ext cx="3600400" cy="2736304"/>
          </a:xfrm>
          <a:prstGeom prst="round2DiagRect">
            <a:avLst>
              <a:gd name="adj1" fmla="val 16667"/>
              <a:gd name="adj2" fmla="val 0"/>
            </a:avLst>
          </a:prstGeom>
          <a:ln w="95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>
            <a:glow rad="1397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415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731520"/>
            <a:ext cx="8064896" cy="3201536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ru-RU" dirty="0" smtClean="0">
                <a:solidFill>
                  <a:schemeClr val="tx1"/>
                </a:solidFill>
                <a:latin typeface="Arial Black" pitchFamily="34" charset="0"/>
              </a:rPr>
              <a:t>Цели урока:                                                      *формирование знаний о строении и процессах жизнедеятельности прокариот;                                  *умение различать  ядерные и безъядерные клетки;                                                       *применение знаний в практической деятельности и повседневной жизни для обоснования и соблюдения правил поведения в окружающей среде и соблюдения личной гигиены</a:t>
            </a:r>
            <a:endParaRPr lang="ru-RU" dirty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554" y="3356992"/>
            <a:ext cx="3600400" cy="281770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47102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476672"/>
            <a:ext cx="4608512" cy="53724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800" b="1" dirty="0" smtClean="0">
                <a:solidFill>
                  <a:schemeClr val="tx1"/>
                </a:solidFill>
              </a:rPr>
              <a:t>Открытие бактерий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196752"/>
            <a:ext cx="4104456" cy="487458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4716016" y="1122265"/>
            <a:ext cx="424847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В 1683 году появилась новая наука – микробиология. В этот год Антоний </a:t>
            </a:r>
            <a:r>
              <a:rPr lang="ru-RU" sz="2400" dirty="0" err="1" smtClean="0"/>
              <a:t>ван</a:t>
            </a:r>
            <a:r>
              <a:rPr lang="ru-RU" sz="2400" dirty="0" smtClean="0"/>
              <a:t> Левенгук впервые увидел бактерии. Его двояковыпуклые линзы с увеличением до 300 раз позволили увидеть и описать бациллы, кокки и спириллы. Работы Левенгука открыли путь к исследованиям нового мира – мира микроорганизмов.</a:t>
            </a:r>
            <a:endParaRPr lang="ru-RU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47664" y="6213000"/>
            <a:ext cx="1414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(1632-1723)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945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55576" y="2996952"/>
            <a:ext cx="7682036" cy="681256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4000" dirty="0" smtClean="0">
                <a:solidFill>
                  <a:schemeClr val="tx1"/>
                </a:solidFill>
              </a:rPr>
              <a:t>Распространение в природе</a:t>
            </a:r>
            <a:endParaRPr lang="ru-RU" sz="4000" dirty="0">
              <a:solidFill>
                <a:schemeClr val="tx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57213"/>
            <a:ext cx="2520280" cy="1914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557212"/>
            <a:ext cx="2520280" cy="1914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648" y="4293096"/>
            <a:ext cx="2986680" cy="24045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713" y="4221088"/>
            <a:ext cx="2838188" cy="24045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912" y="557213"/>
            <a:ext cx="2610716" cy="19145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68" y="4277072"/>
            <a:ext cx="2663696" cy="24045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976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260648"/>
            <a:ext cx="6309320" cy="72008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4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РАЗНООБРАЗИЕ ФОРМ БАКТЕРИЙ</a:t>
            </a:r>
            <a:endParaRPr lang="ru-RU" sz="240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effectLst>
                <a:outerShdw blurRad="50800" algn="tl" rotWithShape="0">
                  <a:srgbClr val="000000"/>
                </a:outerShdw>
              </a:effectLst>
              <a:latin typeface="Arial Black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507" y="1268760"/>
            <a:ext cx="2563497" cy="1543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660" y="2241326"/>
            <a:ext cx="3054679" cy="2157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473" y="4221088"/>
            <a:ext cx="3743567" cy="2495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789040"/>
            <a:ext cx="2857500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33" y="793147"/>
            <a:ext cx="3055231" cy="219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3140968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спириллы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445702" y="6165304"/>
            <a:ext cx="1233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вибрионы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829100" y="1792086"/>
            <a:ext cx="4343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бациллы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603738" y="2986646"/>
            <a:ext cx="1624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стрептококки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603738" y="3789040"/>
            <a:ext cx="1864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диплококки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419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259632" y="404664"/>
            <a:ext cx="6984776" cy="1008112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sz="2800" b="1" dirty="0" smtClean="0">
                <a:solidFill>
                  <a:schemeClr val="tx1"/>
                </a:solidFill>
              </a:rPr>
              <a:t>Строение </a:t>
            </a:r>
            <a:r>
              <a:rPr lang="ru-RU" sz="2800" b="1" dirty="0" err="1" smtClean="0">
                <a:solidFill>
                  <a:schemeClr val="tx1"/>
                </a:solidFill>
              </a:rPr>
              <a:t>прокариотической</a:t>
            </a:r>
            <a:r>
              <a:rPr lang="ru-RU" sz="2800" b="1" dirty="0" smtClean="0">
                <a:solidFill>
                  <a:schemeClr val="tx1"/>
                </a:solidFill>
              </a:rPr>
              <a:t> клетки 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73220"/>
            <a:ext cx="2952328" cy="5537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91373" y="1243635"/>
            <a:ext cx="310090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1 – капсула</a:t>
            </a:r>
          </a:p>
          <a:p>
            <a:r>
              <a:rPr lang="ru-RU" sz="2000" dirty="0" smtClean="0"/>
              <a:t>2 – цитоплазма</a:t>
            </a:r>
          </a:p>
          <a:p>
            <a:r>
              <a:rPr lang="ru-RU" sz="2000" dirty="0" smtClean="0"/>
              <a:t>3 – плазматическая       мембрана</a:t>
            </a:r>
          </a:p>
          <a:p>
            <a:r>
              <a:rPr lang="ru-RU" sz="2000" dirty="0" smtClean="0"/>
              <a:t>4 – кольцевая молекула     ДНК            </a:t>
            </a:r>
          </a:p>
          <a:p>
            <a:r>
              <a:rPr lang="ru-RU" sz="2000" dirty="0" smtClean="0"/>
              <a:t>5 – включения </a:t>
            </a:r>
          </a:p>
          <a:p>
            <a:r>
              <a:rPr lang="ru-RU" sz="2000" dirty="0" smtClean="0"/>
              <a:t>     (гранулы ПФ)</a:t>
            </a:r>
          </a:p>
          <a:p>
            <a:r>
              <a:rPr lang="ru-RU" sz="2000" dirty="0" smtClean="0"/>
              <a:t>6 – включения </a:t>
            </a:r>
          </a:p>
          <a:p>
            <a:r>
              <a:rPr lang="ru-RU" sz="2000" dirty="0" smtClean="0"/>
              <a:t>     (жировые капли) </a:t>
            </a:r>
          </a:p>
          <a:p>
            <a:r>
              <a:rPr lang="ru-RU" sz="2000" dirty="0" smtClean="0"/>
              <a:t>7 – </a:t>
            </a:r>
            <a:r>
              <a:rPr lang="ru-RU" sz="2000" dirty="0" err="1" smtClean="0"/>
              <a:t>мезосома</a:t>
            </a:r>
            <a:endParaRPr lang="ru-RU" sz="2000" dirty="0" smtClean="0"/>
          </a:p>
          <a:p>
            <a:r>
              <a:rPr lang="ru-RU" sz="2000" dirty="0" smtClean="0"/>
              <a:t>8 – клеточная стенка</a:t>
            </a:r>
          </a:p>
          <a:p>
            <a:r>
              <a:rPr lang="ru-RU" sz="2000" dirty="0" smtClean="0"/>
              <a:t>9 – гранулы гликогена</a:t>
            </a:r>
          </a:p>
          <a:p>
            <a:r>
              <a:rPr lang="ru-RU" sz="2000" dirty="0" smtClean="0"/>
              <a:t>10 - жгутики</a:t>
            </a:r>
            <a:endParaRPr lang="ru-RU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051090"/>
            <a:ext cx="2393057" cy="23930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409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Воздушный поток">
  <a:themeElements>
    <a:clrScheme name="Другая 1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11B2EB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884</TotalTime>
  <Words>906</Words>
  <Application>Microsoft Office PowerPoint</Application>
  <PresentationFormat>Экран (4:3)</PresentationFormat>
  <Paragraphs>153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Воздушный поток</vt:lpstr>
      <vt:lpstr>Презентация PowerPoint</vt:lpstr>
      <vt:lpstr>«Всматривайтесь в малое, и вы увидите великое»  научная истина</vt:lpstr>
      <vt:lpstr>Презентация PowerPoint</vt:lpstr>
      <vt:lpstr>Доядерные организмы - прокариоты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«Всматривайтесь в малое, и вы увидите великое»  научная истина</dc:title>
  <dc:creator>FAMILY</dc:creator>
  <cp:lastModifiedBy>Пользователь Windows</cp:lastModifiedBy>
  <cp:revision>109</cp:revision>
  <dcterms:created xsi:type="dcterms:W3CDTF">2012-12-09T12:46:17Z</dcterms:created>
  <dcterms:modified xsi:type="dcterms:W3CDTF">2024-02-11T07:34:25Z</dcterms:modified>
</cp:coreProperties>
</file>