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1" r:id="rId6"/>
    <p:sldId id="265" r:id="rId7"/>
    <p:sldId id="260" r:id="rId8"/>
    <p:sldId id="266" r:id="rId9"/>
    <p:sldId id="262" r:id="rId10"/>
    <p:sldId id="263" r:id="rId11"/>
    <p:sldId id="267" r:id="rId12"/>
    <p:sldId id="2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94" d="100"/>
          <a:sy n="94" d="100"/>
        </p:scale>
        <p:origin x="211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3E9557-F541-4C55-95BC-78CA33501EE0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F2F39-CB84-435B-AE0B-472F06CA9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005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F2F39-CB84-435B-AE0B-472F06CA93B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542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501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601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1108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888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0961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934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834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198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98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57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757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1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056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974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866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0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69E8F-9343-41D3-B52C-DF6EE04F1BB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AB73B7B-F8D8-4399-9A33-C0E2590877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99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4093" y="-1237409"/>
            <a:ext cx="9056984" cy="3217025"/>
          </a:xfrm>
        </p:spPr>
        <p:txBody>
          <a:bodyPr/>
          <a:lstStyle/>
          <a:p>
            <a:pPr algn="ctr"/>
            <a:r>
              <a:rPr lang="ru-RU" sz="4000" b="1" dirty="0" smtClean="0"/>
              <a:t>Клетка </a:t>
            </a:r>
            <a:r>
              <a:rPr lang="ru-RU" dirty="0"/>
              <a:t>—</a:t>
            </a:r>
            <a:r>
              <a:rPr lang="ru-RU" sz="4000" b="1" dirty="0" smtClean="0"/>
              <a:t> структурно-функциональная (элементарная) единица жизни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4093" y="2216539"/>
            <a:ext cx="9564060" cy="1096899"/>
          </a:xfrm>
        </p:spPr>
        <p:txBody>
          <a:bodyPr>
            <a:noAutofit/>
          </a:bodyPr>
          <a:lstStyle/>
          <a:p>
            <a:pPr lvl="1" algn="l"/>
            <a:r>
              <a:rPr lang="ru-RU" sz="2600" dirty="0">
                <a:solidFill>
                  <a:schemeClr val="tx1"/>
                </a:solidFill>
              </a:rPr>
              <a:t>Изучим: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1. </a:t>
            </a:r>
            <a:r>
              <a:rPr lang="ru-RU" sz="2800" dirty="0" smtClean="0">
                <a:solidFill>
                  <a:schemeClr val="tx1"/>
                </a:solidFill>
              </a:rPr>
              <a:t>Материальное единство окружающего мира </a:t>
            </a:r>
            <a:endParaRPr lang="ru-RU" sz="2800" dirty="0">
              <a:solidFill>
                <a:schemeClr val="tx1"/>
              </a:solidFill>
            </a:endParaRP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2. </a:t>
            </a:r>
            <a:r>
              <a:rPr lang="ru-RU" sz="2800" dirty="0" err="1" smtClean="0">
                <a:solidFill>
                  <a:schemeClr val="tx1"/>
                </a:solidFill>
              </a:rPr>
              <a:t>Химимический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состав живых организмов</a:t>
            </a:r>
            <a:endParaRPr lang="ru-RU" sz="2800" dirty="0">
              <a:solidFill>
                <a:schemeClr val="tx1"/>
              </a:solidFill>
            </a:endParaRP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3. </a:t>
            </a:r>
            <a:r>
              <a:rPr lang="ru-RU" sz="2800" dirty="0" smtClean="0">
                <a:solidFill>
                  <a:schemeClr val="tx1"/>
                </a:solidFill>
              </a:rPr>
              <a:t>Биологическое значение элементов</a:t>
            </a:r>
            <a:endParaRPr lang="ru-RU" sz="2800" dirty="0">
              <a:solidFill>
                <a:schemeClr val="tx1"/>
              </a:solidFill>
            </a:endParaRP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4. </a:t>
            </a:r>
            <a:r>
              <a:rPr lang="ru-RU" sz="2800" dirty="0" smtClean="0">
                <a:solidFill>
                  <a:schemeClr val="tx1"/>
                </a:solidFill>
              </a:rPr>
              <a:t>Неорг</a:t>
            </a:r>
            <a:r>
              <a:rPr lang="ru-RU" sz="2800" dirty="0" smtClean="0">
                <a:solidFill>
                  <a:schemeClr val="tx1"/>
                </a:solidFill>
              </a:rPr>
              <a:t>анические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вещества и ионы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5. Роль воды в организме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6. Углеводы, липиды, белки </a:t>
            </a:r>
            <a:endParaRPr lang="ru-RU" sz="2800" dirty="0">
              <a:solidFill>
                <a:schemeClr val="tx1"/>
              </a:solidFill>
            </a:endParaRP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7. ДНК, РНК и АТФ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48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442121" cy="688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8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Урок в 10 классе по теме: &quot;Белки&quot;. Формат pptx. Опубликовано 22.10.2020 в  01:59:54. Автор Тушина Анастасия Ильсуров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156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99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274873"/>
            <a:ext cx="6931479" cy="67403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457200" algn="just"/>
            <a:r>
              <a:rPr lang="ru-RU" b="1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Первичная </a:t>
            </a:r>
            <a:r>
              <a:rPr lang="ru-RU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– последовательность аминокислот в полипептидной цепи. Первичная структура любого белка уникальна и определяет его форму, свойства и функции. Интересно, что значительные совпадения первичной структуры характерны для белков, выполняющих сходные функции.</a:t>
            </a:r>
          </a:p>
          <a:p>
            <a:pPr indent="457200" algn="just"/>
            <a:endParaRPr lang="ru-RU" dirty="0" smtClean="0">
              <a:effectLst/>
            </a:endParaRPr>
          </a:p>
          <a:p>
            <a:pPr indent="457200" algn="just"/>
            <a:r>
              <a:rPr lang="ru-RU" b="1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Вторичная</a:t>
            </a:r>
            <a:r>
              <a:rPr lang="ru-RU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структура образуется укладкой полипептидных цепей в α-спираль или β-структуру: α-спираль формируется в результате скручивания </a:t>
            </a:r>
            <a:r>
              <a:rPr lang="ru-RU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полипетидной</a:t>
            </a:r>
            <a:r>
              <a:rPr lang="ru-RU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цепи в спираль с одинаковыми расстояниями между витками (для глобулярных белков), β-структура представляет собой продольную укладку полипептидных цепей (для фибриллярных белков)</a:t>
            </a:r>
          </a:p>
          <a:p>
            <a:pPr indent="457200" algn="just"/>
            <a:endParaRPr lang="ru-RU" dirty="0" smtClean="0">
              <a:effectLst/>
            </a:endParaRPr>
          </a:p>
          <a:p>
            <a:pPr indent="457200" algn="just"/>
            <a:r>
              <a:rPr lang="ru-RU" b="1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Третичная структура </a:t>
            </a:r>
            <a:r>
              <a:rPr lang="ru-RU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образуется при сворачивании спирали в глубок (глобулу, домен). Домен – </a:t>
            </a:r>
            <a:r>
              <a:rPr lang="ru-RU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глобулоподобные</a:t>
            </a:r>
            <a:r>
              <a:rPr lang="ru-RU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образования с гидрофобной сердцевиной и гидрофильным наружным слоем.</a:t>
            </a:r>
          </a:p>
          <a:p>
            <a:pPr indent="457200" algn="just"/>
            <a:endParaRPr lang="ru-RU" dirty="0" smtClean="0">
              <a:effectLst/>
            </a:endParaRPr>
          </a:p>
          <a:p>
            <a:pPr indent="457200" algn="just"/>
            <a:r>
              <a:rPr lang="ru-RU" b="1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Четвертичная структура </a:t>
            </a:r>
            <a:r>
              <a:rPr lang="ru-RU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характерна для сложных белков. Возникает в результате соединения нескольких глобул в сложный комплекс. Например, гемоглобин человека состоит из 4 субъединиц</a:t>
            </a:r>
            <a:endParaRPr lang="ru-RU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66155" y="-109554"/>
            <a:ext cx="68656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Palatino Linotype" panose="02040502050505030304" pitchFamily="18" charset="0"/>
              </a:rPr>
              <a:t>УРОВНИ ОРГАНИЗАЦИИ БЕЛКОВ</a:t>
            </a:r>
            <a:endParaRPr lang="ru-RU" sz="2800" dirty="0"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620" y="816101"/>
            <a:ext cx="532638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1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5854"/>
            <a:ext cx="89860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настоящее время клеточная теория включает в себя следующие положения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endParaRPr lang="ru-RU" u="sng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57200"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Клетка</a:t>
            </a:r>
            <a:r>
              <a:rPr lang="ru-RU" dirty="0" smtClean="0"/>
              <a:t> </a:t>
            </a:r>
            <a:r>
              <a:rPr lang="ru-RU" dirty="0" smtClean="0"/>
              <a:t>—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структурно-функциональная элементарная единица строения и жизнедеятельности всех живых организмов, обладающая собственным обменом веществ, способная к самостоятельному существованию,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самовоспроизведению.</a:t>
            </a:r>
            <a:endParaRPr lang="ru-RU" dirty="0"/>
          </a:p>
          <a:p>
            <a:pPr indent="457200"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Клетки всех живых организмов сходны по составу, строению и основным проявлениям жизнедеятельности.</a:t>
            </a:r>
            <a:endParaRPr lang="ru-RU" b="0" dirty="0" smtClean="0">
              <a:effectLst/>
            </a:endParaRP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3. Размножение клеток происходит путем деления исходной материнской клетки.</a:t>
            </a:r>
            <a:endParaRPr lang="ru-RU" b="0" dirty="0" smtClean="0">
              <a:effectLst/>
            </a:endParaRP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4. 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многоклеточном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организме клетки специализируются по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функциям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образованным тканям,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из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которых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построены органы и их системы, связанные между собой межклеточными, гуморальными и нервными способами регуляции.</a:t>
            </a:r>
            <a:endParaRPr lang="ru-RU" b="0" dirty="0" smtClean="0">
              <a:effectLst/>
            </a:endParaRPr>
          </a:p>
          <a:p>
            <a:pPr indent="457200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Наиболее подробное изображение клетки человека на сегодняшний день,  полученное с помощью рентгенографии, ядерного магнитного резонанса и  криоэлектронной микроскопии : r/Pikab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28" y="3089163"/>
            <a:ext cx="5919107" cy="376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0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4520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4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446080" cy="684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74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107135"/>
            <a:ext cx="93236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Липиды</a:t>
            </a:r>
            <a:r>
              <a:rPr lang="ru-RU" dirty="0">
                <a:solidFill>
                  <a:srgbClr val="000000"/>
                </a:solidFill>
                <a:latin typeface="Palatino Linotype" panose="02040502050505030304" pitchFamily="18" charset="0"/>
              </a:rPr>
              <a:t> – жиры и жироподобные органические соединения, практически нерастворимые в воде. </a:t>
            </a:r>
            <a:r>
              <a:rPr lang="ru-RU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Их </a:t>
            </a:r>
            <a:r>
              <a:rPr lang="ru-RU" dirty="0">
                <a:solidFill>
                  <a:srgbClr val="000000"/>
                </a:solidFill>
                <a:latin typeface="Palatino Linotype" panose="02040502050505030304" pitchFamily="18" charset="0"/>
              </a:rPr>
              <a:t>содержание в разных клетках сильно варьирует: от 2 до 90%. В химическом отношении липиды, как правило, сложные эфиры жирных кислот и ряда спиртов. Они делятся на несколько классов. Наиболее распространены в живой природе </a:t>
            </a:r>
            <a:r>
              <a:rPr lang="ru-RU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Palatino Linotype" panose="02040502050505030304" pitchFamily="18" charset="0"/>
              </a:rPr>
              <a:t>жиры, воска, фосфолипиды, стероиды (например, холестерин). </a:t>
            </a:r>
            <a:endParaRPr lang="ru-RU" dirty="0" smtClean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pPr indent="457200" algn="just"/>
            <a:r>
              <a:rPr lang="ru-RU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В </a:t>
            </a:r>
            <a:r>
              <a:rPr lang="ru-RU" dirty="0">
                <a:solidFill>
                  <a:srgbClr val="000000"/>
                </a:solidFill>
                <a:latin typeface="Palatino Linotype" panose="02040502050505030304" pitchFamily="18" charset="0"/>
              </a:rPr>
              <a:t>состав большинства липидов входят жирные кислоты, молекулы которых содержат гидрофобный «хвост» и гидрофильную карбоксильную группу. </a:t>
            </a:r>
            <a:endParaRPr lang="ru-RU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51" y="2689861"/>
            <a:ext cx="8806893" cy="367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6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564087" cy="3771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086" y="1567543"/>
            <a:ext cx="5627914" cy="529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2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1294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85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55730"/>
            <a:ext cx="48142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dirty="0"/>
              <a:t>Олигосахариды, образованные сахарами и их производными, входят в состав гликолипидов и гликопротеинов, участвующих, например, в формировании </a:t>
            </a:r>
            <a:r>
              <a:rPr lang="ru-RU" b="1" dirty="0" err="1"/>
              <a:t>гликокаликса</a:t>
            </a:r>
            <a:r>
              <a:rPr lang="ru-RU" b="1" dirty="0"/>
              <a:t> животных клеток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243829"/>
            <a:ext cx="4514850" cy="462831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14208" y="1284971"/>
            <a:ext cx="7090056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457200" algn="just"/>
            <a:r>
              <a:rPr lang="ru-RU" b="1" dirty="0"/>
              <a:t>Полисахариды представляют собой линейные или разветвлённые </a:t>
            </a:r>
            <a:r>
              <a:rPr lang="ru-RU" b="1" dirty="0" err="1"/>
              <a:t>гомополимеры</a:t>
            </a:r>
            <a:r>
              <a:rPr lang="ru-RU" b="1" dirty="0"/>
              <a:t>, состоящие из повторяющихся мономеров (молекул глюкозы, её производных или других сахаров), соединённых ковалентной связью между 1-ми 4-м (а у разветвлённых полисахаридов также между 1-ми 6-м) атомами углерода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363" y="3039297"/>
            <a:ext cx="7525637" cy="381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11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665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9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</TotalTime>
  <Words>359</Words>
  <Application>Microsoft Office PowerPoint</Application>
  <PresentationFormat>Широкоэкранный</PresentationFormat>
  <Paragraphs>28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Palatino Linotype</vt:lpstr>
      <vt:lpstr>Times New Roman</vt:lpstr>
      <vt:lpstr>Trebuchet MS</vt:lpstr>
      <vt:lpstr>Wingdings 3</vt:lpstr>
      <vt:lpstr>Аспект</vt:lpstr>
      <vt:lpstr>Клетка — структурно-функциональная (элементарная) единица жизни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Клетка – структурно-функциональная (элементарная) единица жизни</dc:title>
  <dc:creator>Пользователь</dc:creator>
  <cp:lastModifiedBy>Пользователь</cp:lastModifiedBy>
  <cp:revision>34</cp:revision>
  <dcterms:created xsi:type="dcterms:W3CDTF">2025-09-19T15:25:40Z</dcterms:created>
  <dcterms:modified xsi:type="dcterms:W3CDTF">2026-03-18T18:00:43Z</dcterms:modified>
</cp:coreProperties>
</file>