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6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1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E9557-F541-4C55-95BC-78CA33501EE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2F39-CB84-435B-AE0B-472F06CA9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F2F39-CB84-435B-AE0B-472F06CA93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4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10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8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6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3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9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7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6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3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9E8F-9343-41D3-B52C-DF6EE04F1BBE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B73B7B-F8D8-4399-9A33-C0E259087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093" y="-1237409"/>
            <a:ext cx="9056984" cy="3217025"/>
          </a:xfrm>
        </p:spPr>
        <p:txBody>
          <a:bodyPr/>
          <a:lstStyle/>
          <a:p>
            <a:pPr algn="ctr"/>
            <a:r>
              <a:rPr lang="ru-RU" sz="4000" b="1" dirty="0" smtClean="0"/>
              <a:t>Клетка </a:t>
            </a:r>
            <a:r>
              <a:rPr lang="ru-RU" dirty="0"/>
              <a:t>—</a:t>
            </a:r>
            <a:r>
              <a:rPr lang="ru-RU" sz="4000" b="1" dirty="0" smtClean="0"/>
              <a:t> структурно-функциональная (элементарная) единица жизни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93" y="2216539"/>
            <a:ext cx="9564060" cy="1096899"/>
          </a:xfrm>
        </p:spPr>
        <p:txBody>
          <a:bodyPr>
            <a:noAutofit/>
          </a:bodyPr>
          <a:lstStyle/>
          <a:p>
            <a:pPr lvl="1" algn="l"/>
            <a:r>
              <a:rPr lang="ru-RU" sz="2600" dirty="0">
                <a:solidFill>
                  <a:schemeClr val="tx1"/>
                </a:solidFill>
              </a:rPr>
              <a:t>Изучим: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1. </a:t>
            </a:r>
            <a:r>
              <a:rPr lang="ru-RU" sz="2800" dirty="0" smtClean="0">
                <a:solidFill>
                  <a:schemeClr val="tx1"/>
                </a:solidFill>
              </a:rPr>
              <a:t>Материальное единство окружающего мира 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</a:rPr>
              <a:t>Химимический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состав живых организмов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3. </a:t>
            </a:r>
            <a:r>
              <a:rPr lang="ru-RU" sz="2800" dirty="0" smtClean="0">
                <a:solidFill>
                  <a:schemeClr val="tx1"/>
                </a:solidFill>
              </a:rPr>
              <a:t>Биологическое значение элементов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4. </a:t>
            </a:r>
            <a:r>
              <a:rPr lang="ru-RU" sz="2800" dirty="0" smtClean="0">
                <a:solidFill>
                  <a:schemeClr val="tx1"/>
                </a:solidFill>
              </a:rPr>
              <a:t>Неорг</a:t>
            </a:r>
            <a:r>
              <a:rPr lang="ru-RU" sz="2800" dirty="0" smtClean="0">
                <a:solidFill>
                  <a:schemeClr val="tx1"/>
                </a:solidFill>
              </a:rPr>
              <a:t>анические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вещества и ионы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5. Роль воды в организме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6. Углеводы, липиды, белки 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7. ДНК, РНК и АТФ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442121" cy="68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рок в 10 классе по теме: &quot;Белки&quot;. Формат pptx. Опубликовано 22.10.2020 в  01:59:54. Автор Тушина Анастасия Ильсур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56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274873"/>
            <a:ext cx="6931479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Первичная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– последовательность аминокислот в полипептидной цепи. Первичная структура любого белка уникальна и определяет его форму, свойства и функции. Интересно, что значительные совпадения первичной структуры характерны для белков, выполняющих сходные функции.</a:t>
            </a:r>
          </a:p>
          <a:p>
            <a:pPr indent="457200" algn="just"/>
            <a:endParaRPr lang="ru-RU" dirty="0" smtClean="0">
              <a:effectLst/>
            </a:endParaRPr>
          </a:p>
          <a:p>
            <a:pPr indent="457200" algn="just"/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Вторичная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структура образуется укладкой полипептидных цепей в α-спираль или β-структуру: α-спираль формируется в результате скручивания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полипетидной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цепи в спираль с одинаковыми расстояниями между витками (для глобулярных белков), β-структура представляет собой продольную укладку полипептидных цепей (для фибриллярных белков)</a:t>
            </a:r>
          </a:p>
          <a:p>
            <a:pPr indent="457200" algn="just"/>
            <a:endParaRPr lang="ru-RU" dirty="0" smtClean="0">
              <a:effectLst/>
            </a:endParaRPr>
          </a:p>
          <a:p>
            <a:pPr indent="457200" algn="just"/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Третичная структура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образуется при сворачивании спирали в глубок (глобулу, домен). Домен –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глобулоподобные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образования с гидрофобной сердцевиной и гидрофильным наружным слоем.</a:t>
            </a:r>
          </a:p>
          <a:p>
            <a:pPr indent="457200" algn="just"/>
            <a:endParaRPr lang="ru-RU" dirty="0" smtClean="0">
              <a:effectLst/>
            </a:endParaRPr>
          </a:p>
          <a:p>
            <a:pPr indent="457200" algn="just"/>
            <a:r>
              <a:rPr lang="ru-RU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Четвертичная структура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характерна для сложных белков. Возникает в результате соединения нескольких глобул в сложный комплекс. Например, гемоглобин человека состоит из 4 субъединиц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6155" y="-109554"/>
            <a:ext cx="6865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Palatino Linotype" panose="02040502050505030304" pitchFamily="18" charset="0"/>
              </a:rPr>
              <a:t>УРОВНИ ОРГАНИЗАЦИИ БЕЛКОВ</a:t>
            </a:r>
            <a:endParaRPr lang="ru-RU" sz="2800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620" y="816101"/>
            <a:ext cx="532638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5854"/>
            <a:ext cx="8986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настоящее время клеточная теория включает в себя следующие положения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u="sng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Клетка</a:t>
            </a:r>
            <a:r>
              <a:rPr lang="ru-RU" dirty="0" smtClean="0"/>
              <a:t> </a:t>
            </a:r>
            <a:r>
              <a:rPr lang="ru-RU" dirty="0" smtClean="0"/>
              <a:t>—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структурно-функциональная элементарная единица строения и жизнедеятельности всех живых организмов, обладающая собственным обменом веществ, способная к самостоятельному существованию,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самовоспроизведению.</a:t>
            </a:r>
            <a:endParaRPr lang="ru-RU" dirty="0"/>
          </a:p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Клетки всех живых организмов сходны по составу, строению и основным проявлениям жизнедеятельности.</a:t>
            </a:r>
            <a:endParaRPr lang="ru-RU" b="0" dirty="0" smtClean="0">
              <a:effectLst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Размножение клеток происходит путем деления исходной материнской клетки.</a:t>
            </a:r>
            <a:endParaRPr lang="ru-RU" b="0" dirty="0" smtClean="0">
              <a:effectLst/>
            </a:endParaRP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многоклеточном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организме клетки специализируются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функциям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образованным тканям,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которых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построены органы и их системы, связанные между собой межклеточными, гуморальными и нервными способами регуляции.</a:t>
            </a:r>
            <a:endParaRPr lang="ru-RU" b="0" dirty="0" smtClean="0">
              <a:effectLst/>
            </a:endParaRPr>
          </a:p>
          <a:p>
            <a:pPr indent="4572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Наиболее подробное изображение клетки человека на сегодняшний день,  полученное с помощью рентгенографии, ядерного магнитного резонанса и  криоэлектронной микроскопии : r/Pika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3089163"/>
            <a:ext cx="5919107" cy="37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5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46080" cy="6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7135"/>
            <a:ext cx="9323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Липиды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жиры и жироподобные органические соединения, практически нерастворимые в воде.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Их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содержание в разных клетках сильно варьирует: от 2 до 90%. В химическом отношении липиды, как правило, сложные эфиры жирных кислот и ряда спиртов. Они делятся на несколько классов. Наиболее распространены в живой природе 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жиры, воска, фосфолипиды, стероиды (например, холестерин). </a:t>
            </a:r>
            <a:endParaRPr lang="ru-RU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indent="457200" algn="just"/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состав большинства липидов входят жирные кислоты, молекулы которых содержат гидрофобный «хвост» и гидрофильную карбоксильную группу. 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1" y="2689861"/>
            <a:ext cx="8806893" cy="36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64087" cy="377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86" y="1567543"/>
            <a:ext cx="5627914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2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5730"/>
            <a:ext cx="4814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/>
              <a:t>Олигосахариды, образованные сахарами и их производными, входят в состав гликолипидов и гликопротеинов, участвующих, например, в формировании </a:t>
            </a:r>
            <a:r>
              <a:rPr lang="ru-RU" b="1" dirty="0" err="1"/>
              <a:t>гликокаликса</a:t>
            </a:r>
            <a:r>
              <a:rPr lang="ru-RU" b="1" dirty="0"/>
              <a:t> животных клеток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3829"/>
            <a:ext cx="4514850" cy="4628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14208" y="1284971"/>
            <a:ext cx="709005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b="1" dirty="0"/>
              <a:t>Полисахариды представляют собой линейные или разветвлённые </a:t>
            </a:r>
            <a:r>
              <a:rPr lang="ru-RU" b="1" dirty="0" err="1"/>
              <a:t>гомополимеры</a:t>
            </a:r>
            <a:r>
              <a:rPr lang="ru-RU" b="1" dirty="0"/>
              <a:t>, состоящие из повторяющихся мономеров (молекул глюкозы, её производных или других сахаров), соединённых ковалентной связью между 1-ми 4-м (а у разветвлённых полисахаридов также между 1-ми 6-м) атомами углерода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63" y="3039297"/>
            <a:ext cx="7525637" cy="38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6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359</Words>
  <Application>Microsoft Office PowerPoint</Application>
  <PresentationFormat>Широкоэкранный</PresentationFormat>
  <Paragraphs>28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Palatino Linotype</vt:lpstr>
      <vt:lpstr>Times New Roman</vt:lpstr>
      <vt:lpstr>Trebuchet MS</vt:lpstr>
      <vt:lpstr>Wingdings 3</vt:lpstr>
      <vt:lpstr>Аспект</vt:lpstr>
      <vt:lpstr>Клетка — структурно-функциональная (элементарная) единица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 – структурно-функциональная (элементарная) единица жизни</dc:title>
  <dc:creator>Пользователь</dc:creator>
  <cp:lastModifiedBy>Пользователь</cp:lastModifiedBy>
  <cp:revision>34</cp:revision>
  <dcterms:created xsi:type="dcterms:W3CDTF">2025-09-19T15:25:40Z</dcterms:created>
  <dcterms:modified xsi:type="dcterms:W3CDTF">2026-03-18T18:00:43Z</dcterms:modified>
</cp:coreProperties>
</file>