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33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4" r:id="rId9"/>
    <p:sldId id="265" r:id="rId10"/>
    <p:sldId id="267" r:id="rId11"/>
    <p:sldId id="268" r:id="rId12"/>
    <p:sldId id="266" r:id="rId13"/>
    <p:sldId id="269" r:id="rId14"/>
    <p:sldId id="270" r:id="rId15"/>
    <p:sldId id="273" r:id="rId16"/>
    <p:sldId id="274" r:id="rId17"/>
    <p:sldId id="271" r:id="rId18"/>
    <p:sldId id="272" r:id="rId19"/>
    <p:sldId id="275" r:id="rId20"/>
    <p:sldId id="292" r:id="rId21"/>
    <p:sldId id="276" r:id="rId22"/>
    <p:sldId id="277" r:id="rId23"/>
    <p:sldId id="296" r:id="rId24"/>
    <p:sldId id="278" r:id="rId25"/>
    <p:sldId id="280" r:id="rId26"/>
    <p:sldId id="281" r:id="rId27"/>
    <p:sldId id="282" r:id="rId28"/>
    <p:sldId id="288" r:id="rId29"/>
    <p:sldId id="291" r:id="rId30"/>
    <p:sldId id="293" r:id="rId31"/>
    <p:sldId id="294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3D5ED1-653A-47DD-8971-15D8D068613B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01E163-43AB-4EA8-8E70-02C693C0A2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0678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689121" y="2348880"/>
            <a:ext cx="5723468" cy="1828090"/>
          </a:xfrm>
        </p:spPr>
        <p:txBody>
          <a:bodyPr/>
          <a:lstStyle/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Древесина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 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материалы из нее</a:t>
            </a:r>
          </a:p>
        </p:txBody>
      </p:sp>
    </p:spTree>
    <p:extLst>
      <p:ext uri="{BB962C8B-B14F-4D97-AF65-F5344CB8AC3E}">
        <p14:creationId xmlns:p14="http://schemas.microsoft.com/office/powerpoint/2010/main" val="345687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764704"/>
            <a:ext cx="3335337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dirty="0"/>
              <a:t>Пороки древесины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72321" y="1484783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Пороки строения древесины </a:t>
            </a:r>
            <a:r>
              <a:rPr lang="ru-RU" dirty="0"/>
              <a:t>– отклонения от нормального </a:t>
            </a:r>
            <a:r>
              <a:rPr lang="ru-RU" dirty="0" smtClean="0"/>
              <a:t>расположения </a:t>
            </a:r>
            <a:r>
              <a:rPr lang="ru-RU" dirty="0"/>
              <a:t>волокон в стволе дерева: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72321" y="2204864"/>
            <a:ext cx="727280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Сучки</a:t>
            </a:r>
            <a:r>
              <a:rPr lang="ru-RU" dirty="0" smtClean="0"/>
              <a:t> – </a:t>
            </a:r>
            <a:r>
              <a:rPr lang="ru-RU" dirty="0"/>
              <a:t>самый распространенный порок, представляющий собой</a:t>
            </a:r>
          </a:p>
          <a:p>
            <a:r>
              <a:rPr lang="ru-RU" dirty="0"/>
              <a:t>основание ветвей дерева.</a:t>
            </a:r>
          </a:p>
          <a:p>
            <a:pPr algn="just"/>
            <a:r>
              <a:rPr lang="ru-RU" dirty="0"/>
              <a:t>Сучки бывают сросшиеся и несросшиеся, лапчатые, </a:t>
            </a:r>
            <a:r>
              <a:rPr lang="ru-RU" dirty="0" smtClean="0"/>
              <a:t>загнившие (табачные</a:t>
            </a:r>
            <a:r>
              <a:rPr lang="ru-RU" dirty="0"/>
              <a:t>). Сучки снижают прочность </a:t>
            </a:r>
            <a:r>
              <a:rPr lang="ru-RU" dirty="0" smtClean="0"/>
              <a:t>пиломатериала, количество и расположение </a:t>
            </a:r>
            <a:r>
              <a:rPr lang="ru-RU" dirty="0"/>
              <a:t>сучков определяют сортность древесины.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2" t="52882" r="30846" b="19549"/>
          <a:stretch/>
        </p:blipFill>
        <p:spPr bwMode="auto">
          <a:xfrm>
            <a:off x="1005452" y="4035939"/>
            <a:ext cx="7012047" cy="2169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256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764704"/>
            <a:ext cx="3335337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dirty="0"/>
              <a:t>Пороки древесины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31056" y="1335930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Трещины </a:t>
            </a:r>
            <a:r>
              <a:rPr lang="ru-RU" dirty="0"/>
              <a:t>могут появиться и на растущем, и на срубленном </a:t>
            </a:r>
            <a:r>
              <a:rPr lang="ru-RU" dirty="0" smtClean="0"/>
              <a:t>дереве</a:t>
            </a:r>
            <a:r>
              <a:rPr lang="ru-RU" dirty="0"/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12066" y="1710557"/>
            <a:ext cx="453650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err="1" smtClean="0"/>
              <a:t>Метиковая</a:t>
            </a:r>
            <a:r>
              <a:rPr lang="ru-RU" dirty="0" smtClean="0"/>
              <a:t> (а</a:t>
            </a:r>
            <a:r>
              <a:rPr lang="ru-RU" dirty="0" smtClean="0"/>
              <a:t>)  – одна или несколько внутренних трещин, идущих от центра к периферии вдоль ствола</a:t>
            </a:r>
          </a:p>
          <a:p>
            <a:pPr algn="just"/>
            <a:endParaRPr lang="ru-RU" dirty="0" smtClean="0"/>
          </a:p>
          <a:p>
            <a:pPr algn="just"/>
            <a:r>
              <a:rPr lang="ru-RU" i="1" dirty="0" err="1" smtClean="0"/>
              <a:t>Отлупная</a:t>
            </a:r>
            <a:r>
              <a:rPr lang="ru-RU" i="1" dirty="0" smtClean="0"/>
              <a:t> </a:t>
            </a:r>
            <a:r>
              <a:rPr lang="ru-RU" dirty="0" smtClean="0"/>
              <a:t>(б)  </a:t>
            </a:r>
            <a:r>
              <a:rPr lang="ru-RU" dirty="0" smtClean="0"/>
              <a:t>– частичное или полное отделение центральной части ствола по годовым кольцам от периферийной в результате усушки</a:t>
            </a:r>
          </a:p>
          <a:p>
            <a:pPr algn="just"/>
            <a:endParaRPr lang="ru-RU" dirty="0"/>
          </a:p>
          <a:p>
            <a:pPr algn="just"/>
            <a:r>
              <a:rPr lang="ru-RU" i="1" dirty="0" smtClean="0"/>
              <a:t>Трещины усушки </a:t>
            </a:r>
            <a:r>
              <a:rPr lang="ru-RU" dirty="0" smtClean="0"/>
              <a:t>(в)  </a:t>
            </a:r>
            <a:r>
              <a:rPr lang="ru-RU" dirty="0"/>
              <a:t>– образуются </a:t>
            </a:r>
            <a:r>
              <a:rPr lang="ru-RU" dirty="0" smtClean="0"/>
              <a:t>в результате </a:t>
            </a:r>
            <a:r>
              <a:rPr lang="ru-RU" dirty="0"/>
              <a:t>неравномерной </a:t>
            </a:r>
            <a:r>
              <a:rPr lang="ru-RU" dirty="0" smtClean="0"/>
              <a:t>сушки древесины </a:t>
            </a:r>
          </a:p>
          <a:p>
            <a:pPr algn="just"/>
            <a:endParaRPr lang="ru-RU" dirty="0" smtClean="0"/>
          </a:p>
          <a:p>
            <a:pPr algn="just"/>
            <a:r>
              <a:rPr lang="ru-RU" i="1" dirty="0" err="1" smtClean="0"/>
              <a:t>Морозобой</a:t>
            </a:r>
            <a:r>
              <a:rPr lang="ru-RU" dirty="0" smtClean="0"/>
              <a:t> </a:t>
            </a:r>
            <a:r>
              <a:rPr lang="ru-RU" dirty="0"/>
              <a:t>(г) – наружная открытая продольная трещина, сужающаяся к центру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442" y="2204864"/>
            <a:ext cx="2836686" cy="2816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3150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43808" y="764704"/>
            <a:ext cx="3335337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dirty="0"/>
              <a:t>Пороки древесины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02391" y="1700808"/>
            <a:ext cx="72589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Грибные поражения </a:t>
            </a:r>
            <a:r>
              <a:rPr lang="ru-RU" dirty="0"/>
              <a:t>и </a:t>
            </a:r>
            <a:r>
              <a:rPr lang="ru-RU" b="1" dirty="0"/>
              <a:t>химические окраски </a:t>
            </a:r>
            <a:r>
              <a:rPr lang="ru-RU" dirty="0"/>
              <a:t>вызываются </a:t>
            </a:r>
            <a:r>
              <a:rPr lang="ru-RU" dirty="0" smtClean="0"/>
              <a:t>простейшими </a:t>
            </a:r>
            <a:r>
              <a:rPr lang="ru-RU" dirty="0"/>
              <a:t>живыми организмами (грибами, микроорганизмами, </a:t>
            </a:r>
            <a:r>
              <a:rPr lang="ru-RU" dirty="0" smtClean="0"/>
              <a:t>червоточины</a:t>
            </a:r>
            <a:r>
              <a:rPr lang="ru-RU" dirty="0"/>
              <a:t>).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1" t="39210" r="32256" b="33385"/>
          <a:stretch/>
        </p:blipFill>
        <p:spPr bwMode="auto">
          <a:xfrm>
            <a:off x="1002391" y="3140968"/>
            <a:ext cx="7258929" cy="2349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622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836712"/>
            <a:ext cx="5685274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dirty="0"/>
              <a:t>Важнейшие свойства древесины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628800"/>
            <a:ext cx="73448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По влажности </a:t>
            </a:r>
            <a:r>
              <a:rPr lang="ru-RU" b="1" dirty="0" smtClean="0"/>
              <a:t>различают:</a:t>
            </a:r>
            <a:endParaRPr lang="ru-RU" b="1" dirty="0"/>
          </a:p>
          <a:p>
            <a:pPr algn="just"/>
            <a:r>
              <a:rPr lang="ru-RU" dirty="0"/>
              <a:t>– мокрую (более 100% влажности);</a:t>
            </a:r>
          </a:p>
          <a:p>
            <a:pPr algn="just"/>
            <a:r>
              <a:rPr lang="ru-RU" dirty="0"/>
              <a:t>– свежесрубленную ( более 35%);</a:t>
            </a:r>
          </a:p>
          <a:p>
            <a:pPr algn="just"/>
            <a:r>
              <a:rPr lang="ru-RU" dirty="0"/>
              <a:t>– воздушно-сухую – 15-20%;</a:t>
            </a:r>
          </a:p>
          <a:p>
            <a:pPr algn="just"/>
            <a:r>
              <a:rPr lang="ru-RU" dirty="0"/>
              <a:t>– </a:t>
            </a:r>
            <a:r>
              <a:rPr lang="ru-RU" dirty="0" err="1"/>
              <a:t>комнатно</a:t>
            </a:r>
            <a:r>
              <a:rPr lang="ru-RU" dirty="0"/>
              <a:t>-сухую – 8-12%;</a:t>
            </a:r>
          </a:p>
          <a:p>
            <a:pPr algn="just"/>
            <a:r>
              <a:rPr lang="ru-RU" dirty="0"/>
              <a:t>– абсолютно сухую, высушенную до постоянной массы </a:t>
            </a:r>
            <a:r>
              <a:rPr lang="ru-RU" dirty="0" smtClean="0"/>
              <a:t>древесину</a:t>
            </a:r>
            <a:r>
              <a:rPr lang="ru-RU" dirty="0"/>
              <a:t>.</a:t>
            </a:r>
          </a:p>
          <a:p>
            <a:pPr algn="just"/>
            <a:endParaRPr lang="ru-RU" dirty="0" smtClean="0"/>
          </a:p>
          <a:p>
            <a:pPr algn="just"/>
            <a:r>
              <a:rPr lang="ru-RU" b="1" dirty="0" smtClean="0"/>
              <a:t>Стандартной </a:t>
            </a:r>
            <a:r>
              <a:rPr lang="ru-RU" b="1" dirty="0"/>
              <a:t>считают влажность древесины – 12%.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Изменение </a:t>
            </a:r>
            <a:r>
              <a:rPr lang="ru-RU" dirty="0"/>
              <a:t>влажности древесины вызывает изменение её </a:t>
            </a:r>
            <a:r>
              <a:rPr lang="ru-RU" dirty="0" smtClean="0"/>
              <a:t>линейных </a:t>
            </a:r>
            <a:r>
              <a:rPr lang="ru-RU" dirty="0"/>
              <a:t>размеров – усушку и набухание. Вдоль волокон линейная </a:t>
            </a:r>
            <a:r>
              <a:rPr lang="ru-RU" dirty="0" smtClean="0"/>
              <a:t>усушка не </a:t>
            </a:r>
            <a:r>
              <a:rPr lang="ru-RU" dirty="0"/>
              <a:t>превышает 0,1%, поперек волокон – 3-6%. </a:t>
            </a:r>
            <a:endParaRPr lang="ru-RU" dirty="0" smtClean="0"/>
          </a:p>
          <a:p>
            <a:pPr algn="just"/>
            <a:r>
              <a:rPr lang="ru-RU" dirty="0" smtClean="0"/>
              <a:t>Вызванные усушкой напряжения </a:t>
            </a:r>
            <a:r>
              <a:rPr lang="ru-RU" dirty="0"/>
              <a:t>могут привести к появлению трещин.</a:t>
            </a:r>
          </a:p>
        </p:txBody>
      </p:sp>
    </p:spTree>
    <p:extLst>
      <p:ext uri="{BB962C8B-B14F-4D97-AF65-F5344CB8AC3E}">
        <p14:creationId xmlns:p14="http://schemas.microsoft.com/office/powerpoint/2010/main" val="2414374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836712"/>
            <a:ext cx="5685274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dirty="0"/>
              <a:t>Важнейшие свойства древесины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95591" y="1841005"/>
            <a:ext cx="40324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Истинная плотность </a:t>
            </a:r>
            <a:r>
              <a:rPr lang="ru-RU" dirty="0"/>
              <a:t>древесины – 1,54 г/см</a:t>
            </a:r>
            <a:r>
              <a:rPr lang="ru-RU" baseline="30000" dirty="0"/>
              <a:t>3</a:t>
            </a:r>
            <a:r>
              <a:rPr lang="ru-RU" dirty="0"/>
              <a:t>, средняя плотность</a:t>
            </a:r>
          </a:p>
          <a:p>
            <a:r>
              <a:rPr lang="ru-RU" dirty="0"/>
              <a:t>древесины многих пород ниже 1000 кг/м3. Её принято сравнивать </a:t>
            </a:r>
            <a:r>
              <a:rPr lang="ru-RU" dirty="0" smtClean="0"/>
              <a:t>при влажности </a:t>
            </a:r>
            <a:r>
              <a:rPr lang="ru-RU" dirty="0"/>
              <a:t>12</a:t>
            </a:r>
            <a:r>
              <a:rPr lang="ru-RU" dirty="0" smtClean="0"/>
              <a:t>%.</a:t>
            </a:r>
          </a:p>
          <a:p>
            <a:endParaRPr lang="ru-RU" dirty="0"/>
          </a:p>
          <a:p>
            <a:r>
              <a:rPr lang="ru-RU" b="1" dirty="0"/>
              <a:t>Пористость</a:t>
            </a:r>
            <a:r>
              <a:rPr lang="ru-RU" dirty="0"/>
              <a:t> древесины в среднем составляет 50-70%.</a:t>
            </a:r>
          </a:p>
          <a:p>
            <a:endParaRPr lang="ru-RU" dirty="0" smtClean="0"/>
          </a:p>
          <a:p>
            <a:pPr algn="just"/>
            <a:r>
              <a:rPr lang="ru-RU" b="1" dirty="0" smtClean="0"/>
              <a:t>Теплопроводность</a:t>
            </a:r>
            <a:r>
              <a:rPr lang="ru-RU" dirty="0" smtClean="0"/>
              <a:t> </a:t>
            </a:r>
            <a:r>
              <a:rPr lang="ru-RU" dirty="0"/>
              <a:t>у древесины относительно низкая и </a:t>
            </a:r>
            <a:r>
              <a:rPr lang="ru-RU" dirty="0" smtClean="0"/>
              <a:t>различается </a:t>
            </a:r>
            <a:r>
              <a:rPr lang="ru-RU" dirty="0"/>
              <a:t>в зависимости от расположения волокон, в </a:t>
            </a:r>
            <a:r>
              <a:rPr lang="ru-RU" dirty="0" smtClean="0"/>
              <a:t>поперечном направлении она </a:t>
            </a:r>
            <a:r>
              <a:rPr lang="ru-RU" dirty="0"/>
              <a:t>в два раза ниже.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5" r="77185" b="8091"/>
          <a:stretch/>
        </p:blipFill>
        <p:spPr bwMode="auto">
          <a:xfrm>
            <a:off x="2763177" y="1704394"/>
            <a:ext cx="1592874" cy="4106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15069" y="1704394"/>
            <a:ext cx="663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ППУ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99031" y="2222385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ППС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60769" y="3121222"/>
            <a:ext cx="1109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Минвата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77828" y="3573192"/>
            <a:ext cx="975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Дерево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99031" y="4239400"/>
            <a:ext cx="1345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Пенобетон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86004" y="4756795"/>
            <a:ext cx="1934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Керамзитобетон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60769" y="5301794"/>
            <a:ext cx="2130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Кирпичная кладка</a:t>
            </a:r>
            <a:endParaRPr lang="ru-RU" dirty="0"/>
          </a:p>
        </p:txBody>
      </p:sp>
      <p:cxnSp>
        <p:nvCxnSpPr>
          <p:cNvPr id="15" name="Прямая соединительная линия 14"/>
          <p:cNvCxnSpPr>
            <a:stCxn id="5" idx="3"/>
          </p:cNvCxnSpPr>
          <p:nvPr/>
        </p:nvCxnSpPr>
        <p:spPr>
          <a:xfrm>
            <a:off x="1379033" y="1889060"/>
            <a:ext cx="1752807" cy="1846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6" idx="3"/>
          </p:cNvCxnSpPr>
          <p:nvPr/>
        </p:nvCxnSpPr>
        <p:spPr>
          <a:xfrm flipV="1">
            <a:off x="1383834" y="2222385"/>
            <a:ext cx="1748006" cy="1846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9" idx="3"/>
          </p:cNvCxnSpPr>
          <p:nvPr/>
        </p:nvCxnSpPr>
        <p:spPr>
          <a:xfrm flipV="1">
            <a:off x="1769791" y="2708920"/>
            <a:ext cx="1466118" cy="5969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10" idx="3"/>
          </p:cNvCxnSpPr>
          <p:nvPr/>
        </p:nvCxnSpPr>
        <p:spPr>
          <a:xfrm flipV="1">
            <a:off x="1653416" y="3034403"/>
            <a:ext cx="1614264" cy="7234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1547664" y="3490554"/>
            <a:ext cx="1728192" cy="7488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1781180" y="4091339"/>
            <a:ext cx="1566684" cy="6654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1979712" y="4950460"/>
            <a:ext cx="1296144" cy="3513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3" name="TextBox 13322"/>
          <p:cNvSpPr txBox="1"/>
          <p:nvPr/>
        </p:nvSpPr>
        <p:spPr>
          <a:xfrm>
            <a:off x="658964" y="2665071"/>
            <a:ext cx="973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Пробка</a:t>
            </a:r>
            <a:endParaRPr lang="ru-RU" dirty="0"/>
          </a:p>
        </p:txBody>
      </p:sp>
      <p:cxnSp>
        <p:nvCxnSpPr>
          <p:cNvPr id="13325" name="Прямая соединительная линия 13324"/>
          <p:cNvCxnSpPr>
            <a:stCxn id="13323" idx="3"/>
          </p:cNvCxnSpPr>
          <p:nvPr/>
        </p:nvCxnSpPr>
        <p:spPr>
          <a:xfrm flipV="1">
            <a:off x="1632564" y="2492896"/>
            <a:ext cx="1579011" cy="3568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516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836712"/>
            <a:ext cx="5685274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dirty="0"/>
              <a:t>Важнейшие свойства древесины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772816"/>
            <a:ext cx="74168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Прочность</a:t>
            </a:r>
            <a:r>
              <a:rPr lang="ru-RU" dirty="0"/>
              <a:t> древесины </a:t>
            </a:r>
            <a:r>
              <a:rPr lang="ru-RU" b="1" dirty="0"/>
              <a:t>вдоль волокон </a:t>
            </a:r>
            <a:r>
              <a:rPr lang="ru-RU" dirty="0"/>
              <a:t>составляет 40-60 МПа и </a:t>
            </a:r>
            <a:r>
              <a:rPr lang="ru-RU" dirty="0" smtClean="0"/>
              <a:t>сопоставима </a:t>
            </a:r>
            <a:r>
              <a:rPr lang="ru-RU" dirty="0"/>
              <a:t>с прочностью бетона. </a:t>
            </a:r>
            <a:endParaRPr lang="ru-RU" dirty="0" smtClean="0"/>
          </a:p>
          <a:p>
            <a:endParaRPr lang="ru-RU" dirty="0"/>
          </a:p>
          <a:p>
            <a:r>
              <a:rPr lang="ru-RU" b="1" dirty="0" smtClean="0"/>
              <a:t>Прочность </a:t>
            </a:r>
            <a:r>
              <a:rPr lang="ru-RU" b="1" dirty="0"/>
              <a:t>при сжатии </a:t>
            </a:r>
            <a:r>
              <a:rPr lang="ru-RU" dirty="0"/>
              <a:t>поперек </a:t>
            </a:r>
            <a:r>
              <a:rPr lang="ru-RU" dirty="0" smtClean="0"/>
              <a:t>волокон </a:t>
            </a:r>
            <a:r>
              <a:rPr lang="ru-RU" dirty="0"/>
              <a:t>составляет 0,15-0,3 от предела прочности вдоль волокон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b="1" dirty="0"/>
              <a:t>Прочность при растяжении вдоль волокон </a:t>
            </a:r>
            <a:r>
              <a:rPr lang="ru-RU" dirty="0"/>
              <a:t>в 2-3 раза больше </a:t>
            </a:r>
            <a:r>
              <a:rPr lang="ru-RU" dirty="0" smtClean="0"/>
              <a:t>прочности </a:t>
            </a:r>
            <a:r>
              <a:rPr lang="ru-RU" dirty="0"/>
              <a:t>при сжатии вдоль волокон и составляет 100-120 МПа. </a:t>
            </a:r>
            <a:endParaRPr lang="ru-RU" dirty="0" smtClean="0"/>
          </a:p>
          <a:p>
            <a:endParaRPr lang="ru-RU" dirty="0" smtClean="0"/>
          </a:p>
          <a:p>
            <a:r>
              <a:rPr lang="ru-RU" b="1" dirty="0" smtClean="0"/>
              <a:t>Прочность </a:t>
            </a:r>
            <a:r>
              <a:rPr lang="ru-RU" b="1" dirty="0"/>
              <a:t>при изгибе</a:t>
            </a:r>
            <a:r>
              <a:rPr lang="ru-RU" dirty="0"/>
              <a:t> составляет 60-110 МПа. Прочность при изгибе у </a:t>
            </a:r>
            <a:r>
              <a:rPr lang="ru-RU" dirty="0" smtClean="0"/>
              <a:t>древесины </a:t>
            </a:r>
            <a:r>
              <a:rPr lang="ru-RU" dirty="0"/>
              <a:t>выше, чем у большинства строительных материалов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727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8274" y="908720"/>
            <a:ext cx="720080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Механические свойства древесины зависят от влажности. </a:t>
            </a:r>
            <a:endParaRPr lang="ru-RU" b="1" dirty="0" smtClean="0"/>
          </a:p>
          <a:p>
            <a:pPr algn="just"/>
            <a:endParaRPr lang="ru-RU" b="1" dirty="0"/>
          </a:p>
          <a:p>
            <a:pPr algn="just"/>
            <a:r>
              <a:rPr lang="ru-RU" dirty="0" smtClean="0"/>
              <a:t>Для получения </a:t>
            </a:r>
            <a:r>
              <a:rPr lang="ru-RU" dirty="0"/>
              <a:t>сравнимых результатов прочность древесины при фактической влажности пересчитывают на прочность при стандартной </a:t>
            </a:r>
            <a:r>
              <a:rPr lang="ru-RU" dirty="0" smtClean="0"/>
              <a:t>влажности </a:t>
            </a:r>
            <a:r>
              <a:rPr lang="ru-RU" dirty="0"/>
              <a:t>по формуле:</a:t>
            </a:r>
          </a:p>
          <a:p>
            <a:pPr algn="just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pl-PL" sz="3200" b="1" dirty="0"/>
              <a:t>R</a:t>
            </a:r>
            <a:r>
              <a:rPr lang="pl-PL" sz="3200" b="1" baseline="-25000" dirty="0"/>
              <a:t>12</a:t>
            </a:r>
            <a:r>
              <a:rPr lang="pl-PL" sz="3200" b="1" dirty="0"/>
              <a:t> = R</a:t>
            </a:r>
            <a:r>
              <a:rPr lang="pl-PL" sz="3200" b="1" baseline="-25000" dirty="0"/>
              <a:t>W</a:t>
            </a:r>
            <a:r>
              <a:rPr lang="pl-PL" sz="3200" b="1" dirty="0"/>
              <a:t> [1 + α ( W – 12)];</a:t>
            </a:r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где </a:t>
            </a:r>
            <a:r>
              <a:rPr lang="ru-RU" dirty="0"/>
              <a:t>R</a:t>
            </a:r>
            <a:r>
              <a:rPr lang="ru-RU" baseline="-25000" dirty="0"/>
              <a:t>12</a:t>
            </a:r>
            <a:r>
              <a:rPr lang="ru-RU" dirty="0"/>
              <a:t> и R</a:t>
            </a:r>
            <a:r>
              <a:rPr lang="ru-RU" baseline="-25000" dirty="0"/>
              <a:t>W</a:t>
            </a:r>
            <a:r>
              <a:rPr lang="ru-RU" dirty="0"/>
              <a:t> соответственно пределы прочности образцов при 12% </a:t>
            </a:r>
            <a:r>
              <a:rPr lang="ru-RU" dirty="0" smtClean="0"/>
              <a:t>-ной </a:t>
            </a:r>
            <a:r>
              <a:rPr lang="ru-RU" dirty="0"/>
              <a:t>и W влажности в момент испытаний, α – поправочный </a:t>
            </a:r>
            <a:r>
              <a:rPr lang="ru-RU" dirty="0" smtClean="0"/>
              <a:t>коэффициент </a:t>
            </a:r>
            <a:r>
              <a:rPr lang="ru-RU" dirty="0"/>
              <a:t>на влажность, показывающий на сколько изменяется </a:t>
            </a:r>
            <a:r>
              <a:rPr lang="ru-RU" dirty="0" smtClean="0"/>
              <a:t>прочность при </a:t>
            </a:r>
            <a:r>
              <a:rPr lang="ru-RU" dirty="0"/>
              <a:t>изменении влажности на 1%.</a:t>
            </a:r>
          </a:p>
        </p:txBody>
      </p:sp>
    </p:spTree>
    <p:extLst>
      <p:ext uri="{BB962C8B-B14F-4D97-AF65-F5344CB8AC3E}">
        <p14:creationId xmlns:p14="http://schemas.microsoft.com/office/powerpoint/2010/main" val="1646643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836712"/>
            <a:ext cx="5184576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/>
              <a:t>Основные древесные </a:t>
            </a:r>
            <a:r>
              <a:rPr lang="ru-RU" sz="2800" dirty="0" smtClean="0"/>
              <a:t>породы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21296" y="1665283"/>
            <a:ext cx="727280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Породы по ряду биологических признаков принято подразделять</a:t>
            </a:r>
          </a:p>
          <a:p>
            <a:pPr algn="just"/>
            <a:r>
              <a:rPr lang="ru-RU" sz="1600" dirty="0"/>
              <a:t>на хвойные и лиственные</a:t>
            </a:r>
            <a:r>
              <a:rPr lang="ru-RU" sz="1600" dirty="0" smtClean="0"/>
              <a:t>.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i="1" dirty="0"/>
              <a:t>Хвойные породы</a:t>
            </a:r>
            <a:r>
              <a:rPr lang="ru-RU" sz="1600" dirty="0"/>
              <a:t>: </a:t>
            </a:r>
            <a:endParaRPr lang="ru-RU" sz="1600" dirty="0" smtClean="0"/>
          </a:p>
          <a:p>
            <a:pPr algn="just"/>
            <a:endParaRPr lang="ru-RU" sz="1600" dirty="0" smtClean="0"/>
          </a:p>
          <a:p>
            <a:pPr algn="just"/>
            <a:r>
              <a:rPr lang="ru-RU" sz="1600" b="1" dirty="0" smtClean="0"/>
              <a:t>Сосна</a:t>
            </a:r>
            <a:r>
              <a:rPr lang="ru-RU" sz="1600" dirty="0" smtClean="0"/>
              <a:t> </a:t>
            </a:r>
            <a:r>
              <a:rPr lang="ru-RU" sz="1600" dirty="0"/>
              <a:t>– наиболее распространенная хвойная порода. Древесина</a:t>
            </a:r>
          </a:p>
          <a:p>
            <a:pPr algn="just"/>
            <a:r>
              <a:rPr lang="ru-RU" sz="1600" dirty="0"/>
              <a:t>сосны светло-золотистого цвета, имеет хорошие </a:t>
            </a:r>
            <a:r>
              <a:rPr lang="ru-RU" sz="1600" dirty="0" smtClean="0"/>
              <a:t>физико-механические и </a:t>
            </a:r>
            <a:r>
              <a:rPr lang="ru-RU" sz="1600" dirty="0"/>
              <a:t>эксплуатационные характеристики, хорошо поддается обработке. </a:t>
            </a:r>
            <a:r>
              <a:rPr lang="ru-RU" sz="1600" dirty="0" smtClean="0"/>
              <a:t>Из сосны </a:t>
            </a:r>
            <a:r>
              <a:rPr lang="ru-RU" sz="1600" dirty="0"/>
              <a:t>изготавливают </a:t>
            </a:r>
            <a:r>
              <a:rPr lang="ru-RU" sz="1600" dirty="0" smtClean="0"/>
              <a:t>несущие деревянные </a:t>
            </a:r>
            <a:r>
              <a:rPr lang="ru-RU" sz="1600" dirty="0"/>
              <a:t>конструкции, фанеру.</a:t>
            </a:r>
          </a:p>
          <a:p>
            <a:pPr algn="just"/>
            <a:r>
              <a:rPr lang="ru-RU" sz="1600" b="1" dirty="0"/>
              <a:t>Лиственница</a:t>
            </a:r>
            <a:r>
              <a:rPr lang="ru-RU" sz="1600" dirty="0"/>
              <a:t> напоминает древесину, но более плотная и прочная,</a:t>
            </a:r>
          </a:p>
          <a:p>
            <a:pPr algn="just"/>
            <a:r>
              <a:rPr lang="ru-RU" sz="1600" dirty="0"/>
              <a:t>является более стойкой против загнивания, характеризуется </a:t>
            </a:r>
            <a:r>
              <a:rPr lang="ru-RU" sz="1600" dirty="0" smtClean="0"/>
              <a:t>большей смолистостью</a:t>
            </a:r>
            <a:r>
              <a:rPr lang="ru-RU" sz="1600" dirty="0"/>
              <a:t>. Её можно применять в подземных сооружениях, в </a:t>
            </a:r>
            <a:r>
              <a:rPr lang="ru-RU" sz="1600" dirty="0" smtClean="0"/>
              <a:t>качестве </a:t>
            </a:r>
            <a:r>
              <a:rPr lang="ru-RU" sz="1600" dirty="0"/>
              <a:t>свай и для гидротехнических сооружений: мостов, причалов.</a:t>
            </a:r>
          </a:p>
          <a:p>
            <a:pPr algn="just"/>
            <a:r>
              <a:rPr lang="ru-RU" sz="1600" b="1" dirty="0"/>
              <a:t>Ель и пихта</a:t>
            </a:r>
            <a:r>
              <a:rPr lang="ru-RU" sz="1600" dirty="0"/>
              <a:t> – распространенные хвойные породы, древесина </a:t>
            </a:r>
            <a:r>
              <a:rPr lang="ru-RU" sz="1600" dirty="0" smtClean="0"/>
              <a:t>которых </a:t>
            </a:r>
            <a:r>
              <a:rPr lang="ru-RU" sz="1600" dirty="0"/>
              <a:t>отличается малой смолистостью, но высокой прочностью. </a:t>
            </a:r>
            <a:r>
              <a:rPr lang="ru-RU" sz="1600" dirty="0" smtClean="0"/>
              <a:t>Из них </a:t>
            </a:r>
            <a:r>
              <a:rPr lang="ru-RU" sz="1600" dirty="0"/>
              <a:t>изготавливают конструкции, эксплуатируемые в сухих условиях.</a:t>
            </a:r>
          </a:p>
          <a:p>
            <a:pPr algn="just"/>
            <a:r>
              <a:rPr lang="ru-RU" sz="1600" b="1" dirty="0"/>
              <a:t>Кедр</a:t>
            </a:r>
            <a:r>
              <a:rPr lang="ru-RU" sz="1600" dirty="0"/>
              <a:t> имеет легкую прочную и легко обрабатываемую древесину.</a:t>
            </a:r>
          </a:p>
        </p:txBody>
      </p:sp>
    </p:spTree>
    <p:extLst>
      <p:ext uri="{BB962C8B-B14F-4D97-AF65-F5344CB8AC3E}">
        <p14:creationId xmlns:p14="http://schemas.microsoft.com/office/powerpoint/2010/main" val="1670470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836712"/>
            <a:ext cx="5184576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/>
              <a:t>Основные древесные </a:t>
            </a:r>
            <a:r>
              <a:rPr lang="ru-RU" sz="2800" dirty="0" smtClean="0"/>
              <a:t>породы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556792"/>
            <a:ext cx="741682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i="1" dirty="0"/>
              <a:t>Лиственные породы </a:t>
            </a:r>
            <a:r>
              <a:rPr lang="ru-RU" sz="1600" dirty="0"/>
              <a:t>применяют в строительстве реже, чем </a:t>
            </a:r>
            <a:r>
              <a:rPr lang="ru-RU" sz="1600" dirty="0" smtClean="0"/>
              <a:t>хвойные.</a:t>
            </a:r>
          </a:p>
          <a:p>
            <a:pPr algn="just"/>
            <a:endParaRPr lang="ru-RU" sz="1600" dirty="0" smtClean="0"/>
          </a:p>
          <a:p>
            <a:pPr algn="just"/>
            <a:r>
              <a:rPr lang="ru-RU" sz="1600" b="1" dirty="0" smtClean="0"/>
              <a:t>Дуб</a:t>
            </a:r>
            <a:r>
              <a:rPr lang="ru-RU" sz="1600" dirty="0" smtClean="0"/>
              <a:t> </a:t>
            </a:r>
            <a:r>
              <a:rPr lang="ru-RU" sz="1600" dirty="0"/>
              <a:t>обладает тяжелой, плотной, и очень твердой древесиной с</a:t>
            </a:r>
          </a:p>
          <a:p>
            <a:pPr algn="just"/>
            <a:r>
              <a:rPr lang="ru-RU" sz="1600" dirty="0"/>
              <a:t>желтоватой красивой текстурой. Она хорошо сохраняется на воздухе и</a:t>
            </a:r>
          </a:p>
          <a:p>
            <a:pPr algn="just"/>
            <a:r>
              <a:rPr lang="ru-RU" sz="1600" dirty="0"/>
              <a:t>в воде. Из дуба делают высококачественный паркет, фанеру, дверные и</a:t>
            </a:r>
          </a:p>
          <a:p>
            <a:pPr algn="just"/>
            <a:r>
              <a:rPr lang="ru-RU" sz="1600" dirty="0"/>
              <a:t>оконные блоки, мебель.</a:t>
            </a:r>
          </a:p>
          <a:p>
            <a:pPr algn="just"/>
            <a:r>
              <a:rPr lang="ru-RU" sz="1600" b="1" dirty="0"/>
              <a:t>Бук </a:t>
            </a:r>
            <a:r>
              <a:rPr lang="ru-RU" sz="1600" dirty="0"/>
              <a:t>имеет плотную и прочную древесину с желтоватым оттенком.</a:t>
            </a:r>
          </a:p>
          <a:p>
            <a:pPr algn="just"/>
            <a:r>
              <a:rPr lang="ru-RU" sz="1600" dirty="0"/>
              <a:t>Бук применяют для изготовления паркета, фанеры, </a:t>
            </a:r>
            <a:r>
              <a:rPr lang="ru-RU" sz="1600" dirty="0" err="1"/>
              <a:t>погонажных</a:t>
            </a:r>
            <a:r>
              <a:rPr lang="ru-RU" sz="1600" dirty="0"/>
              <a:t> </a:t>
            </a:r>
            <a:r>
              <a:rPr lang="ru-RU" sz="1600" dirty="0" smtClean="0"/>
              <a:t>изделий</a:t>
            </a:r>
            <a:r>
              <a:rPr lang="ru-RU" sz="1600" dirty="0"/>
              <a:t>.</a:t>
            </a:r>
          </a:p>
          <a:p>
            <a:pPr algn="just"/>
            <a:r>
              <a:rPr lang="ru-RU" sz="1600" b="1" dirty="0"/>
              <a:t>Ясень</a:t>
            </a:r>
            <a:r>
              <a:rPr lang="ru-RU" sz="1600" dirty="0"/>
              <a:t> имеет тяжелую, твердую и прочную древесину, </a:t>
            </a:r>
            <a:r>
              <a:rPr lang="ru-RU" sz="1600" dirty="0" smtClean="0"/>
              <a:t>напоминающую </a:t>
            </a:r>
            <a:r>
              <a:rPr lang="ru-RU" sz="1600" dirty="0"/>
              <a:t>дуб, но более светлой окраски.</a:t>
            </a:r>
          </a:p>
          <a:p>
            <a:pPr algn="just"/>
            <a:r>
              <a:rPr lang="ru-RU" sz="1600" b="1" dirty="0"/>
              <a:t>Береза </a:t>
            </a:r>
            <a:r>
              <a:rPr lang="ru-RU" sz="1600" dirty="0"/>
              <a:t>– самая распространенная в наших лесах лиственная </a:t>
            </a:r>
            <a:r>
              <a:rPr lang="ru-RU" sz="1600" dirty="0" smtClean="0"/>
              <a:t>порода</a:t>
            </a:r>
            <a:r>
              <a:rPr lang="ru-RU" sz="1600" dirty="0"/>
              <a:t>. Древесина березы твердая и прочная в сухих условиях, но не долго-</a:t>
            </a:r>
          </a:p>
          <a:p>
            <a:pPr algn="just"/>
            <a:r>
              <a:rPr lang="ru-RU" sz="1600" dirty="0"/>
              <a:t>вечная во влажных.</a:t>
            </a:r>
          </a:p>
          <a:p>
            <a:pPr algn="just"/>
            <a:r>
              <a:rPr lang="ru-RU" sz="1600" b="1" dirty="0"/>
              <a:t>Осина</a:t>
            </a:r>
            <a:r>
              <a:rPr lang="ru-RU" sz="1600" dirty="0"/>
              <a:t> имеет мягкую и легкую древесину белого цвета с </a:t>
            </a:r>
            <a:r>
              <a:rPr lang="ru-RU" sz="1600" dirty="0" smtClean="0"/>
              <a:t>зеленоватым </a:t>
            </a:r>
            <a:r>
              <a:rPr lang="ru-RU" sz="1600" dirty="0"/>
              <a:t>оттенком, во влажном состоянии она быстро загнивает. </a:t>
            </a:r>
            <a:r>
              <a:rPr lang="ru-RU" sz="1600" dirty="0" smtClean="0"/>
              <a:t>Осина легко </a:t>
            </a:r>
            <a:r>
              <a:rPr lang="ru-RU" sz="1600" dirty="0"/>
              <a:t>раскалывается вдоль волокон, поэтому её хорошо использовать</a:t>
            </a:r>
          </a:p>
          <a:p>
            <a:pPr algn="just"/>
            <a:r>
              <a:rPr lang="ru-RU" sz="1600" dirty="0"/>
              <a:t>для изготовления фанеры.</a:t>
            </a:r>
          </a:p>
        </p:txBody>
      </p:sp>
    </p:spTree>
    <p:extLst>
      <p:ext uri="{BB962C8B-B14F-4D97-AF65-F5344CB8AC3E}">
        <p14:creationId xmlns:p14="http://schemas.microsoft.com/office/powerpoint/2010/main" val="34325760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6107" y="1065294"/>
            <a:ext cx="66382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Сравнительные характеристики пород древесины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9" t="47598" r="30633" b="12861"/>
          <a:stretch/>
        </p:blipFill>
        <p:spPr bwMode="auto">
          <a:xfrm>
            <a:off x="921698" y="1844823"/>
            <a:ext cx="7287078" cy="338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1643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836712"/>
            <a:ext cx="74888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Древесина</a:t>
            </a:r>
            <a:r>
              <a:rPr lang="ru-RU" dirty="0"/>
              <a:t> — это органический материал </a:t>
            </a:r>
            <a:r>
              <a:rPr lang="ru-RU" dirty="0" smtClean="0"/>
              <a:t>растительного </a:t>
            </a:r>
            <a:r>
              <a:rPr lang="ru-RU" dirty="0"/>
              <a:t>происхождения, представляющий собой сложную ткань древесных растений. Она составляет основную массу ствола деревьев. </a:t>
            </a:r>
            <a:endParaRPr lang="ru-RU" dirty="0" smtClean="0"/>
          </a:p>
          <a:p>
            <a:endParaRPr lang="ru-RU" dirty="0"/>
          </a:p>
          <a:p>
            <a:pPr algn="just"/>
            <a:r>
              <a:rPr lang="ru-RU" dirty="0" smtClean="0"/>
              <a:t>Древесина </a:t>
            </a:r>
            <a:r>
              <a:rPr lang="ru-RU" dirty="0"/>
              <a:t>является волокнистым материалом, причем волокна в ней расположены вдоль </a:t>
            </a:r>
            <a:r>
              <a:rPr lang="ru-RU" dirty="0" smtClean="0"/>
              <a:t>ствола</a:t>
            </a:r>
            <a:r>
              <a:rPr lang="ru-RU" dirty="0"/>
              <a:t>. Поэтому для нее характерна анизотропия, т.е. ее свойства вдоль и поперек волокон различны.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15407" y="4725144"/>
            <a:ext cx="74236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Сроки роста деревьев деловых пород составляют – 40-60 лет. </a:t>
            </a:r>
            <a:r>
              <a:rPr lang="ru-RU" dirty="0" smtClean="0"/>
              <a:t>Отходы </a:t>
            </a:r>
            <a:r>
              <a:rPr lang="ru-RU" dirty="0"/>
              <a:t>при обработке достигают иногда 50-60%. Эти отходы и </a:t>
            </a:r>
            <a:r>
              <a:rPr lang="ru-RU" dirty="0" smtClean="0"/>
              <a:t>неделовую </a:t>
            </a:r>
            <a:r>
              <a:rPr lang="ru-RU" dirty="0"/>
              <a:t>древесину подвергают глубокой переработке с целью </a:t>
            </a:r>
            <a:r>
              <a:rPr lang="ru-RU" dirty="0" smtClean="0"/>
              <a:t>получения полноценных </a:t>
            </a:r>
            <a:r>
              <a:rPr lang="ru-RU" dirty="0"/>
              <a:t>строительных материалов.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033684"/>
            <a:ext cx="2846962" cy="146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033684"/>
            <a:ext cx="2592288" cy="146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328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8" y="714375"/>
            <a:ext cx="7248525" cy="542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60454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788429"/>
            <a:ext cx="7033016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dirty="0"/>
              <a:t>Лесоматериалы и изделия из древесины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14826" y="1339186"/>
            <a:ext cx="757359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Лесоматериалами</a:t>
            </a:r>
            <a:r>
              <a:rPr lang="ru-RU" dirty="0"/>
              <a:t> называют материалы из древесины, </a:t>
            </a:r>
            <a:r>
              <a:rPr lang="ru-RU" dirty="0" smtClean="0"/>
              <a:t>сохранившие </a:t>
            </a:r>
            <a:r>
              <a:rPr lang="ru-RU" dirty="0"/>
              <a:t>её природную структуру и состав. </a:t>
            </a:r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Подразделяют на: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/>
              <a:t>необработанные </a:t>
            </a:r>
            <a:r>
              <a:rPr lang="ru-RU" dirty="0"/>
              <a:t>(круглые)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/>
              <a:t>обработанные </a:t>
            </a:r>
            <a:r>
              <a:rPr lang="ru-RU" dirty="0"/>
              <a:t>(пиломатериалы, колотые, шпон </a:t>
            </a:r>
            <a:r>
              <a:rPr lang="ru-RU" dirty="0" smtClean="0"/>
              <a:t>и т.д.).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Изделия из древесины получают путем механической обработки и</a:t>
            </a:r>
          </a:p>
          <a:p>
            <a:pPr algn="just"/>
            <a:r>
              <a:rPr lang="ru-RU" dirty="0"/>
              <a:t>соединения отдельных элементов в изделие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u="sng" dirty="0"/>
              <a:t>Круглые лесоматериалы </a:t>
            </a:r>
            <a:r>
              <a:rPr lang="ru-RU" dirty="0"/>
              <a:t>– очищенные от сучьев отрезки </a:t>
            </a:r>
            <a:r>
              <a:rPr lang="ru-RU" dirty="0" smtClean="0"/>
              <a:t>древесных </a:t>
            </a:r>
            <a:r>
              <a:rPr lang="ru-RU" dirty="0"/>
              <a:t>стволов. В зависимости от диаметра верхнего торца их </a:t>
            </a:r>
            <a:r>
              <a:rPr lang="ru-RU" dirty="0" smtClean="0"/>
              <a:t>подразделяют </a:t>
            </a:r>
            <a:r>
              <a:rPr lang="ru-RU" dirty="0"/>
              <a:t>на бревна, подтоварник и жерди</a:t>
            </a:r>
            <a:r>
              <a:rPr lang="ru-RU" dirty="0" smtClean="0"/>
              <a:t>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Бревна </a:t>
            </a:r>
            <a:r>
              <a:rPr lang="ru-RU" dirty="0"/>
              <a:t>строительные должны иметь диаметр верхнего торца не</a:t>
            </a:r>
          </a:p>
          <a:p>
            <a:pPr algn="just"/>
            <a:r>
              <a:rPr lang="ru-RU" dirty="0"/>
              <a:t>менее 14 см, длину в пределах 4-6,5 м, ошкуренную поверхность, </a:t>
            </a:r>
            <a:r>
              <a:rPr lang="ru-RU" dirty="0" smtClean="0"/>
              <a:t>а торцы </a:t>
            </a:r>
            <a:r>
              <a:rPr lang="ru-RU" dirty="0"/>
              <a:t>спиливаются под прямым углом.</a:t>
            </a:r>
          </a:p>
        </p:txBody>
      </p:sp>
    </p:spTree>
    <p:extLst>
      <p:ext uri="{BB962C8B-B14F-4D97-AF65-F5344CB8AC3E}">
        <p14:creationId xmlns:p14="http://schemas.microsoft.com/office/powerpoint/2010/main" val="9966169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4" t="29133" r="27326" b="37395"/>
          <a:stretch/>
        </p:blipFill>
        <p:spPr bwMode="auto">
          <a:xfrm>
            <a:off x="988611" y="1052735"/>
            <a:ext cx="7231602" cy="2455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59996" y="3729167"/>
            <a:ext cx="7488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 строительстве срубов все </a:t>
            </a:r>
            <a:r>
              <a:rPr lang="ru-RU" dirty="0" smtClean="0"/>
              <a:t>большее распространение </a:t>
            </a:r>
            <a:r>
              <a:rPr lang="ru-RU" dirty="0"/>
              <a:t>получают </a:t>
            </a:r>
            <a:r>
              <a:rPr lang="ru-RU" dirty="0" err="1" smtClean="0"/>
              <a:t>оцилиндрованные</a:t>
            </a:r>
            <a:r>
              <a:rPr lang="ru-RU" dirty="0" smtClean="0"/>
              <a:t> </a:t>
            </a:r>
            <a:r>
              <a:rPr lang="ru-RU" dirty="0"/>
              <a:t>бревна, обработанные на </a:t>
            </a:r>
            <a:r>
              <a:rPr lang="ru-RU" dirty="0" smtClean="0"/>
              <a:t>токарном станке </a:t>
            </a:r>
            <a:r>
              <a:rPr lang="ru-RU" dirty="0"/>
              <a:t>без сбега.</a:t>
            </a:r>
          </a:p>
          <a:p>
            <a:r>
              <a:rPr lang="ru-RU" dirty="0"/>
              <a:t>Подтоварник – бревна с </a:t>
            </a:r>
            <a:r>
              <a:rPr lang="ru-RU" dirty="0" smtClean="0"/>
              <a:t>диаметром верхней </a:t>
            </a:r>
            <a:r>
              <a:rPr lang="ru-RU" dirty="0"/>
              <a:t>части 8-13 см и длиной 3-9 м.</a:t>
            </a:r>
          </a:p>
          <a:p>
            <a:r>
              <a:rPr lang="ru-RU" dirty="0"/>
              <a:t>Жерди имеют верхний диаметр – </a:t>
            </a:r>
            <a:r>
              <a:rPr lang="ru-RU" dirty="0" smtClean="0"/>
              <a:t>3-8 см</a:t>
            </a:r>
            <a:r>
              <a:rPr lang="ru-RU" dirty="0"/>
              <a:t>, длину 3-9 м. Эти материалы </a:t>
            </a:r>
            <a:r>
              <a:rPr lang="ru-RU" dirty="0" smtClean="0"/>
              <a:t>применяют для </a:t>
            </a:r>
            <a:r>
              <a:rPr lang="ru-RU" dirty="0"/>
              <a:t>вспомогательных целей (изгороди, </a:t>
            </a:r>
            <a:r>
              <a:rPr lang="ru-RU" dirty="0" smtClean="0"/>
              <a:t>небольшие </a:t>
            </a:r>
            <a:r>
              <a:rPr lang="ru-RU" dirty="0"/>
              <a:t>срубы и т.д.).</a:t>
            </a:r>
          </a:p>
        </p:txBody>
      </p:sp>
    </p:spTree>
    <p:extLst>
      <p:ext uri="{BB962C8B-B14F-4D97-AF65-F5344CB8AC3E}">
        <p14:creationId xmlns:p14="http://schemas.microsoft.com/office/powerpoint/2010/main" val="7721131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0768"/>
            <a:ext cx="3753609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88024" y="1353187"/>
            <a:ext cx="31683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а</a:t>
            </a:r>
            <a:r>
              <a:rPr lang="ru-RU" dirty="0" smtClean="0"/>
              <a:t> </a:t>
            </a:r>
            <a:r>
              <a:rPr lang="ru-RU" dirty="0"/>
              <a:t>– брус </a:t>
            </a:r>
            <a:r>
              <a:rPr lang="ru-RU" dirty="0" err="1"/>
              <a:t>четырёхкантный</a:t>
            </a:r>
            <a:r>
              <a:rPr lang="ru-RU" dirty="0" smtClean="0"/>
              <a:t>;</a:t>
            </a:r>
          </a:p>
          <a:p>
            <a:r>
              <a:rPr lang="ru-RU" b="1" dirty="0" smtClean="0"/>
              <a:t>б</a:t>
            </a:r>
            <a:r>
              <a:rPr lang="ru-RU" dirty="0" smtClean="0"/>
              <a:t> </a:t>
            </a:r>
            <a:r>
              <a:rPr lang="ru-RU" dirty="0"/>
              <a:t>– брус </a:t>
            </a:r>
            <a:r>
              <a:rPr lang="ru-RU" dirty="0" err="1"/>
              <a:t>двухкантный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b="1" dirty="0" smtClean="0"/>
              <a:t>в</a:t>
            </a:r>
            <a:r>
              <a:rPr lang="ru-RU" dirty="0" smtClean="0"/>
              <a:t> </a:t>
            </a:r>
            <a:r>
              <a:rPr lang="ru-RU" dirty="0"/>
              <a:t>– бруски; </a:t>
            </a:r>
            <a:endParaRPr lang="ru-RU" dirty="0" smtClean="0"/>
          </a:p>
          <a:p>
            <a:r>
              <a:rPr lang="ru-RU" b="1" dirty="0" smtClean="0"/>
              <a:t>г </a:t>
            </a:r>
            <a:r>
              <a:rPr lang="ru-RU" dirty="0"/>
              <a:t>– доски обрезные; </a:t>
            </a:r>
            <a:endParaRPr lang="ru-RU" dirty="0" smtClean="0"/>
          </a:p>
          <a:p>
            <a:r>
              <a:rPr lang="ru-RU" b="1" dirty="0" smtClean="0"/>
              <a:t>д</a:t>
            </a:r>
            <a:r>
              <a:rPr lang="ru-RU" dirty="0" smtClean="0"/>
              <a:t> </a:t>
            </a:r>
            <a:r>
              <a:rPr lang="ru-RU" dirty="0"/>
              <a:t>– доски необрезные; </a:t>
            </a:r>
            <a:endParaRPr lang="ru-RU" dirty="0" smtClean="0"/>
          </a:p>
          <a:p>
            <a:r>
              <a:rPr lang="ru-RU" b="1" dirty="0" smtClean="0"/>
              <a:t>е</a:t>
            </a:r>
            <a:r>
              <a:rPr lang="ru-RU" dirty="0" smtClean="0"/>
              <a:t> </a:t>
            </a:r>
            <a:r>
              <a:rPr lang="ru-RU" dirty="0"/>
              <a:t>- пластина</a:t>
            </a:r>
            <a:r>
              <a:rPr lang="ru-RU" dirty="0" smtClean="0"/>
              <a:t>;</a:t>
            </a:r>
          </a:p>
          <a:p>
            <a:r>
              <a:rPr lang="ru-RU" b="1" dirty="0" smtClean="0"/>
              <a:t>ж</a:t>
            </a:r>
            <a:r>
              <a:rPr lang="ru-RU" dirty="0" smtClean="0"/>
              <a:t> </a:t>
            </a:r>
            <a:r>
              <a:rPr lang="ru-RU" dirty="0"/>
              <a:t>- четвертина; </a:t>
            </a:r>
            <a:endParaRPr lang="ru-RU" dirty="0" smtClean="0"/>
          </a:p>
          <a:p>
            <a:r>
              <a:rPr lang="ru-RU" b="1" dirty="0" smtClean="0"/>
              <a:t>з</a:t>
            </a:r>
            <a:r>
              <a:rPr lang="ru-RU" dirty="0" smtClean="0"/>
              <a:t> </a:t>
            </a:r>
            <a:r>
              <a:rPr lang="ru-RU" dirty="0"/>
              <a:t>– </a:t>
            </a:r>
            <a:r>
              <a:rPr lang="ru-RU" dirty="0" smtClean="0"/>
              <a:t>горбыль (обапол)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70962" y="3933056"/>
            <a:ext cx="27363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Цифрами обозначены:</a:t>
            </a:r>
          </a:p>
          <a:p>
            <a:r>
              <a:rPr lang="ru-RU" dirty="0" smtClean="0"/>
              <a:t>1 </a:t>
            </a:r>
            <a:r>
              <a:rPr lang="ru-RU" dirty="0"/>
              <a:t>– </a:t>
            </a:r>
            <a:r>
              <a:rPr lang="ru-RU" dirty="0" err="1"/>
              <a:t>пласть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2 </a:t>
            </a:r>
            <a:r>
              <a:rPr lang="ru-RU" dirty="0"/>
              <a:t>- кромка; </a:t>
            </a:r>
            <a:endParaRPr lang="ru-RU" dirty="0" smtClean="0"/>
          </a:p>
          <a:p>
            <a:r>
              <a:rPr lang="ru-RU" dirty="0" smtClean="0"/>
              <a:t>3 </a:t>
            </a:r>
            <a:r>
              <a:rPr lang="ru-RU" dirty="0"/>
              <a:t>- торец; </a:t>
            </a:r>
            <a:endParaRPr lang="ru-RU" dirty="0" smtClean="0"/>
          </a:p>
          <a:p>
            <a:r>
              <a:rPr lang="ru-RU" dirty="0" smtClean="0"/>
              <a:t>4 </a:t>
            </a:r>
            <a:r>
              <a:rPr lang="ru-RU" dirty="0"/>
              <a:t>– </a:t>
            </a:r>
            <a:r>
              <a:rPr lang="ru-RU" dirty="0" smtClean="0"/>
              <a:t>ребро.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836712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/>
              <a:t>Пиломатериалы</a:t>
            </a:r>
            <a:r>
              <a:rPr lang="ru-RU" dirty="0"/>
              <a:t> получают при продольной распиловке бревен</a:t>
            </a:r>
            <a:r>
              <a:rPr lang="ru-RU" dirty="0" smtClean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35273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836712"/>
            <a:ext cx="73448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Доски </a:t>
            </a:r>
            <a:r>
              <a:rPr lang="ru-RU" dirty="0"/>
              <a:t>в зависимости от чистоты опиловки и продольных кромок</a:t>
            </a:r>
          </a:p>
          <a:p>
            <a:r>
              <a:rPr lang="ru-RU" dirty="0"/>
              <a:t>бывают необрезные, обрезные, шпунтованные и фальцованные.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4" t="32436" r="27586" b="43305"/>
          <a:stretch/>
        </p:blipFill>
        <p:spPr bwMode="auto">
          <a:xfrm>
            <a:off x="-12802" y="2472067"/>
            <a:ext cx="9120942" cy="2261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48724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908720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err="1"/>
              <a:t>Погонажные</a:t>
            </a:r>
            <a:r>
              <a:rPr lang="ru-RU" u="sng" dirty="0"/>
              <a:t> изделия </a:t>
            </a:r>
            <a:r>
              <a:rPr lang="ru-RU" dirty="0"/>
              <a:t>– шпунтованные доски для </a:t>
            </a:r>
            <a:r>
              <a:rPr lang="ru-RU" dirty="0" smtClean="0"/>
              <a:t>полов, плинтусы</a:t>
            </a:r>
            <a:r>
              <a:rPr lang="ru-RU" dirty="0"/>
              <a:t>,</a:t>
            </a:r>
          </a:p>
          <a:p>
            <a:r>
              <a:rPr lang="ru-RU" dirty="0" smtClean="0"/>
              <a:t>наличники</a:t>
            </a:r>
            <a:r>
              <a:rPr lang="ru-RU" dirty="0"/>
              <a:t>, перила и т.д. </a:t>
            </a:r>
            <a:endParaRPr lang="ru-RU" dirty="0" smtClean="0"/>
          </a:p>
          <a:p>
            <a:r>
              <a:rPr lang="ru-RU" dirty="0" smtClean="0"/>
              <a:t>Они </a:t>
            </a:r>
            <a:r>
              <a:rPr lang="ru-RU" dirty="0"/>
              <a:t>имеют сложный </a:t>
            </a:r>
            <a:r>
              <a:rPr lang="ru-RU" dirty="0" smtClean="0"/>
              <a:t>рельеф, используются при </a:t>
            </a:r>
            <a:r>
              <a:rPr lang="ru-RU" dirty="0"/>
              <a:t>устройстве полов, </a:t>
            </a:r>
            <a:r>
              <a:rPr lang="ru-RU" dirty="0" err="1"/>
              <a:t>обналички</a:t>
            </a:r>
            <a:r>
              <a:rPr lang="ru-RU" dirty="0"/>
              <a:t> дверных проемов.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221088"/>
            <a:ext cx="120015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400771" y="5690099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Перила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359470"/>
            <a:ext cx="1966895" cy="1754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54" y="2334208"/>
            <a:ext cx="2394485" cy="1477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547664" y="5763930"/>
            <a:ext cx="120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Плинтуса</a:t>
            </a:r>
            <a:endParaRPr lang="ru-RU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892" y="3922321"/>
            <a:ext cx="1834259" cy="1834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948798" y="5829764"/>
            <a:ext cx="1348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Наличники</a:t>
            </a:r>
            <a:endParaRPr lang="ru-RU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41634"/>
            <a:ext cx="2381251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7"/>
          <a:stretch/>
        </p:blipFill>
        <p:spPr bwMode="auto">
          <a:xfrm>
            <a:off x="3555093" y="2359470"/>
            <a:ext cx="2135859" cy="145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04937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908720"/>
            <a:ext cx="74168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/>
              <a:t>Изделия для паркетных </a:t>
            </a:r>
            <a:r>
              <a:rPr lang="ru-RU" u="sng" dirty="0" smtClean="0"/>
              <a:t>полов: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штучный </a:t>
            </a:r>
            <a:r>
              <a:rPr lang="ru-RU" dirty="0"/>
              <a:t>паркет (дощечки </a:t>
            </a:r>
            <a:r>
              <a:rPr lang="ru-RU" dirty="0" smtClean="0"/>
              <a:t>длиной 150-450 </a:t>
            </a:r>
            <a:r>
              <a:rPr lang="ru-RU" dirty="0"/>
              <a:t>мм и шириной 30-60 мм с пазами и гребнями</a:t>
            </a:r>
            <a:r>
              <a:rPr lang="ru-RU" dirty="0" smtClean="0"/>
              <a:t>)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щитовой паркет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паркетные </a:t>
            </a:r>
            <a:r>
              <a:rPr lang="ru-RU" dirty="0"/>
              <a:t>доски (клееные трехслойные конструкции </a:t>
            </a:r>
            <a:r>
              <a:rPr lang="ru-RU" dirty="0" smtClean="0"/>
              <a:t>состоящие их </a:t>
            </a:r>
            <a:r>
              <a:rPr lang="ru-RU" dirty="0"/>
              <a:t>шпона, твердой породы и основания из сосновых или еловых реек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9" t="38437" r="29654" b="26621"/>
          <a:stretch/>
        </p:blipFill>
        <p:spPr bwMode="auto">
          <a:xfrm>
            <a:off x="1403648" y="3284984"/>
            <a:ext cx="6597687" cy="2574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893" y="3284984"/>
            <a:ext cx="2135193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77131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9474" y="980728"/>
            <a:ext cx="72749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/>
              <a:t>Фанера</a:t>
            </a:r>
            <a:r>
              <a:rPr lang="ru-RU" dirty="0"/>
              <a:t> – склеенные между собой три и </a:t>
            </a:r>
            <a:r>
              <a:rPr lang="ru-RU" dirty="0" smtClean="0"/>
              <a:t>более листов </a:t>
            </a:r>
            <a:r>
              <a:rPr lang="ru-RU" dirty="0"/>
              <a:t>шпона, с </a:t>
            </a:r>
            <a:r>
              <a:rPr lang="ru-RU" dirty="0" smtClean="0"/>
              <a:t>волокнами, расположенными перпендикулярно</a:t>
            </a:r>
            <a:r>
              <a:rPr lang="ru-RU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43506" y="3573016"/>
            <a:ext cx="427656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u="sng" dirty="0"/>
              <a:t>Столярные изделия строительного назначения </a:t>
            </a:r>
            <a:r>
              <a:rPr lang="ru-RU" dirty="0"/>
              <a:t>– оконные и </a:t>
            </a:r>
            <a:r>
              <a:rPr lang="ru-RU" dirty="0" smtClean="0"/>
              <a:t>дверные </a:t>
            </a:r>
            <a:r>
              <a:rPr lang="ru-RU" dirty="0"/>
              <a:t>блоки, выпускаемые на специальных предприятиях, </a:t>
            </a:r>
            <a:r>
              <a:rPr lang="ru-RU" dirty="0" smtClean="0"/>
              <a:t>окрашенными и </a:t>
            </a:r>
            <a:r>
              <a:rPr lang="ru-RU" dirty="0" err="1"/>
              <a:t>антисептированными</a:t>
            </a:r>
            <a:r>
              <a:rPr lang="ru-RU" dirty="0"/>
              <a:t>.</a:t>
            </a:r>
          </a:p>
          <a:p>
            <a:r>
              <a:rPr lang="ru-RU" dirty="0"/>
              <a:t>Строительные конструкции и детали из древесины: комплекты </a:t>
            </a:r>
            <a:r>
              <a:rPr lang="ru-RU" dirty="0" smtClean="0"/>
              <a:t>деревянных </a:t>
            </a:r>
            <a:r>
              <a:rPr lang="ru-RU" dirty="0"/>
              <a:t>домов, балки, фермы (получаемые склеиванием).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443" y="1958280"/>
            <a:ext cx="1988869" cy="1275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20" b="7262"/>
          <a:stretch/>
        </p:blipFill>
        <p:spPr bwMode="auto">
          <a:xfrm>
            <a:off x="987442" y="1652761"/>
            <a:ext cx="2419057" cy="1560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991" y="1958280"/>
            <a:ext cx="1438034" cy="1242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76056" y="1584877"/>
            <a:ext cx="2023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Ламинированная</a:t>
            </a:r>
            <a:endParaRPr lang="ru-RU" dirty="0"/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175" y="3605220"/>
            <a:ext cx="2293968" cy="1095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497" y="4856913"/>
            <a:ext cx="1866528" cy="1353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78720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7" t="23156" r="5452" b="5591"/>
          <a:stretch/>
        </p:blipFill>
        <p:spPr bwMode="auto">
          <a:xfrm>
            <a:off x="971600" y="1490540"/>
            <a:ext cx="7378263" cy="4540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63994" y="647110"/>
            <a:ext cx="5193473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dirty="0" smtClean="0"/>
              <a:t>Получение древесного шпона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528183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7824" y="836712"/>
            <a:ext cx="3526158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/>
              <a:t>Схема безотходной древесины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267" y="1340768"/>
            <a:ext cx="6097272" cy="4757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4528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1724021"/>
            <a:ext cx="75608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относительно </a:t>
            </a:r>
            <a:r>
              <a:rPr lang="ru-RU" dirty="0"/>
              <a:t>высокая </a:t>
            </a:r>
            <a:r>
              <a:rPr lang="ru-RU" dirty="0" smtClean="0"/>
              <a:t>прочность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малая </a:t>
            </a:r>
            <a:r>
              <a:rPr lang="ru-RU" dirty="0"/>
              <a:t>объемная масса  </a:t>
            </a:r>
            <a:r>
              <a:rPr lang="ru-RU" dirty="0" smtClean="0"/>
              <a:t>           высокая </a:t>
            </a:r>
            <a:r>
              <a:rPr lang="ru-RU" dirty="0"/>
              <a:t>удельная </a:t>
            </a:r>
            <a:r>
              <a:rPr lang="ru-RU" dirty="0" smtClean="0"/>
              <a:t>прочность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хорошее </a:t>
            </a:r>
            <a:r>
              <a:rPr lang="ru-RU" dirty="0"/>
              <a:t>сопротивление ударным и вибрационным </a:t>
            </a:r>
            <a:r>
              <a:rPr lang="ru-RU" dirty="0" smtClean="0"/>
              <a:t>нагрузкам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малая теплопроводность            хорошие </a:t>
            </a:r>
            <a:r>
              <a:rPr lang="ru-RU" dirty="0"/>
              <a:t>теплоизоляционные </a:t>
            </a:r>
            <a:r>
              <a:rPr lang="ru-RU" dirty="0" smtClean="0"/>
              <a:t> </a:t>
            </a:r>
          </a:p>
          <a:p>
            <a:r>
              <a:rPr lang="ru-RU" dirty="0" smtClean="0"/>
              <a:t>                                                                               свойства</a:t>
            </a:r>
          </a:p>
          <a:p>
            <a:endParaRPr lang="ru-RU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низкий </a:t>
            </a:r>
            <a:r>
              <a:rPr lang="ru-RU" dirty="0"/>
              <a:t>температурный коэффициент </a:t>
            </a:r>
            <a:r>
              <a:rPr lang="ru-RU" dirty="0" smtClean="0"/>
              <a:t>линейного расширения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химическая </a:t>
            </a:r>
            <a:r>
              <a:rPr lang="ru-RU" dirty="0"/>
              <a:t>стойкость к действию </a:t>
            </a:r>
            <a:r>
              <a:rPr lang="ru-RU" dirty="0" smtClean="0"/>
              <a:t>органических </a:t>
            </a:r>
            <a:r>
              <a:rPr lang="ru-RU" dirty="0"/>
              <a:t>кислот, солей и </a:t>
            </a:r>
            <a:r>
              <a:rPr lang="ru-RU" dirty="0" smtClean="0"/>
              <a:t>масел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хорошая </a:t>
            </a:r>
            <a:r>
              <a:rPr lang="ru-RU" dirty="0"/>
              <a:t>технологичность (легкость обработки и изготовления изделий</a:t>
            </a:r>
            <a:r>
              <a:rPr lang="ru-RU" dirty="0" smtClean="0"/>
              <a:t>)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35558" y="982753"/>
            <a:ext cx="4600875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sz="2800" dirty="0"/>
              <a:t>Достоинства   древесины 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3586399" y="2237733"/>
            <a:ext cx="432048" cy="36004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3707904" y="3419337"/>
            <a:ext cx="432048" cy="36004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71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836712"/>
            <a:ext cx="7200800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Защита деревянных конструкций от поражения насекомыми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412776"/>
            <a:ext cx="7200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Для защиты древесины от поражения насекомыми применяют</a:t>
            </a:r>
          </a:p>
          <a:p>
            <a:r>
              <a:rPr lang="ru-RU" dirty="0"/>
              <a:t>специальные вещества (инсектициды), которые подразделяют:</a:t>
            </a:r>
          </a:p>
          <a:p>
            <a:endParaRPr lang="ru-RU" dirty="0" smtClean="0"/>
          </a:p>
          <a:p>
            <a:r>
              <a:rPr lang="ru-RU" dirty="0" smtClean="0"/>
              <a:t>а</a:t>
            </a:r>
            <a:r>
              <a:rPr lang="ru-RU" dirty="0"/>
              <a:t>) материалы для защиты древесины вновь строящихся </a:t>
            </a:r>
            <a:r>
              <a:rPr lang="ru-RU" dirty="0" smtClean="0"/>
              <a:t>объектов, к </a:t>
            </a:r>
            <a:r>
              <a:rPr lang="ru-RU" dirty="0"/>
              <a:t>ним относятся каменноугольные и сланцевые масла, раствор </a:t>
            </a:r>
            <a:r>
              <a:rPr lang="ru-RU" dirty="0" smtClean="0"/>
              <a:t>нафтената </a:t>
            </a:r>
            <a:r>
              <a:rPr lang="ru-RU" dirty="0"/>
              <a:t>меди в керосине или мазуте;</a:t>
            </a:r>
          </a:p>
          <a:p>
            <a:endParaRPr lang="ru-RU" dirty="0" smtClean="0"/>
          </a:p>
          <a:p>
            <a:r>
              <a:rPr lang="ru-RU" dirty="0" smtClean="0"/>
              <a:t>б</a:t>
            </a:r>
            <a:r>
              <a:rPr lang="ru-RU" dirty="0"/>
              <a:t>) материалы для защиты древесины при её хранении на </a:t>
            </a:r>
            <a:r>
              <a:rPr lang="ru-RU" dirty="0" smtClean="0"/>
              <a:t>складах или </a:t>
            </a:r>
            <a:r>
              <a:rPr lang="ru-RU" dirty="0"/>
              <a:t>применяемые при ремонтных работах, это гексахлоран, </a:t>
            </a:r>
            <a:r>
              <a:rPr lang="ru-RU" dirty="0" smtClean="0"/>
              <a:t>хлорофос, хлорпикрин </a:t>
            </a:r>
            <a:r>
              <a:rPr lang="ru-RU" dirty="0"/>
              <a:t>и др.;</a:t>
            </a:r>
          </a:p>
          <a:p>
            <a:endParaRPr lang="ru-RU" dirty="0" smtClean="0"/>
          </a:p>
          <a:p>
            <a:r>
              <a:rPr lang="ru-RU" dirty="0" smtClean="0"/>
              <a:t>Проникая </a:t>
            </a:r>
            <a:r>
              <a:rPr lang="ru-RU" dirty="0"/>
              <a:t>в древесину, инсектициды убивают личинки и самих</a:t>
            </a:r>
          </a:p>
          <a:p>
            <a:r>
              <a:rPr lang="ru-RU" dirty="0"/>
              <a:t>насекомых или создают среду, в которой жизнедеятельность </a:t>
            </a:r>
            <a:r>
              <a:rPr lang="ru-RU" dirty="0" smtClean="0"/>
              <a:t>насекомых </a:t>
            </a:r>
            <a:r>
              <a:rPr lang="ru-RU" dirty="0"/>
              <a:t>становится невозможной.</a:t>
            </a:r>
          </a:p>
        </p:txBody>
      </p:sp>
    </p:spTree>
    <p:extLst>
      <p:ext uri="{BB962C8B-B14F-4D97-AF65-F5344CB8AC3E}">
        <p14:creationId xmlns:p14="http://schemas.microsoft.com/office/powerpoint/2010/main" val="12674825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837852"/>
            <a:ext cx="6408712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Защита деревянных конструкций и изделий от возгорания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556792"/>
            <a:ext cx="73448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Для предохранения древесины от возгорания деревянные</a:t>
            </a:r>
          </a:p>
          <a:p>
            <a:pPr algn="just"/>
            <a:r>
              <a:rPr lang="ru-RU" dirty="0"/>
              <a:t>конструкции и изделия подвергают огнезащитной обработке </a:t>
            </a:r>
            <a:r>
              <a:rPr lang="ru-RU" dirty="0" smtClean="0"/>
              <a:t>различными </a:t>
            </a:r>
            <a:r>
              <a:rPr lang="ru-RU" dirty="0"/>
              <a:t>способами: поверхностной обмазкой, покраской, покрытием </a:t>
            </a:r>
            <a:r>
              <a:rPr lang="ru-RU" dirty="0" smtClean="0"/>
              <a:t>асбестоцементными </a:t>
            </a:r>
            <a:r>
              <a:rPr lang="ru-RU" dirty="0"/>
              <a:t>листами.</a:t>
            </a:r>
          </a:p>
          <a:p>
            <a:endParaRPr lang="ru-RU" dirty="0" smtClean="0"/>
          </a:p>
          <a:p>
            <a:r>
              <a:rPr lang="ru-RU" dirty="0" smtClean="0"/>
              <a:t>Одним </a:t>
            </a:r>
            <a:r>
              <a:rPr lang="ru-RU" dirty="0"/>
              <a:t>из самых эффективных способов огнезащитной обработки</a:t>
            </a:r>
          </a:p>
          <a:p>
            <a:pPr algn="just"/>
            <a:r>
              <a:rPr lang="ru-RU" dirty="0"/>
              <a:t>деревянных конструкций является пропитка древесины растворами </a:t>
            </a:r>
            <a:r>
              <a:rPr lang="ru-RU" dirty="0" smtClean="0"/>
              <a:t>огнезащитных </a:t>
            </a:r>
            <a:r>
              <a:rPr lang="ru-RU" dirty="0"/>
              <a:t>солей в автоклавах под давлением или в </a:t>
            </a:r>
            <a:r>
              <a:rPr lang="ru-RU" dirty="0" err="1" smtClean="0"/>
              <a:t>горяче</a:t>
            </a:r>
            <a:r>
              <a:rPr lang="ru-RU" dirty="0" smtClean="0"/>
              <a:t>-холодных ваннах </a:t>
            </a:r>
            <a:r>
              <a:rPr lang="ru-RU" dirty="0"/>
              <a:t>с последующим покрытием атмосфероустойчивой </a:t>
            </a:r>
            <a:r>
              <a:rPr lang="ru-RU" dirty="0" smtClean="0"/>
              <a:t>огнезащитной </a:t>
            </a:r>
            <a:r>
              <a:rPr lang="ru-RU" dirty="0"/>
              <a:t>краской.</a:t>
            </a:r>
          </a:p>
          <a:p>
            <a:endParaRPr lang="ru-RU" dirty="0" smtClean="0"/>
          </a:p>
          <a:p>
            <a:pPr algn="just"/>
            <a:r>
              <a:rPr lang="ru-RU" dirty="0" smtClean="0"/>
              <a:t>Вещества </a:t>
            </a:r>
            <a:r>
              <a:rPr lang="ru-RU" dirty="0"/>
              <a:t>применяемые для защиты деревянных конструкций от</a:t>
            </a:r>
          </a:p>
          <a:p>
            <a:r>
              <a:rPr lang="ru-RU" dirty="0"/>
              <a:t>возгорания называют антипиренами (фосфорно-кислый аммоний, </a:t>
            </a:r>
            <a:r>
              <a:rPr lang="ru-RU" dirty="0" smtClean="0"/>
              <a:t>серно-кислый </a:t>
            </a:r>
            <a:r>
              <a:rPr lang="ru-RU" dirty="0"/>
              <a:t>аммоний, бура, борная кислота).</a:t>
            </a:r>
          </a:p>
          <a:p>
            <a:pPr algn="just"/>
            <a:r>
              <a:rPr lang="ru-RU" dirty="0"/>
              <a:t>В качестве огнезащитных покрытий широко используются </a:t>
            </a:r>
            <a:r>
              <a:rPr lang="ru-RU" dirty="0" smtClean="0"/>
              <a:t>различные </a:t>
            </a:r>
            <a:r>
              <a:rPr lang="ru-RU" dirty="0"/>
              <a:t>огнестойкие краски.</a:t>
            </a:r>
          </a:p>
        </p:txBody>
      </p:sp>
    </p:spTree>
    <p:extLst>
      <p:ext uri="{BB962C8B-B14F-4D97-AF65-F5344CB8AC3E}">
        <p14:creationId xmlns:p14="http://schemas.microsoft.com/office/powerpoint/2010/main" val="750397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1807" y="982753"/>
            <a:ext cx="4136261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dirty="0" smtClean="0"/>
              <a:t>Недостатки древесины 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1916832"/>
            <a:ext cx="71287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dirty="0"/>
              <a:t>гигроскопичность, т.е. способность впитывать влагу, и возникающую из-за изменения влажности нестабильность свойств и размеров (усушка и набухание</a:t>
            </a:r>
            <a:r>
              <a:rPr lang="ru-RU" dirty="0" smtClean="0"/>
              <a:t>)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отсутствие огнестойкости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неоднородность строения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склонность </a:t>
            </a:r>
            <a:r>
              <a:rPr lang="ru-RU" dirty="0"/>
              <a:t>к </a:t>
            </a:r>
            <a:r>
              <a:rPr lang="ru-RU" dirty="0" smtClean="0"/>
              <a:t>гниению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43461" y="4797152"/>
            <a:ext cx="74729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Для зашиты древесины от увлажнения, загнивания и воспламенения производят окраску лаками и красками, опрыскивание и пропитку специальными химическими веществами.</a:t>
            </a:r>
          </a:p>
        </p:txBody>
      </p:sp>
    </p:spTree>
    <p:extLst>
      <p:ext uri="{BB962C8B-B14F-4D97-AF65-F5344CB8AC3E}">
        <p14:creationId xmlns:p14="http://schemas.microsoft.com/office/powerpoint/2010/main" val="194472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7356" y="908720"/>
            <a:ext cx="748883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В зависимости от степени переработки древесины различают</a:t>
            </a:r>
            <a:r>
              <a:rPr lang="ru-RU" dirty="0" smtClean="0"/>
              <a:t>:</a:t>
            </a:r>
          </a:p>
          <a:p>
            <a:pPr algn="just"/>
            <a:endParaRPr lang="ru-RU" dirty="0"/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/>
              <a:t>лесные </a:t>
            </a:r>
            <a:r>
              <a:rPr lang="ru-RU" dirty="0"/>
              <a:t>материалы, получаемые механической обработкой </a:t>
            </a:r>
            <a:r>
              <a:rPr lang="ru-RU" dirty="0" smtClean="0"/>
              <a:t>стволов дерева </a:t>
            </a:r>
            <a:r>
              <a:rPr lang="ru-RU" dirty="0"/>
              <a:t>(бревна, пиломатериалы</a:t>
            </a:r>
            <a:r>
              <a:rPr lang="ru-RU" dirty="0" smtClean="0"/>
              <a:t>)</a:t>
            </a:r>
          </a:p>
          <a:p>
            <a:pPr algn="just"/>
            <a:endParaRPr lang="ru-RU" dirty="0"/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/>
              <a:t>деревянные </a:t>
            </a:r>
            <a:r>
              <a:rPr lang="ru-RU" dirty="0"/>
              <a:t>изделия и конструкции, изготавливаемые в </a:t>
            </a:r>
            <a:r>
              <a:rPr lang="ru-RU" dirty="0" smtClean="0"/>
              <a:t>заводских условиях </a:t>
            </a:r>
            <a:r>
              <a:rPr lang="ru-RU" dirty="0"/>
              <a:t>(дверные и оконные блоки, клееные конструкции, фанера </a:t>
            </a:r>
            <a:r>
              <a:rPr lang="ru-RU" dirty="0" smtClean="0"/>
              <a:t>и т.д.)</a:t>
            </a:r>
          </a:p>
          <a:p>
            <a:pPr algn="just"/>
            <a:endParaRPr lang="ru-RU" dirty="0"/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/>
              <a:t>материалы</a:t>
            </a:r>
            <a:r>
              <a:rPr lang="ru-RU" dirty="0"/>
              <a:t>, получаемые технологической переработкой древесины</a:t>
            </a:r>
            <a:r>
              <a:rPr lang="ru-RU" dirty="0" smtClean="0"/>
              <a:t>:</a:t>
            </a:r>
            <a:endParaRPr lang="ru-RU" dirty="0"/>
          </a:p>
          <a:p>
            <a:pPr marL="742950" lvl="1" indent="-285750" algn="just">
              <a:buFont typeface="Wingdings" pitchFamily="2" charset="2"/>
              <a:buChar char="ü"/>
            </a:pPr>
            <a:r>
              <a:rPr lang="ru-RU" dirty="0" smtClean="0"/>
              <a:t>древесностружечные </a:t>
            </a:r>
            <a:r>
              <a:rPr lang="ru-RU" dirty="0"/>
              <a:t>плиты (ДСП), </a:t>
            </a:r>
            <a:endParaRPr lang="ru-RU" dirty="0" smtClean="0"/>
          </a:p>
          <a:p>
            <a:pPr marL="742950" lvl="1" indent="-285750" algn="just">
              <a:buFont typeface="Wingdings" pitchFamily="2" charset="2"/>
              <a:buChar char="ü"/>
            </a:pPr>
            <a:r>
              <a:rPr lang="ru-RU" dirty="0" err="1" smtClean="0"/>
              <a:t>арболит</a:t>
            </a:r>
            <a:r>
              <a:rPr lang="ru-RU" dirty="0"/>
              <a:t>, </a:t>
            </a:r>
            <a:endParaRPr lang="ru-RU" dirty="0" smtClean="0"/>
          </a:p>
          <a:p>
            <a:pPr marL="742950" lvl="1" indent="-285750" algn="just">
              <a:buFont typeface="Wingdings" pitchFamily="2" charset="2"/>
              <a:buChar char="ü"/>
            </a:pPr>
            <a:r>
              <a:rPr lang="ru-RU" dirty="0" smtClean="0"/>
              <a:t>фибролит</a:t>
            </a:r>
            <a:r>
              <a:rPr lang="ru-RU" dirty="0"/>
              <a:t>, </a:t>
            </a:r>
            <a:endParaRPr lang="ru-RU" dirty="0" smtClean="0"/>
          </a:p>
          <a:p>
            <a:pPr marL="742950" lvl="1" indent="-285750" algn="just">
              <a:buFont typeface="Wingdings" pitchFamily="2" charset="2"/>
              <a:buChar char="ü"/>
            </a:pPr>
            <a:r>
              <a:rPr lang="ru-RU" dirty="0" err="1" smtClean="0"/>
              <a:t>древесново-локнистые</a:t>
            </a:r>
            <a:r>
              <a:rPr lang="ru-RU" dirty="0" smtClean="0"/>
              <a:t> </a:t>
            </a:r>
            <a:r>
              <a:rPr lang="ru-RU" dirty="0"/>
              <a:t>плиты (ДВП), </a:t>
            </a:r>
            <a:endParaRPr lang="ru-RU" dirty="0" smtClean="0"/>
          </a:p>
          <a:p>
            <a:pPr marL="742950" lvl="1" indent="-285750" algn="just">
              <a:buFont typeface="Wingdings" pitchFamily="2" charset="2"/>
              <a:buChar char="ü"/>
            </a:pPr>
            <a:r>
              <a:rPr lang="ru-RU" dirty="0" smtClean="0"/>
              <a:t>картон</a:t>
            </a:r>
            <a:r>
              <a:rPr lang="ru-RU" dirty="0"/>
              <a:t>, </a:t>
            </a:r>
            <a:endParaRPr lang="ru-RU" dirty="0" smtClean="0"/>
          </a:p>
          <a:p>
            <a:pPr marL="742950" lvl="1" indent="-285750" algn="just">
              <a:buFont typeface="Wingdings" pitchFamily="2" charset="2"/>
              <a:buChar char="ü"/>
            </a:pPr>
            <a:r>
              <a:rPr lang="ru-RU" dirty="0" smtClean="0"/>
              <a:t>бумага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709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37" b="7464"/>
          <a:stretch/>
        </p:blipFill>
        <p:spPr bwMode="auto">
          <a:xfrm>
            <a:off x="1043608" y="1628800"/>
            <a:ext cx="3125575" cy="4385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95736" y="781245"/>
            <a:ext cx="5243038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Главные срезы ствола дерева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4427492" y="1772250"/>
            <a:ext cx="2737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Поперечный (торцевой)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429515" y="2492896"/>
            <a:ext cx="152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Радиальный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429515" y="4180438"/>
            <a:ext cx="2038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Тангенциальный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429515" y="3316342"/>
            <a:ext cx="2737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Поперечный (торцевой)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771800" y="1916832"/>
            <a:ext cx="1655692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773823" y="2677362"/>
            <a:ext cx="1655692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771800" y="3501008"/>
            <a:ext cx="1655692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773823" y="4365104"/>
            <a:ext cx="1655692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536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836712"/>
            <a:ext cx="3708836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dirty="0"/>
              <a:t>Строение</a:t>
            </a:r>
            <a:r>
              <a:rPr lang="ru-RU" dirty="0"/>
              <a:t> </a:t>
            </a:r>
            <a:r>
              <a:rPr lang="ru-RU" sz="2800" dirty="0"/>
              <a:t>древесины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725" y="1628800"/>
            <a:ext cx="3816687" cy="3790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96"/>
          <a:stretch/>
        </p:blipFill>
        <p:spPr bwMode="auto">
          <a:xfrm>
            <a:off x="755577" y="2262152"/>
            <a:ext cx="3613454" cy="2811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697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764704"/>
            <a:ext cx="3335337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dirty="0"/>
              <a:t>Пороки древесины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484784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Пороками называют недостатки древесины, появляющиеся во </a:t>
            </a:r>
            <a:r>
              <a:rPr lang="ru-RU" dirty="0" smtClean="0"/>
              <a:t>время </a:t>
            </a:r>
            <a:r>
              <a:rPr lang="ru-RU" dirty="0"/>
              <a:t>роста дерева и хранения пиломатериалов на складе. </a:t>
            </a: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2841454"/>
            <a:ext cx="287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Пороки формы ствола: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844725"/>
            <a:ext cx="2682057" cy="3151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49895" y="3231613"/>
            <a:ext cx="491824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а) – ненормативная </a:t>
            </a:r>
            <a:r>
              <a:rPr lang="ru-RU" dirty="0" err="1" smtClean="0"/>
              <a:t>сбежистость</a:t>
            </a:r>
            <a:r>
              <a:rPr lang="ru-RU" dirty="0" smtClean="0"/>
              <a:t> </a:t>
            </a:r>
            <a:r>
              <a:rPr lang="ru-RU" dirty="0"/>
              <a:t>– более чем 1 см на 1 </a:t>
            </a:r>
            <a:r>
              <a:rPr lang="ru-RU" dirty="0" smtClean="0"/>
              <a:t>м длины </a:t>
            </a:r>
            <a:r>
              <a:rPr lang="ru-RU" dirty="0"/>
              <a:t>ствола;</a:t>
            </a:r>
          </a:p>
          <a:p>
            <a:r>
              <a:rPr lang="ru-RU" dirty="0"/>
              <a:t>б) – </a:t>
            </a:r>
            <a:r>
              <a:rPr lang="ru-RU" dirty="0" err="1"/>
              <a:t>закомелистость</a:t>
            </a:r>
            <a:r>
              <a:rPr lang="ru-RU" dirty="0"/>
              <a:t> – резкое </a:t>
            </a:r>
            <a:r>
              <a:rPr lang="ru-RU" dirty="0" smtClean="0"/>
              <a:t>увеличение </a:t>
            </a:r>
            <a:r>
              <a:rPr lang="ru-RU" dirty="0"/>
              <a:t>диаметра нижней </a:t>
            </a:r>
            <a:r>
              <a:rPr lang="ru-RU" dirty="0" smtClean="0"/>
              <a:t>части ствола </a:t>
            </a:r>
            <a:r>
              <a:rPr lang="ru-RU" dirty="0"/>
              <a:t>(</a:t>
            </a:r>
            <a:r>
              <a:rPr lang="ru-RU" dirty="0" err="1"/>
              <a:t>комеля</a:t>
            </a:r>
            <a:r>
              <a:rPr lang="ru-RU" dirty="0"/>
              <a:t>), </a:t>
            </a:r>
            <a:r>
              <a:rPr lang="ru-RU" dirty="0" err="1"/>
              <a:t>закомелистость</a:t>
            </a:r>
            <a:r>
              <a:rPr lang="ru-RU" dirty="0"/>
              <a:t> </a:t>
            </a:r>
            <a:r>
              <a:rPr lang="ru-RU" dirty="0" smtClean="0"/>
              <a:t>бывает </a:t>
            </a:r>
            <a:r>
              <a:rPr lang="ru-RU" dirty="0"/>
              <a:t>ребристая и круглая, это </a:t>
            </a:r>
            <a:r>
              <a:rPr lang="ru-RU" dirty="0" smtClean="0"/>
              <a:t>значительно </a:t>
            </a:r>
            <a:r>
              <a:rPr lang="ru-RU" dirty="0"/>
              <a:t>увеличивает количество </a:t>
            </a:r>
            <a:r>
              <a:rPr lang="ru-RU" dirty="0" smtClean="0"/>
              <a:t>отходов</a:t>
            </a:r>
            <a:r>
              <a:rPr lang="ru-RU" dirty="0"/>
              <a:t>;</a:t>
            </a:r>
          </a:p>
          <a:p>
            <a:r>
              <a:rPr lang="ru-RU" dirty="0"/>
              <a:t>г</a:t>
            </a:r>
            <a:r>
              <a:rPr lang="ru-RU" dirty="0" smtClean="0"/>
              <a:t>, д</a:t>
            </a:r>
            <a:r>
              <a:rPr lang="ru-RU" dirty="0"/>
              <a:t>) - кривизна ствола – </a:t>
            </a:r>
            <a:r>
              <a:rPr lang="ru-RU" dirty="0" smtClean="0"/>
              <a:t>искривление </a:t>
            </a:r>
            <a:r>
              <a:rPr lang="ru-RU" dirty="0"/>
              <a:t>в одном или </a:t>
            </a:r>
            <a:r>
              <a:rPr lang="ru-RU"/>
              <a:t>нескольких </a:t>
            </a:r>
            <a:r>
              <a:rPr lang="ru-RU" smtClean="0"/>
              <a:t>местах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888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764704"/>
            <a:ext cx="3335337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dirty="0"/>
              <a:t>Пороки древесины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72321" y="1484783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Пороки строения древесины </a:t>
            </a:r>
            <a:r>
              <a:rPr lang="ru-RU" dirty="0"/>
              <a:t>– отклонения от нормального </a:t>
            </a:r>
            <a:r>
              <a:rPr lang="ru-RU" dirty="0" smtClean="0"/>
              <a:t>расположения </a:t>
            </a:r>
            <a:r>
              <a:rPr lang="ru-RU" dirty="0"/>
              <a:t>волокон в стволе дерева: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72319" y="2132360"/>
            <a:ext cx="744409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наклон </a:t>
            </a:r>
            <a:r>
              <a:rPr lang="ru-RU" dirty="0"/>
              <a:t>волокон (косослой) – </a:t>
            </a:r>
            <a:r>
              <a:rPr lang="ru-RU" dirty="0" err="1"/>
              <a:t>непараллельность</a:t>
            </a:r>
            <a:r>
              <a:rPr lang="ru-RU" dirty="0"/>
              <a:t> древесины </a:t>
            </a:r>
            <a:r>
              <a:rPr lang="ru-RU" dirty="0" smtClean="0"/>
              <a:t>продольной </a:t>
            </a:r>
            <a:r>
              <a:rPr lang="ru-RU" dirty="0"/>
              <a:t>оси пиломатериала;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свилеватость </a:t>
            </a:r>
            <a:r>
              <a:rPr lang="ru-RU" dirty="0"/>
              <a:t>– волокна древесины расположены в виде волн </a:t>
            </a:r>
            <a:r>
              <a:rPr lang="ru-RU" dirty="0" smtClean="0"/>
              <a:t>и завитков</a:t>
            </a:r>
            <a:r>
              <a:rPr lang="ru-RU" dirty="0"/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err="1" smtClean="0"/>
              <a:t>крень</a:t>
            </a:r>
            <a:r>
              <a:rPr lang="ru-RU" dirty="0" smtClean="0"/>
              <a:t> </a:t>
            </a:r>
            <a:r>
              <a:rPr lang="ru-RU" dirty="0"/>
              <a:t>– годовые кольца имеют разную толщину и плотность </a:t>
            </a:r>
            <a:r>
              <a:rPr lang="ru-RU" dirty="0" smtClean="0"/>
              <a:t>по разные </a:t>
            </a:r>
            <a:r>
              <a:rPr lang="ru-RU" dirty="0"/>
              <a:t>стороны от сердцевины;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0" t="37329" r="29451" b="34536"/>
          <a:stretch/>
        </p:blipFill>
        <p:spPr bwMode="auto">
          <a:xfrm>
            <a:off x="1021839" y="4108615"/>
            <a:ext cx="6979274" cy="2126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368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483</TotalTime>
  <Words>1681</Words>
  <Application>Microsoft Office PowerPoint</Application>
  <PresentationFormat>Экран (4:3)</PresentationFormat>
  <Paragraphs>218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Волна</vt:lpstr>
      <vt:lpstr>Древесина  и материалы из нее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Древесина  и материалы из нее</dc:title>
  <dc:creator>User</dc:creator>
  <cp:lastModifiedBy>123</cp:lastModifiedBy>
  <cp:revision>45</cp:revision>
  <cp:lastPrinted>2016-10-10T05:17:45Z</cp:lastPrinted>
  <dcterms:created xsi:type="dcterms:W3CDTF">2016-10-04T14:26:45Z</dcterms:created>
  <dcterms:modified xsi:type="dcterms:W3CDTF">2023-11-03T06:44:51Z</dcterms:modified>
</cp:coreProperties>
</file>