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9" r:id="rId3"/>
    <p:sldId id="274" r:id="rId4"/>
    <p:sldId id="275" r:id="rId5"/>
    <p:sldId id="276" r:id="rId6"/>
    <p:sldId id="277" r:id="rId7"/>
    <p:sldId id="278" r:id="rId8"/>
    <p:sldId id="280" r:id="rId9"/>
    <p:sldId id="281" r:id="rId10"/>
    <p:sldId id="282" r:id="rId11"/>
    <p:sldId id="283" r:id="rId12"/>
    <p:sldId id="284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71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52"/>
            <a:ext cx="7772400" cy="1470025"/>
          </a:xfrm>
        </p:spPr>
        <p:txBody>
          <a:bodyPr/>
          <a:lstStyle/>
          <a:p>
            <a:r>
              <a:rPr lang="ru-RU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Занимательная математика</a:t>
            </a: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428736"/>
            <a:ext cx="7000924" cy="3286148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Алгебра и начала математического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анализа</a:t>
            </a: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357694"/>
            <a:ext cx="50006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Урок на тему:</a:t>
            </a:r>
          </a:p>
          <a:p>
            <a:pPr algn="ctr"/>
            <a:r>
              <a:rPr lang="ru-RU" sz="24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первообразная.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29256" y="4429132"/>
            <a:ext cx="2480571" cy="857256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071546"/>
            <a:ext cx="90011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Найти первообразные следующих функций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а)		б)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а)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Первообразной для      служит   , тогда первообразная исходной функции </a:t>
            </a:r>
          </a:p>
          <a:p>
            <a:r>
              <a:rPr lang="ru-RU" sz="2000" smtClean="0"/>
              <a:t>	</a:t>
            </a:r>
          </a:p>
          <a:p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б)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Слегка упростим выражение в степени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Первообразной экспоненциальной функции является сама экспоненциальная функция. Первообразной исходной функции будет</a:t>
            </a:r>
          </a:p>
          <a:p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571612"/>
            <a:ext cx="1440190" cy="285752"/>
          </a:xfrm>
          <a:prstGeom prst="rect">
            <a:avLst/>
          </a:prstGeom>
          <a:noFill/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357298"/>
            <a:ext cx="1128721" cy="500066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357430"/>
            <a:ext cx="217172" cy="285752"/>
          </a:xfrm>
          <a:prstGeom prst="rect">
            <a:avLst/>
          </a:prstGeom>
          <a:noFill/>
        </p:spPr>
      </p:pic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214554"/>
            <a:ext cx="197943" cy="500066"/>
          </a:xfrm>
          <a:prstGeom prst="rect">
            <a:avLst/>
          </a:prstGeom>
          <a:noFill/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000372"/>
            <a:ext cx="4004993" cy="642942"/>
          </a:xfrm>
          <a:prstGeom prst="rect">
            <a:avLst/>
          </a:prstGeom>
          <a:noFill/>
        </p:spPr>
      </p:pic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214818"/>
            <a:ext cx="1500198" cy="503798"/>
          </a:xfrm>
          <a:prstGeom prst="rect">
            <a:avLst/>
          </a:prstGeom>
          <a:noFill/>
        </p:spPr>
      </p:pic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572140"/>
            <a:ext cx="2742549" cy="928694"/>
          </a:xfrm>
          <a:prstGeom prst="rect">
            <a:avLst/>
          </a:prstGeom>
          <a:noFill/>
        </p:spPr>
      </p:pic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071546"/>
            <a:ext cx="90011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Теорема.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Если у=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- первообразная для функции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), на промежутке Х, то у функции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бесконечно много первообразных, и все они имеют вид у=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)+С.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То есть во всех примерах, что мы рассматривали выше, требовалось найти множество всех первообразных, то везде следовало бы прибавить константу С.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Для функции  		 все первообразные имеют вид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Для функции  			все первообразные имеют вид</a:t>
            </a:r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286124"/>
            <a:ext cx="1143008" cy="291584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643314"/>
            <a:ext cx="2003370" cy="714380"/>
          </a:xfrm>
          <a:prstGeom prst="rect">
            <a:avLst/>
          </a:prstGeo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8953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500570"/>
            <a:ext cx="1800238" cy="357190"/>
          </a:xfrm>
          <a:prstGeom prst="rect">
            <a:avLst/>
          </a:prstGeom>
          <a:noFill/>
        </p:spPr>
      </p:pic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6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5000636"/>
            <a:ext cx="3178991" cy="857256"/>
          </a:xfrm>
          <a:prstGeom prst="rect">
            <a:avLst/>
          </a:prstGeom>
          <a:noFill/>
        </p:spPr>
      </p:pic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928670"/>
            <a:ext cx="90011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По заданному закону изменения скорости тела от времени 		найти закон движения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), если в начальный момент времени тело имело координату равную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1,75.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Так как 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’(</a:t>
            </a:r>
            <a:r>
              <a:rPr lang="en-US" sz="2000" b="1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000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нам надо найти первообразную для заданной скорости </a:t>
            </a: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В этой задаче нам дано дополнительное (начальное) условие, начальный момент времени значит что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=0</a:t>
            </a: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Тогда закон движения описывается формулой:</a:t>
            </a:r>
            <a:endParaRPr lang="ru-RU" sz="2000" b="1" dirty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1285860"/>
            <a:ext cx="1371610" cy="285752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500306"/>
            <a:ext cx="4368831" cy="571504"/>
          </a:xfrm>
          <a:prstGeom prst="rect">
            <a:avLst/>
          </a:prstGeo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714752"/>
            <a:ext cx="2857520" cy="589855"/>
          </a:xfrm>
          <a:prstGeom prst="rect">
            <a:avLst/>
          </a:prstGeom>
          <a:noFill/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286256"/>
            <a:ext cx="1489085" cy="500066"/>
          </a:xfrm>
          <a:prstGeom prst="rect">
            <a:avLst/>
          </a:prstGeom>
          <a:noFill/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786322"/>
            <a:ext cx="1066807" cy="500066"/>
          </a:xfrm>
          <a:prstGeom prst="rect">
            <a:avLst/>
          </a:prstGeom>
          <a:noFill/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5286388"/>
            <a:ext cx="571504" cy="303991"/>
          </a:xfrm>
          <a:prstGeom prst="rect">
            <a:avLst/>
          </a:prstGeom>
          <a:noFill/>
        </p:spPr>
      </p:pic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0" y="1743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9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6000768"/>
            <a:ext cx="2000189" cy="642918"/>
          </a:xfrm>
          <a:prstGeom prst="rect">
            <a:avLst/>
          </a:prstGeom>
          <a:noFill/>
        </p:spPr>
      </p:pic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 sz="4800"/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1500174"/>
            <a:ext cx="785818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Задачи для самостоятельного решения.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1. Найти первообразные функций: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а) 		б) 		в) </a:t>
            </a: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2. Найти первообразные следующих функций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а)  		б) 		в) 		г)</a:t>
            </a: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0" y="26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15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1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3" name="Rectangle 2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5"/>
          <p:cNvSpPr>
            <a:spLocks noChangeArrowheads="1"/>
          </p:cNvSpPr>
          <p:nvPr/>
        </p:nvSpPr>
        <p:spPr bwMode="auto">
          <a:xfrm>
            <a:off x="0" y="371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7" name="Rectangle 10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0" name="Rectangle 13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5" name="Rectangle 18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8" name="Rectangle 21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333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0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4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96" name="Rectangle 1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99" name="Rectangle 19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2" name="Rectangle 22"/>
          <p:cNvSpPr>
            <a:spLocks noChangeArrowheads="1"/>
          </p:cNvSpPr>
          <p:nvPr/>
        </p:nvSpPr>
        <p:spPr bwMode="auto">
          <a:xfrm>
            <a:off x="0" y="333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3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5" name="Rectangle 25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6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8" name="Rectangle 28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2" name="Rectangle 7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11" name="Rectangle 10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3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8" name="Rectangle 15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8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95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4" name="Rectangle 9"/>
          <p:cNvSpPr>
            <a:spLocks noChangeArrowheads="1"/>
          </p:cNvSpPr>
          <p:nvPr/>
        </p:nvSpPr>
        <p:spPr bwMode="auto">
          <a:xfrm>
            <a:off x="0" y="1000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7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2" name="Rectangle 12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76" name="Rectangle 3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1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5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2" name="Rectangle 13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0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5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8" name="Rectangle 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9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71" name="Rectangle 5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74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5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143116"/>
            <a:ext cx="1171575" cy="238125"/>
          </a:xfrm>
          <a:prstGeom prst="rect">
            <a:avLst/>
          </a:prstGeom>
          <a:noFill/>
        </p:spPr>
      </p:pic>
      <p:sp>
        <p:nvSpPr>
          <p:cNvPr id="10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2071678"/>
            <a:ext cx="1000125" cy="438150"/>
          </a:xfrm>
          <a:prstGeom prst="rect">
            <a:avLst/>
          </a:prstGeom>
          <a:noFill/>
        </p:spPr>
      </p:pic>
      <p:sp>
        <p:nvSpPr>
          <p:cNvPr id="107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7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2143116"/>
            <a:ext cx="1524000" cy="247650"/>
          </a:xfrm>
          <a:prstGeom prst="rect">
            <a:avLst/>
          </a:prstGeom>
          <a:noFill/>
        </p:spPr>
      </p:pic>
      <p:sp>
        <p:nvSpPr>
          <p:cNvPr id="1078" name="Rectangle 7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7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0" name="Picture 8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66" y="2928934"/>
            <a:ext cx="962025" cy="428625"/>
          </a:xfrm>
          <a:prstGeom prst="rect">
            <a:avLst/>
          </a:prstGeom>
          <a:noFill/>
        </p:spPr>
      </p:pic>
      <p:sp>
        <p:nvSpPr>
          <p:cNvPr id="108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2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000372"/>
            <a:ext cx="942975" cy="238125"/>
          </a:xfrm>
          <a:prstGeom prst="rect">
            <a:avLst/>
          </a:prstGeom>
          <a:noFill/>
        </p:spPr>
      </p:pic>
      <p:sp>
        <p:nvSpPr>
          <p:cNvPr id="108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4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000372"/>
            <a:ext cx="1066800" cy="238125"/>
          </a:xfrm>
          <a:prstGeom prst="rect">
            <a:avLst/>
          </a:prstGeom>
          <a:noFill/>
        </p:spPr>
      </p:pic>
      <p:sp>
        <p:nvSpPr>
          <p:cNvPr id="108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86" name="Picture 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2857496"/>
            <a:ext cx="752475" cy="333375"/>
          </a:xfrm>
          <a:prstGeom prst="rect">
            <a:avLst/>
          </a:prstGeom>
          <a:noFill/>
        </p:spPr>
      </p:pic>
      <p:sp>
        <p:nvSpPr>
          <p:cNvPr id="108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1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Операция обратная дифференцированию называется –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интегрированием.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Нахождение функции по заданной производной – интегрирование. Сама функция будет называться </a:t>
            </a:r>
            <a:r>
              <a:rPr lang="ru-RU" sz="20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первообразной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, то есть образ, то из чего была получена производная функции.</a:t>
            </a: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7" name="Rectangle 1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4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0" y="1214422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Первообразную принято записывать большой буквой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Определение.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Функцию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называется первообразной функции у=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на промежутке Х, если для любого хϵХ выполняется равенство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’(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).</a:t>
            </a:r>
            <a:r>
              <a:rPr lang="ru-RU" smtClean="0"/>
              <a:t>	</a:t>
            </a:r>
            <a:endParaRPr lang="ru-RU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1643050"/>
            <a:ext cx="1877391" cy="642942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714752"/>
            <a:ext cx="2700356" cy="64294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780048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85860"/>
            <a:ext cx="90011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	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ru-RU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Правило1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Первообразная суммы равна сумме первообразных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500570"/>
            <a:ext cx="4989230" cy="642942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Найти первообразную для функции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Первообразная суммы равна сумме первообразных, тогда нам просто надо найти первообразную для каждой из представленных функций.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Тогда первообразной исходной функции будет</a:t>
            </a:r>
            <a:r>
              <a:rPr lang="ru-RU" sz="2000" i="1" smtClean="0">
                <a:latin typeface="Arial" pitchFamily="34" charset="0"/>
                <a:cs typeface="Arial" pitchFamily="34" charset="0"/>
              </a:rPr>
              <a:t>:</a:t>
            </a:r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2705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4787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643050"/>
            <a:ext cx="2177430" cy="428628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143248"/>
            <a:ext cx="4220557" cy="500066"/>
          </a:xfrm>
          <a:prstGeom prst="rect">
            <a:avLst/>
          </a:prstGeom>
          <a:noFill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32" y="3786190"/>
            <a:ext cx="4780631" cy="500066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714884"/>
            <a:ext cx="2500330" cy="512363"/>
          </a:xfrm>
          <a:prstGeom prst="rect">
            <a:avLst/>
          </a:prstGeom>
          <a:noFill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357826"/>
            <a:ext cx="6858048" cy="468446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214422"/>
            <a:ext cx="90011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Правило2.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Если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– первообразная для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), то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– первообразная для функции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k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·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(Коэффициент можем спокойно выносить за функцию)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Найти первообразные функций: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а) 		б) 		в)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</a:p>
          <a:p>
            <a:pPr algn="just"/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а)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Первообразной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sin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служит минус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тогда первообразная исходной функции примет вид: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б)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Первообразной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служит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sin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тогда первообразная исходной функции примет вид: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в)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Первообразной для    служит   ; Первообразной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служит   ; Первообразной для 1 служит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 Тогда первообразная исходной функции примет вид:</a:t>
            </a:r>
          </a:p>
          <a:p>
            <a:pPr algn="just"/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800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2038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227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3209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500306"/>
            <a:ext cx="1414472" cy="357190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2428868"/>
            <a:ext cx="1355735" cy="500066"/>
          </a:xfrm>
          <a:prstGeom prst="rect">
            <a:avLst/>
          </a:prstGeom>
          <a:noFill/>
        </p:spPr>
      </p:pic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2500306"/>
            <a:ext cx="2014552" cy="357190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714752"/>
            <a:ext cx="1785950" cy="384903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286256"/>
            <a:ext cx="1700224" cy="642942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929198"/>
            <a:ext cx="217172" cy="285752"/>
          </a:xfrm>
          <a:prstGeom prst="rect">
            <a:avLst/>
          </a:prstGeom>
          <a:noFill/>
        </p:spPr>
      </p:pic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786322"/>
            <a:ext cx="214314" cy="541425"/>
          </a:xfrm>
          <a:prstGeom prst="rect">
            <a:avLst/>
          </a:prstGeom>
          <a:noFill/>
        </p:spPr>
      </p:pic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5" name="Picture 1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43966" y="4786322"/>
            <a:ext cx="226220" cy="571504"/>
          </a:xfrm>
          <a:prstGeom prst="rect">
            <a:avLst/>
          </a:prstGeom>
          <a:noFill/>
        </p:spPr>
      </p:pic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7" name="Picture 2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5643578"/>
            <a:ext cx="5533468" cy="785818"/>
          </a:xfrm>
          <a:prstGeom prst="rect">
            <a:avLst/>
          </a:prstGeom>
          <a:noFill/>
        </p:spPr>
      </p:pic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071546"/>
            <a:ext cx="90011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smtClean="0"/>
              <a:t>	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Правило3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Если у=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- первообразная для функции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), то первообразная для функции 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kx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+</a:t>
            </a:r>
            <a:r>
              <a:rPr lang="en-US" sz="2000" b="1" smtClean="0">
                <a:latin typeface="Arial" pitchFamily="34" charset="0"/>
                <a:cs typeface="Arial" pitchFamily="34" charset="0"/>
              </a:rPr>
              <a:t>m</a:t>
            </a:r>
            <a:r>
              <a:rPr lang="ru-RU" sz="2000" b="1" smtClean="0">
                <a:latin typeface="Arial" pitchFamily="34" charset="0"/>
                <a:cs typeface="Arial" pitchFamily="34" charset="0"/>
              </a:rPr>
              <a:t>) служит функция</a:t>
            </a: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Найти первообразные следующих функций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а)			б)		</a:t>
            </a: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</a:p>
          <a:p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а)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Первообразной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служит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sin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тогда первообразная для функции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y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(7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будет функция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б)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Первообразной для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sin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 служит минус 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cos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), тогда первообразная для функции  		будет функция</a:t>
            </a:r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714488"/>
            <a:ext cx="2071702" cy="642942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643182"/>
            <a:ext cx="1400185" cy="35719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2643182"/>
            <a:ext cx="1059664" cy="500066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3857628"/>
            <a:ext cx="2522072" cy="571504"/>
          </a:xfrm>
          <a:prstGeom prst="rect">
            <a:avLst/>
          </a:prstGeom>
          <a:noFill/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786322"/>
            <a:ext cx="866775" cy="400050"/>
          </a:xfrm>
          <a:prstGeom prst="rect">
            <a:avLst/>
          </a:prstGeom>
          <a:noFill/>
        </p:spPr>
      </p:pic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5429264"/>
            <a:ext cx="3316764" cy="928694"/>
          </a:xfrm>
          <a:prstGeom prst="rect">
            <a:avLst/>
          </a:prstGeom>
          <a:noFill/>
        </p:spPr>
      </p:pic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1057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Первообразная.</a:t>
            </a:r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0" y="1071546"/>
            <a:ext cx="900115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mtClean="0"/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Пример.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 Найти первообразные следующих функций</a:t>
            </a: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а)		б)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r>
              <a:rPr lang="ru-RU" sz="200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Решение.</a:t>
            </a:r>
          </a:p>
          <a:p>
            <a:pPr algn="just"/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а)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Первообразной для      служит   , тогда первообразная исходной функции </a:t>
            </a:r>
          </a:p>
          <a:p>
            <a:r>
              <a:rPr lang="ru-RU" sz="2000" smtClean="0"/>
              <a:t>	</a:t>
            </a:r>
          </a:p>
          <a:p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sz="2000" b="1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2000" b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б)</a:t>
            </a:r>
            <a:r>
              <a:rPr lang="ru-RU" sz="2000" smtClean="0"/>
              <a:t> </a:t>
            </a:r>
            <a:r>
              <a:rPr lang="ru-RU" sz="2000" smtClean="0">
                <a:latin typeface="Arial" pitchFamily="34" charset="0"/>
                <a:cs typeface="Arial" pitchFamily="34" charset="0"/>
              </a:rPr>
              <a:t>Слегка упростим выражение в степени</a:t>
            </a: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endParaRPr lang="ru-RU" sz="200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000" smtClean="0">
                <a:latin typeface="Arial" pitchFamily="34" charset="0"/>
                <a:cs typeface="Arial" pitchFamily="34" charset="0"/>
              </a:rPr>
              <a:t>	Первообразной экспоненциальной функции является сама экспоненциальная функция. Первообразной исходной функции будет</a:t>
            </a:r>
          </a:p>
          <a:p>
            <a:endParaRPr lang="ru-RU" sz="2000" b="1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73" name="Rectangle 17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4" name="Rectangle 18"/>
          <p:cNvSpPr>
            <a:spLocks noChangeArrowheads="1"/>
          </p:cNvSpPr>
          <p:nvPr/>
        </p:nvSpPr>
        <p:spPr bwMode="auto">
          <a:xfrm>
            <a:off x="0" y="933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1171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1123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704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895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1571612"/>
            <a:ext cx="1440190" cy="285752"/>
          </a:xfrm>
          <a:prstGeom prst="rect">
            <a:avLst/>
          </a:prstGeom>
          <a:noFill/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357298"/>
            <a:ext cx="1128721" cy="500066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357430"/>
            <a:ext cx="217172" cy="285752"/>
          </a:xfrm>
          <a:prstGeom prst="rect">
            <a:avLst/>
          </a:prstGeom>
          <a:noFill/>
        </p:spPr>
      </p:pic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2214554"/>
            <a:ext cx="197943" cy="500066"/>
          </a:xfrm>
          <a:prstGeom prst="rect">
            <a:avLst/>
          </a:prstGeom>
          <a:noFill/>
        </p:spPr>
      </p:pic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3000372"/>
            <a:ext cx="4004993" cy="642942"/>
          </a:xfrm>
          <a:prstGeom prst="rect">
            <a:avLst/>
          </a:prstGeom>
          <a:noFill/>
        </p:spPr>
      </p:pic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" name="Picture 1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214818"/>
            <a:ext cx="1500198" cy="503798"/>
          </a:xfrm>
          <a:prstGeom prst="rect">
            <a:avLst/>
          </a:prstGeom>
          <a:noFill/>
        </p:spPr>
      </p:pic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0" y="885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" name="Picture 1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5572140"/>
            <a:ext cx="2742549" cy="928694"/>
          </a:xfrm>
          <a:prstGeom prst="rect">
            <a:avLst/>
          </a:prstGeom>
          <a:noFill/>
        </p:spPr>
      </p:pic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84</Words>
  <Application>Microsoft Office PowerPoint</Application>
  <PresentationFormat>Экран (4:3)</PresentationFormat>
  <Paragraphs>143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Занимательная математика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  <vt:lpstr>Первообразная.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Масевнина</cp:lastModifiedBy>
  <cp:revision>202</cp:revision>
  <dcterms:created xsi:type="dcterms:W3CDTF">2014-11-11T08:01:01Z</dcterms:created>
  <dcterms:modified xsi:type="dcterms:W3CDTF">2022-02-18T09:41:53Z</dcterms:modified>
</cp:coreProperties>
</file>