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99" d="100"/>
          <a:sy n="99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B82E6-9087-4F4A-92F2-7C24588E517E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4389-94C7-49B2-9D03-C6E34C52E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9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90-9D65-4775-A7F2-2B27298DA5EC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F313-5060-4DF1-9771-0F23BF6805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8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0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3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6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7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2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6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9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3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C99AC-8673-4530-92AE-9240EAE72505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404B-C509-4976-871B-BB2E6F3F3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340768"/>
            <a:ext cx="7772400" cy="245070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Определенный интеграл </a:t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и </a:t>
            </a:r>
            <a:b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его свойства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749082" y="404664"/>
            <a:ext cx="1126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ОТВЕТЫ: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2" cstate="print"/>
          <a:srcRect l="15129" t="53766" r="17688" b="33437"/>
          <a:stretch>
            <a:fillRect/>
          </a:stretch>
        </p:blipFill>
        <p:spPr bwMode="auto">
          <a:xfrm>
            <a:off x="1187624" y="5445224"/>
            <a:ext cx="65527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 cstate="print"/>
          <a:srcRect l="33020" t="36219" r="64027" b="50984"/>
          <a:stretch>
            <a:fillRect/>
          </a:stretch>
        </p:blipFill>
        <p:spPr bwMode="auto">
          <a:xfrm>
            <a:off x="4644008" y="5373216"/>
            <a:ext cx="2880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5674" y="1029605"/>
                <a:ext cx="8594838" cy="76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5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ru-RU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ru-RU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nary>
                      <m:nary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𝑥𝑑𝑥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−8</m:t>
                    </m:r>
                    <m:nary>
                      <m:nary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nary>
                    <m:r>
                      <a:rPr lang="en-US" sz="28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−8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)=26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74" y="1029605"/>
                <a:ext cx="8594838" cy="769313"/>
              </a:xfrm>
              <a:prstGeom prst="rect">
                <a:avLst/>
              </a:prstGeom>
              <a:blipFill rotWithShape="1">
                <a:blip r:embed="rId4"/>
                <a:stretch>
                  <a:fillRect l="-1418" b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8172400" y="1217671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74632" y="89644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46640" y="1721727"/>
            <a:ext cx="32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03648" y="2544268"/>
                <a:ext cx="5152501" cy="9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ru-RU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ru-RU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ru-RU" sz="2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𝑑𝑥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−0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544268"/>
                <a:ext cx="5152501" cy="931537"/>
              </a:xfrm>
              <a:prstGeom prst="rect">
                <a:avLst/>
              </a:prstGeom>
              <a:blipFill rotWithShape="1">
                <a:blip r:embed="rId5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3770554" y="2841879"/>
            <a:ext cx="0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60526" y="2544268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3552" name="TextBox 23551"/>
          <p:cNvSpPr txBox="1"/>
          <p:nvPr/>
        </p:nvSpPr>
        <p:spPr>
          <a:xfrm>
            <a:off x="3619711" y="32029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3" name="TextBox 23552"/>
              <p:cNvSpPr txBox="1"/>
              <p:nvPr/>
            </p:nvSpPr>
            <p:spPr>
              <a:xfrm>
                <a:off x="683568" y="4231516"/>
                <a:ext cx="439413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553" name="TextBox 235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31516"/>
                <a:ext cx="4394131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561" name="Прямая соединительная линия 23560"/>
          <p:cNvCxnSpPr/>
          <p:nvPr/>
        </p:nvCxnSpPr>
        <p:spPr>
          <a:xfrm>
            <a:off x="2267744" y="4242417"/>
            <a:ext cx="0" cy="734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62" name="TextBox 23561"/>
          <p:cNvSpPr txBox="1"/>
          <p:nvPr/>
        </p:nvSpPr>
        <p:spPr>
          <a:xfrm>
            <a:off x="2205672" y="4080018"/>
            <a:ext cx="86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23563" name="TextBox 23562"/>
          <p:cNvSpPr txBox="1"/>
          <p:nvPr/>
        </p:nvSpPr>
        <p:spPr>
          <a:xfrm>
            <a:off x="2205672" y="4761148"/>
            <a:ext cx="67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23568" name="TextBox 23567"/>
          <p:cNvSpPr txBox="1"/>
          <p:nvPr/>
        </p:nvSpPr>
        <p:spPr>
          <a:xfrm>
            <a:off x="52277" y="120427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</a:t>
            </a:r>
            <a:endParaRPr lang="ru-RU" sz="2800" dirty="0"/>
          </a:p>
        </p:txBody>
      </p:sp>
      <p:sp>
        <p:nvSpPr>
          <p:cNvPr id="23569" name="TextBox 23568"/>
          <p:cNvSpPr txBox="1"/>
          <p:nvPr/>
        </p:nvSpPr>
        <p:spPr>
          <a:xfrm>
            <a:off x="210550" y="28661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</a:t>
            </a:r>
            <a:endParaRPr lang="ru-RU" sz="2800" dirty="0"/>
          </a:p>
        </p:txBody>
      </p:sp>
      <p:sp>
        <p:nvSpPr>
          <p:cNvPr id="23570" name="TextBox 23569"/>
          <p:cNvSpPr txBox="1"/>
          <p:nvPr/>
        </p:nvSpPr>
        <p:spPr>
          <a:xfrm>
            <a:off x="251520" y="449953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7.</a:t>
            </a:r>
            <a:endParaRPr lang="ru-RU" sz="2800" dirty="0"/>
          </a:p>
        </p:txBody>
      </p:sp>
      <p:sp>
        <p:nvSpPr>
          <p:cNvPr id="23571" name="TextBox 23570"/>
          <p:cNvSpPr txBox="1"/>
          <p:nvPr/>
        </p:nvSpPr>
        <p:spPr>
          <a:xfrm>
            <a:off x="218912" y="5579658"/>
            <a:ext cx="104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8.</a:t>
            </a:r>
            <a:endParaRPr lang="ru-RU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27188" r="49433" b="9813"/>
          <a:stretch>
            <a:fillRect/>
          </a:stretch>
        </p:blipFill>
        <p:spPr bwMode="auto">
          <a:xfrm>
            <a:off x="1043608" y="1124744"/>
            <a:ext cx="3312368" cy="49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039" y="194737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ПРИМЕРЫ: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03824" y="188640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ПРОВЕРЬ 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ОТВЕТЫ</a:t>
            </a:r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: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22848" y="2132856"/>
                <a:ext cx="1159506" cy="739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48" y="2132856"/>
                <a:ext cx="1159506" cy="7398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97996" y="1412776"/>
            <a:ext cx="77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9.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45495" y="234888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10.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5495" y="3421717"/>
            <a:ext cx="93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11.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56056" y="48507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12.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6270" y="1412776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64228" y="3264094"/>
                <a:ext cx="378758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8" y="3264094"/>
                <a:ext cx="378758" cy="5647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364228" y="4714108"/>
                <a:ext cx="378758" cy="564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8" y="4714108"/>
                <a:ext cx="378758" cy="5647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686" y="764704"/>
            <a:ext cx="31894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905"/>
                <a:solidFill>
                  <a:srgbClr val="7030A0"/>
                </a:solidFill>
              </a:rPr>
              <a:t>ОПРЕДЕЛЕННЫЙ ИНТЕГРАЛ</a:t>
            </a:r>
            <a:endParaRPr lang="ru-RU" sz="2000" cap="none" spc="0" dirty="0">
              <a:ln w="1905"/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06" y="1772816"/>
            <a:ext cx="578974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Если  </a:t>
            </a:r>
            <a:r>
              <a:rPr lang="en-US" sz="2000" dirty="0" smtClean="0"/>
              <a:t>F(x)</a:t>
            </a:r>
            <a:r>
              <a:rPr lang="ru-RU" sz="2000" dirty="0" smtClean="0"/>
              <a:t> + С  </a:t>
            </a:r>
            <a:r>
              <a:rPr lang="en-US" sz="2000" dirty="0" smtClean="0"/>
              <a:t>-</a:t>
            </a:r>
            <a:r>
              <a:rPr lang="ru-RU" sz="2000" dirty="0" smtClean="0"/>
              <a:t>первообразная функция для  </a:t>
            </a:r>
            <a:r>
              <a:rPr lang="en-US" sz="2000" dirty="0" smtClean="0"/>
              <a:t>f(x)</a:t>
            </a:r>
            <a:r>
              <a:rPr lang="ru-RU" sz="2000" dirty="0" smtClean="0"/>
              <a:t>, то  приращение </a:t>
            </a:r>
            <a:r>
              <a:rPr lang="en-US" sz="2000" dirty="0" smtClean="0"/>
              <a:t>F(b)</a:t>
            </a:r>
            <a:r>
              <a:rPr lang="ru-RU" sz="2000" dirty="0" smtClean="0"/>
              <a:t> </a:t>
            </a:r>
            <a:r>
              <a:rPr lang="en-US" sz="2000" dirty="0" smtClean="0"/>
              <a:t>-F(a)</a:t>
            </a:r>
            <a:r>
              <a:rPr lang="ru-RU" sz="2000" dirty="0" smtClean="0"/>
              <a:t>  первообразных функций при изменении аргумента </a:t>
            </a:r>
            <a:r>
              <a:rPr lang="en-US" sz="2000" dirty="0"/>
              <a:t>x</a:t>
            </a:r>
            <a:r>
              <a:rPr lang="ru-RU" sz="2000" dirty="0" smtClean="0"/>
              <a:t> от х = </a:t>
            </a:r>
            <a:r>
              <a:rPr lang="en-US" sz="2000" dirty="0" smtClean="0"/>
              <a:t>a</a:t>
            </a:r>
            <a:r>
              <a:rPr lang="ru-RU" sz="2000" dirty="0" smtClean="0"/>
              <a:t> до </a:t>
            </a:r>
            <a:r>
              <a:rPr lang="en-US" sz="2000" dirty="0" smtClean="0"/>
              <a:t>x=b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/>
              <a:t>называется определенным интегралом</a:t>
            </a:r>
            <a:endParaRPr lang="ru-RU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62665"/>
            <a:ext cx="2016223" cy="176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449" t="32281" r="33758" b="38188"/>
          <a:stretch>
            <a:fillRect/>
          </a:stretch>
        </p:blipFill>
        <p:spPr bwMode="auto">
          <a:xfrm>
            <a:off x="1403648" y="4149080"/>
            <a:ext cx="1489478" cy="11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4537290"/>
            <a:ext cx="414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 где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</a:t>
            </a:r>
            <a:r>
              <a:rPr lang="ru-RU" sz="2000" dirty="0"/>
              <a:t>и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ru-RU" sz="2000" dirty="0"/>
              <a:t> </a:t>
            </a:r>
            <a:r>
              <a:rPr lang="ru-RU" sz="2000" i="1" u="sng" dirty="0"/>
              <a:t>пределы интегрирования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003" y="434697"/>
            <a:ext cx="1858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ОПРЕДЕЛЕНИЕ: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28092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Криволинейной трапецией </a:t>
            </a:r>
            <a:r>
              <a:rPr lang="ru-RU" sz="2000" dirty="0" smtClean="0"/>
              <a:t>называется фигура, ограниченная графиком непрерывной и неотрицательной функции </a:t>
            </a:r>
            <a:r>
              <a:rPr lang="en-US" sz="2000" dirty="0" smtClean="0"/>
              <a:t>f(x)</a:t>
            </a:r>
            <a:r>
              <a:rPr lang="ru-RU" sz="2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x </a:t>
            </a:r>
            <a:r>
              <a:rPr lang="el-GR" sz="2000" dirty="0" smtClean="0"/>
              <a:t>ϵ</a:t>
            </a:r>
            <a:r>
              <a:rPr lang="en-US" sz="2000" dirty="0" smtClean="0"/>
              <a:t> [a; b]</a:t>
            </a:r>
            <a:r>
              <a:rPr lang="ru-RU" sz="2000" dirty="0" smtClean="0"/>
              <a:t>  , прямыми</a:t>
            </a:r>
            <a:r>
              <a:rPr lang="en-US" sz="2000" dirty="0" smtClean="0"/>
              <a:t> x= a, x=b</a:t>
            </a:r>
            <a:r>
              <a:rPr lang="ru-RU" sz="2000" dirty="0" smtClean="0"/>
              <a:t> и отрезком оси </a:t>
            </a:r>
            <a:r>
              <a:rPr lang="en-US" sz="2000" dirty="0" smtClean="0"/>
              <a:t>Ox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8797" y="366929"/>
            <a:ext cx="49503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СВОЙСТВА ОПРЕДЕЛЕННОГО ИНТЕГРАЛА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</a:t>
            </a:r>
            <a:r>
              <a:rPr lang="ru-RU" sz="2400" dirty="0" smtClean="0"/>
              <a:t>.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smtClean="0"/>
              <a:t>При перестановке пределов интегрирования определенный интеграл меняет знак: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3568" y="3861048"/>
                <a:ext cx="82089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2</a:t>
                </a:r>
                <a:r>
                  <a:rPr lang="ru-RU" sz="2000" b="1" i="1" dirty="0" smtClean="0">
                    <a:solidFill>
                      <a:schemeClr val="accent1"/>
                    </a:solidFill>
                  </a:rPr>
                  <a:t>. </a:t>
                </a:r>
                <a:r>
                  <a:rPr lang="ru-RU" sz="2000" i="1" dirty="0" smtClean="0"/>
                  <a:t>Для любого значения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i="1" dirty="0" smtClean="0"/>
                  <a:t>справедливо равенство: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820891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42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2420888"/>
                <a:ext cx="5688632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=−</m:t>
                          </m:r>
                          <m:nary>
                            <m:nary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20888"/>
                <a:ext cx="5688632" cy="7965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9872" y="4941168"/>
                <a:ext cx="1885068" cy="75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941168"/>
                <a:ext cx="1885068" cy="7577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9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980728"/>
                <a:ext cx="79208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/>
                  <a:t>3</a:t>
                </a:r>
                <a:r>
                  <a:rPr lang="ru-RU" sz="2000" i="1" dirty="0" smtClean="0"/>
                  <a:t>.</a:t>
                </a:r>
                <a:r>
                  <a:rPr lang="ru-RU" sz="2000" b="1" i="1" dirty="0" smtClean="0"/>
                  <a:t> </a:t>
                </a:r>
                <a:r>
                  <a:rPr lang="ru-RU" sz="2000" i="1" dirty="0" smtClean="0"/>
                  <a:t>Для любых значений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ru-RU" sz="2000" i="1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2000" i="1" dirty="0" smtClean="0"/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ru-RU" sz="2000" i="1" dirty="0" smtClean="0"/>
                  <a:t> верно равенство:</a:t>
                </a:r>
                <a:endParaRPr lang="ru-RU" sz="2000" i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80728"/>
                <a:ext cx="792088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69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83568" y="263691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cs typeface="Times New Roman" pitchFamily="18" charset="0"/>
              </a:rPr>
              <a:t>Интеграл от суммы функций равен сумме интегралов слагаемых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565159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5.</a:t>
            </a:r>
            <a:r>
              <a:rPr lang="ru-RU" sz="2000" b="1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smtClean="0"/>
              <a:t>Постоянный множитель можно вынести за знак интеграла: </a:t>
            </a:r>
            <a:endParaRPr lang="ru-RU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5736" y="1700808"/>
                <a:ext cx="4419287" cy="79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00808"/>
                <a:ext cx="4419287" cy="7965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4756" y="3488840"/>
                <a:ext cx="6336704" cy="79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ru-RU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ѱ</m:t>
                              </m:r>
                              <m:d>
                                <m:dPr>
                                  <m:ctrlPr>
                                    <a:rPr lang="ru-RU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ѱ</m:t>
                              </m:r>
                              <m:d>
                                <m:dPr>
                                  <m:ctrlPr>
                                    <a:rPr lang="ru-RU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756" y="3488840"/>
                <a:ext cx="6336704" cy="796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3052" y="5445224"/>
                <a:ext cx="4680520" cy="79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𝑑𝑥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nary>
                        <m:nary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52" y="5445224"/>
                <a:ext cx="4680520" cy="7904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256" y="323165"/>
            <a:ext cx="37841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905"/>
                <a:solidFill>
                  <a:srgbClr val="7030A0"/>
                </a:solidFill>
              </a:rPr>
              <a:t>ФОРМУЛА НЬЮТОНА-ЛЕЙБНИЦА</a:t>
            </a:r>
            <a:endParaRPr lang="ru-RU" sz="2000" cap="none" spc="0" dirty="0">
              <a:ln w="1905"/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56490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F - одна из первообразных функции f.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7383" y="1423124"/>
                <a:ext cx="4320480" cy="516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ru-RU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𝑑𝑥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83" y="1423124"/>
                <a:ext cx="4320480" cy="516423"/>
              </a:xfrm>
              <a:prstGeom prst="rect">
                <a:avLst/>
              </a:prstGeom>
              <a:blipFill rotWithShape="1">
                <a:blip r:embed="rId2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851920" y="1501315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43908" y="117549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64049" y="18361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ru-RU" i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8980" y="188640"/>
            <a:ext cx="13837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ПРИМЕРЫ: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8993" t="33266" r="47047" b="12594"/>
          <a:stretch>
            <a:fillRect/>
          </a:stretch>
        </p:blipFill>
        <p:spPr bwMode="auto">
          <a:xfrm>
            <a:off x="1115616" y="1268760"/>
            <a:ext cx="3240360" cy="38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718" y="260648"/>
            <a:ext cx="1126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ОТВЕТЫ: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5129" t="34078" r="50172" b="54110"/>
          <a:stretch>
            <a:fillRect/>
          </a:stretch>
        </p:blipFill>
        <p:spPr bwMode="auto">
          <a:xfrm>
            <a:off x="1259632" y="2636912"/>
            <a:ext cx="3082730" cy="7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16242" t="65922" r="18052" b="22266"/>
          <a:stretch>
            <a:fillRect/>
          </a:stretch>
        </p:blipFill>
        <p:spPr bwMode="auto">
          <a:xfrm>
            <a:off x="1403648" y="4797152"/>
            <a:ext cx="64087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 l="13086" t="63781" r="59598" b="28344"/>
          <a:stretch>
            <a:fillRect/>
          </a:stretch>
        </p:blipFill>
        <p:spPr bwMode="auto">
          <a:xfrm>
            <a:off x="1259632" y="1844824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05040" y="3470459"/>
            <a:ext cx="18473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 l="21774" t="36047" r="75273" b="50172"/>
          <a:stretch>
            <a:fillRect/>
          </a:stretch>
        </p:blipFill>
        <p:spPr bwMode="auto">
          <a:xfrm>
            <a:off x="1763688" y="1628800"/>
            <a:ext cx="2880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 l="33020" t="36219" r="64027" b="50000"/>
          <a:stretch>
            <a:fillRect/>
          </a:stretch>
        </p:blipFill>
        <p:spPr bwMode="auto">
          <a:xfrm>
            <a:off x="2123728" y="2564904"/>
            <a:ext cx="2880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 l="33020" t="35235" r="64765" b="50984"/>
          <a:stretch>
            <a:fillRect/>
          </a:stretch>
        </p:blipFill>
        <p:spPr bwMode="auto">
          <a:xfrm>
            <a:off x="2267744" y="4581128"/>
            <a:ext cx="2160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 cstate="print"/>
          <a:srcRect l="14563" t="65750" r="78054" b="25391"/>
          <a:stretch>
            <a:fillRect/>
          </a:stretch>
        </p:blipFill>
        <p:spPr bwMode="auto">
          <a:xfrm>
            <a:off x="2339752" y="4653136"/>
            <a:ext cx="432048" cy="3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75756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516309"/>
            <a:ext cx="6552727" cy="12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94383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0392" y="2768842"/>
            <a:ext cx="72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7310" y="36613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6980" y="4978564"/>
            <a:ext cx="137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</a:t>
            </a:r>
            <a:endParaRPr lang="ru-RU" sz="28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5611" y="271416"/>
            <a:ext cx="13837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ПРИМЕРЫ: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510" t="82737" r="43527" b="16704"/>
          <a:stretch>
            <a:fillRect/>
          </a:stretch>
        </p:blipFill>
        <p:spPr bwMode="auto">
          <a:xfrm>
            <a:off x="2843808" y="2996952"/>
            <a:ext cx="1360962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9005" y="1340768"/>
                <a:ext cx="4248472" cy="418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5.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+2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−8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   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6.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ad>
                          <m:ra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800" dirty="0" smtClean="0"/>
                  <a:t> 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7.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𝑑𝑥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sz="2800" b="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8.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𝑑𝑢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sz="2800" b="0" dirty="0" smtClean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05" y="1340768"/>
                <a:ext cx="4248472" cy="4187428"/>
              </a:xfrm>
              <a:prstGeom prst="rect">
                <a:avLst/>
              </a:prstGeom>
              <a:blipFill rotWithShape="1">
                <a:blip r:embed="rId3"/>
                <a:stretch>
                  <a:fillRect l="-3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539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Определенный интеграл  и  его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Uesr</dc:creator>
  <cp:lastModifiedBy>Администратор</cp:lastModifiedBy>
  <cp:revision>110</cp:revision>
  <cp:lastPrinted>2014-06-24T10:28:34Z</cp:lastPrinted>
  <dcterms:created xsi:type="dcterms:W3CDTF">2012-09-09T10:01:30Z</dcterms:created>
  <dcterms:modified xsi:type="dcterms:W3CDTF">2014-12-21T12:10:19Z</dcterms:modified>
</cp:coreProperties>
</file>